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100" d="100"/>
          <a:sy n="100" d="100"/>
        </p:scale>
        <p:origin x="138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13.05.2022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13.05.2022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13.05.2022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AF317AFA-1A45-9F7A-F54D-61645C8D55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041" y="980728"/>
            <a:ext cx="956305" cy="191216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HWO60SM6T9BH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I-</a:t>
            </a:r>
            <a:r>
              <a:rPr lang="cs-CZ" altLang="cs-CZ" sz="1400" dirty="0" err="1">
                <a:latin typeface="Arial" charset="0"/>
              </a:rPr>
              <a:t>Touch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s pravým horkým vzduchem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 a Bluetooth, gril, pyrolýza, dotykový displej, LED osvětlení, funkce Soft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Close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teleskopický výsuv, technologie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ClimaTech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907768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70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Statický program (kWh) 		1,10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Nucená ventilace (kWh) 		0,68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příkon (W)			3400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možná teplota (°C)		280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Statický, Statický + ventilátor, Gril, Gril + ventilátor, Spodní ohřev, Spodní ohřev + ventilátor, Multifunkce (pravý horký vzduch), Rozmrazování, Světlo</a:t>
            </a:r>
            <a:br>
              <a:rPr lang="cs-CZ" altLang="cs-CZ" sz="800" dirty="0">
                <a:latin typeface="Arial" charset="0"/>
              </a:rPr>
            </a:b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</a:t>
            </a:r>
            <a:r>
              <a:rPr lang="cs-CZ" altLang="cs-CZ" sz="800" b="1" dirty="0" err="1">
                <a:latin typeface="Arial" charset="0"/>
              </a:rPr>
              <a:t>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with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Me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umožňuje spravovat, ukládat a hledat nové recepty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Tailor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Bake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program pro přípravu uvnitř měkkých a na povrchu křupavých pokrmů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Kynutí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speciální program pro kynutí chleba a pečiva se stálou teplotou 40°C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Rozmrazování </a:t>
            </a:r>
            <a:r>
              <a:rPr lang="cs-CZ" altLang="cs-CZ" sz="800" dirty="0">
                <a:latin typeface="Arial" charset="0"/>
              </a:rPr>
              <a:t>– rozmrazování potravin prouděním pokojové teploty vzduchu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Paella&amp;Chléb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přednastavené programy pro přípravu paelly a chleba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Pyrolytické čištění</a:t>
            </a:r>
            <a:r>
              <a:rPr lang="cs-CZ" altLang="cs-CZ" sz="800" dirty="0">
                <a:latin typeface="Arial" charset="0"/>
              </a:rPr>
              <a:t> – zahřátí trouby na teplotu dosahující téměř 430 °C, při které se veškeré připečené zbytky jídla spálí na popel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Meat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Probe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masová sonda pro měření vnitřní teploty pokrmu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Technologie </a:t>
            </a:r>
            <a:r>
              <a:rPr lang="cs-CZ" altLang="cs-CZ" sz="800" b="1" dirty="0" err="1">
                <a:latin typeface="Arial" charset="0"/>
              </a:rPr>
              <a:t>ClimaTech</a:t>
            </a:r>
            <a:r>
              <a:rPr lang="cs-CZ" altLang="cs-CZ" sz="800" b="1" dirty="0">
                <a:latin typeface="Arial" charset="0"/>
              </a:rPr>
              <a:t>: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Soft+ </a:t>
            </a:r>
            <a:r>
              <a:rPr lang="cs-CZ" altLang="cs-CZ" sz="800" dirty="0">
                <a:latin typeface="Arial" charset="0"/>
              </a:rPr>
              <a:t>– kombinuje první fázi tradičního pečení a následně mění rychlost ventilátoru tak, aby koláče, sušenky a croissanty byly nadýchané a měkké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Dvojitý gril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err="1">
                <a:latin typeface="Arial" charset="0"/>
              </a:rPr>
              <a:t>Chef</a:t>
            </a:r>
            <a:r>
              <a:rPr lang="cs-CZ" altLang="cs-CZ" sz="800" b="1" dirty="0">
                <a:latin typeface="Arial" charset="0"/>
              </a:rPr>
              <a:t> panel</a:t>
            </a:r>
            <a:r>
              <a:rPr lang="cs-CZ" altLang="cs-CZ" sz="800" dirty="0">
                <a:latin typeface="Arial" charset="0"/>
              </a:rPr>
              <a:t> – speciální tvar ventilátoru pro optimální rozložení vzduchu a rychlý ohřev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Aktivní ventilace </a:t>
            </a:r>
            <a:r>
              <a:rPr lang="cs-CZ" altLang="cs-CZ" sz="800" dirty="0">
                <a:latin typeface="Arial" charset="0"/>
              </a:rPr>
              <a:t>– zajistí konstantní vnitřní teplotu, nepřehřívání dvířek a madla</a:t>
            </a:r>
          </a:p>
          <a:p>
            <a:pPr>
              <a:spcBef>
                <a:spcPct val="0"/>
              </a:spcBef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4</a:t>
            </a:r>
            <a:r>
              <a:rPr lang="cs-CZ" altLang="cs-CZ" sz="800" dirty="0">
                <a:latin typeface="Arial" charset="0"/>
                <a:cs typeface="+mn-cs"/>
              </a:rPr>
              <a:t> bezpečnostní skla (možnost odmontovat)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			</a:t>
            </a:r>
            <a:br>
              <a:rPr lang="cs-CZ" altLang="cs-CZ" sz="800" dirty="0"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		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Postranní osvětlení </a:t>
            </a:r>
            <a:r>
              <a:rPr lang="cs-CZ" altLang="cs-CZ" sz="800" dirty="0">
                <a:latin typeface="Arial" charset="0"/>
                <a:cs typeface="+mn-cs"/>
              </a:rPr>
              <a:t>LED pro viditelnost 360 °C	</a:t>
            </a:r>
            <a:r>
              <a:rPr lang="cs-CZ" altLang="cs-CZ" sz="800" dirty="0">
                <a:latin typeface="Arial" charset="0"/>
              </a:rPr>
              <a:t> 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Nerezové pojezdy pro vedení plechů </a:t>
            </a:r>
            <a:r>
              <a:rPr lang="cs-CZ" sz="800" dirty="0">
                <a:latin typeface="Arial" charset="0"/>
              </a:rPr>
              <a:t>(1x, </a:t>
            </a:r>
            <a:r>
              <a:rPr lang="cs-CZ" altLang="cs-CZ" sz="800" dirty="0">
                <a:latin typeface="Arial" charset="0"/>
              </a:rPr>
              <a:t>prémiový set)</a:t>
            </a:r>
            <a:endParaRPr lang="cs-CZ" altLang="cs-CZ" sz="800" b="1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Teleskopický výsuv </a:t>
            </a:r>
            <a:r>
              <a:rPr lang="cs-CZ" altLang="cs-CZ" sz="800" dirty="0">
                <a:latin typeface="Arial" charset="0"/>
              </a:rPr>
              <a:t>(1x, prémiový set)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Soft </a:t>
            </a:r>
            <a:r>
              <a:rPr lang="cs-CZ" altLang="cs-CZ" sz="800" b="1" dirty="0" err="1">
                <a:latin typeface="Arial" charset="0"/>
                <a:cs typeface="+mn-cs"/>
              </a:rPr>
              <a:t>Close</a:t>
            </a:r>
            <a:r>
              <a:rPr lang="cs-CZ" altLang="cs-CZ" sz="800" dirty="0">
                <a:latin typeface="Arial" charset="0"/>
                <a:cs typeface="+mn-cs"/>
              </a:rPr>
              <a:t> – závěsy tlumící pohyb dvířek během zavírání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690178" y="5033678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33703231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8059019025728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546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37,52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39,22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20834" y="1076090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4787799" y="1731414"/>
            <a:ext cx="893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Široká škála receptů v rámci funkce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Cook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91065" y="2469041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Soft+ pro dokonale měkké pokrmy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4759504" y="3323583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810553" y="4055015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Postranní osvětlení pro 360°C viditelnost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6256" y="1024855"/>
            <a:ext cx="589760" cy="626240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4AD5A672-9D3B-4494-BFD9-E023DE19BD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1783" y="4057154"/>
            <a:ext cx="705392" cy="683188"/>
          </a:xfrm>
          <a:prstGeom prst="rect">
            <a:avLst/>
          </a:prstGeom>
        </p:spPr>
      </p:pic>
      <p:pic>
        <p:nvPicPr>
          <p:cNvPr id="40" name="Obrázek 39">
            <a:extLst>
              <a:ext uri="{FF2B5EF4-FFF2-40B4-BE49-F238E27FC236}">
                <a16:creationId xmlns:a16="http://schemas.microsoft.com/office/drawing/2014/main" id="{7F7E5044-A133-435D-8505-7BA3B6DCBB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0665" y="2412665"/>
            <a:ext cx="727358" cy="709660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5132" y="3231966"/>
            <a:ext cx="693534" cy="559666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752395" y="5032668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Pyrolytické čištění trouby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7003C0C-A99F-495C-8406-20570FCBBA4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1" r="19973"/>
          <a:stretch/>
        </p:blipFill>
        <p:spPr>
          <a:xfrm>
            <a:off x="4070525" y="1738197"/>
            <a:ext cx="708061" cy="572400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4AED1248-BF50-41C3-B6C1-2793E746CA6A}"/>
              </a:ext>
            </a:extLst>
          </p:cNvPr>
          <p:cNvSpPr txBox="1"/>
          <p:nvPr/>
        </p:nvSpPr>
        <p:spPr>
          <a:xfrm>
            <a:off x="95138" y="6195949"/>
            <a:ext cx="17200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35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2× rošt (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prémiový set)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1x teploměr do masa</a:t>
            </a: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FBD7135F-6658-41B0-A2B4-BDBC52668352}"/>
              </a:ext>
            </a:extLst>
          </p:cNvPr>
          <p:cNvSpPr txBox="1"/>
          <p:nvPr/>
        </p:nvSpPr>
        <p:spPr>
          <a:xfrm>
            <a:off x="4766596" y="5691610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Teploměr do masa</a:t>
            </a:r>
          </a:p>
        </p:txBody>
      </p:sp>
      <p:pic>
        <p:nvPicPr>
          <p:cNvPr id="39" name="Obrázek 38">
            <a:extLst>
              <a:ext uri="{FF2B5EF4-FFF2-40B4-BE49-F238E27FC236}">
                <a16:creationId xmlns:a16="http://schemas.microsoft.com/office/drawing/2014/main" id="{9AC6593F-EA38-40C8-857C-13A5C492D5A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1" r="18761"/>
          <a:stretch/>
        </p:blipFill>
        <p:spPr>
          <a:xfrm>
            <a:off x="4116618" y="5588961"/>
            <a:ext cx="671181" cy="51911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2FEFE17-20AA-FB64-9FDF-FC745BE203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675" y="960812"/>
            <a:ext cx="2503430" cy="247698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32ED500-2C3C-189E-A0D3-BB3C58D3AF5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821" y="3520634"/>
            <a:ext cx="1217419" cy="143705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3A3AD41E-F021-7074-501C-3C1CAE9F480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651" y="3520634"/>
            <a:ext cx="1436400" cy="1436400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2ACE4FB0-E26A-0223-EAA4-CF1620765F9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651" y="4872192"/>
            <a:ext cx="684000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schemas.microsoft.com/office/2006/documentManagement/types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2528</TotalTime>
  <Words>459</Words>
  <Application>Microsoft Office PowerPoint</Application>
  <PresentationFormat>Předvádění na obrazovce (4:3)</PresentationFormat>
  <Paragraphs>54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303</cp:revision>
  <cp:lastPrinted>2021-09-06T12:40:04Z</cp:lastPrinted>
  <dcterms:created xsi:type="dcterms:W3CDTF">2015-07-16T11:02:07Z</dcterms:created>
  <dcterms:modified xsi:type="dcterms:W3CDTF">2022-05-13T13:35:39Z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