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AA"/>
    <a:srgbClr val="6F6F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131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08D2B351-D0C7-439C-A47A-565AF3B42AEA}" type="datetimeFigureOut">
              <a:rPr lang="cs-CZ" smtClean="0"/>
              <a:t>20.04.2026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4057627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8D2B351-D0C7-439C-A47A-565AF3B42AEA}" type="datetimeFigureOut">
              <a:rPr lang="cs-CZ" smtClean="0"/>
              <a:t>20.04.2026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1318614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8D2B351-D0C7-439C-A47A-565AF3B42AEA}" type="datetimeFigureOut">
              <a:rPr lang="cs-CZ" smtClean="0"/>
              <a:t>20.04.2026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4076095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8D2B351-D0C7-439C-A47A-565AF3B42AEA}" type="datetimeFigureOut">
              <a:rPr lang="cs-CZ" smtClean="0"/>
              <a:t>20.04.2026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194935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08D2B351-D0C7-439C-A47A-565AF3B42AEA}" type="datetimeFigureOut">
              <a:rPr lang="cs-CZ" smtClean="0"/>
              <a:t>20.04.2026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126679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08D2B351-D0C7-439C-A47A-565AF3B42AEA}" type="datetimeFigureOut">
              <a:rPr lang="cs-CZ" smtClean="0"/>
              <a:t>20.04.2026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2397023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08D2B351-D0C7-439C-A47A-565AF3B42AEA}" type="datetimeFigureOut">
              <a:rPr lang="cs-CZ" smtClean="0"/>
              <a:t>20.04.2026</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1696525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08D2B351-D0C7-439C-A47A-565AF3B42AEA}" type="datetimeFigureOut">
              <a:rPr lang="cs-CZ" smtClean="0"/>
              <a:t>20.04.2026</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168665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D2B351-D0C7-439C-A47A-565AF3B42AEA}" type="datetimeFigureOut">
              <a:rPr lang="cs-CZ" smtClean="0"/>
              <a:t>20.04.2026</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3293613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08D2B351-D0C7-439C-A47A-565AF3B42AEA}" type="datetimeFigureOut">
              <a:rPr lang="cs-CZ" smtClean="0"/>
              <a:t>20.04.2026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356440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08D2B351-D0C7-439C-A47A-565AF3B42AEA}" type="datetimeFigureOut">
              <a:rPr lang="cs-CZ" smtClean="0"/>
              <a:t>20.04.2026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604E02CC-8610-4400-B3F5-560B2816C3A2}" type="slidenum">
              <a:rPr lang="cs-CZ" smtClean="0"/>
              <a:t>‹#›</a:t>
            </a:fld>
            <a:endParaRPr lang="cs-CZ"/>
          </a:p>
        </p:txBody>
      </p:sp>
    </p:spTree>
    <p:extLst>
      <p:ext uri="{BB962C8B-B14F-4D97-AF65-F5344CB8AC3E}">
        <p14:creationId xmlns:p14="http://schemas.microsoft.com/office/powerpoint/2010/main" val="2301211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D2B351-D0C7-439C-A47A-565AF3B42AEA}" type="datetimeFigureOut">
              <a:rPr lang="cs-CZ" smtClean="0"/>
              <a:t>20.04.2026</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E02CC-8610-4400-B3F5-560B2816C3A2}" type="slidenum">
              <a:rPr lang="cs-CZ" smtClean="0"/>
              <a:t>‹#›</a:t>
            </a:fld>
            <a:endParaRPr lang="cs-CZ"/>
          </a:p>
        </p:txBody>
      </p:sp>
    </p:spTree>
    <p:extLst>
      <p:ext uri="{BB962C8B-B14F-4D97-AF65-F5344CB8AC3E}">
        <p14:creationId xmlns:p14="http://schemas.microsoft.com/office/powerpoint/2010/main" val="5367581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39310" y="16252"/>
            <a:ext cx="1809000" cy="728399"/>
          </a:xfrm>
          <a:prstGeom prst="rect">
            <a:avLst/>
          </a:prstGeom>
        </p:spPr>
      </p:pic>
      <p:sp>
        <p:nvSpPr>
          <p:cNvPr id="7" name="Zástupný symbol pro text 3">
            <a:extLst>
              <a:ext uri="{FF2B5EF4-FFF2-40B4-BE49-F238E27FC236}">
                <a16:creationId xmlns="" xmlns:a16="http://schemas.microsoft.com/office/drawing/2014/main" id="{26BAEC73-666C-DD82-3DF6-4C8D10A4E38B}"/>
              </a:ext>
            </a:extLst>
          </p:cNvPr>
          <p:cNvSpPr txBox="1">
            <a:spLocks/>
          </p:cNvSpPr>
          <p:nvPr/>
        </p:nvSpPr>
        <p:spPr>
          <a:xfrm>
            <a:off x="-1" y="16251"/>
            <a:ext cx="9398001" cy="930373"/>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buFontTx/>
              <a:buNone/>
            </a:pPr>
            <a:r>
              <a:rPr lang="cs-CZ" altLang="cs-CZ" sz="2400" b="1" dirty="0" smtClean="0">
                <a:solidFill>
                  <a:srgbClr val="005AAA"/>
                </a:solidFill>
                <a:latin typeface="Arial" charset="0"/>
              </a:rPr>
              <a:t>HD90-BQL8GNU1-S</a:t>
            </a:r>
          </a:p>
          <a:p>
            <a:pPr>
              <a:spcBef>
                <a:spcPct val="0"/>
              </a:spcBef>
              <a:buFontTx/>
              <a:buNone/>
            </a:pPr>
            <a:r>
              <a:rPr lang="cs-CZ" altLang="cs-CZ" sz="1400" dirty="0">
                <a:solidFill>
                  <a:srgbClr val="6F6F6F"/>
                </a:solidFill>
                <a:latin typeface="Arial" charset="0"/>
              </a:rPr>
              <a:t>Kondenzační sušička s tepelným čerpadlem </a:t>
            </a:r>
            <a:r>
              <a:rPr lang="cs-CZ" altLang="cs-CZ" sz="1400" dirty="0" smtClean="0">
                <a:solidFill>
                  <a:srgbClr val="005AAA"/>
                </a:solidFill>
                <a:latin typeface="Arial" charset="0"/>
              </a:rPr>
              <a:t>COUTURE </a:t>
            </a:r>
            <a:r>
              <a:rPr lang="cs-CZ" altLang="cs-CZ" sz="1400" dirty="0">
                <a:solidFill>
                  <a:srgbClr val="005AAA"/>
                </a:solidFill>
                <a:latin typeface="Arial" charset="0"/>
              </a:rPr>
              <a:t>CARE COLLECTION 11 </a:t>
            </a:r>
          </a:p>
          <a:p>
            <a:pPr>
              <a:spcBef>
                <a:spcPct val="0"/>
              </a:spcBef>
              <a:buNone/>
            </a:pPr>
            <a:r>
              <a:rPr lang="cs-CZ" altLang="cs-CZ" sz="1400" dirty="0">
                <a:solidFill>
                  <a:srgbClr val="6F6F6F"/>
                </a:solidFill>
                <a:latin typeface="Arial" charset="0"/>
              </a:rPr>
              <a:t>Tepelné čerpadlo, Wifi, </a:t>
            </a:r>
            <a:r>
              <a:rPr lang="cs-CZ" altLang="cs-CZ" sz="1400" dirty="0" smtClean="0">
                <a:solidFill>
                  <a:srgbClr val="6F6F6F"/>
                </a:solidFill>
                <a:latin typeface="Arial" charset="0"/>
              </a:rPr>
              <a:t>Invertorový </a:t>
            </a:r>
            <a:r>
              <a:rPr lang="cs-CZ" altLang="cs-CZ" sz="1400" dirty="0">
                <a:solidFill>
                  <a:srgbClr val="6F6F6F"/>
                </a:solidFill>
                <a:latin typeface="Arial" charset="0"/>
              </a:rPr>
              <a:t>motor, </a:t>
            </a:r>
            <a:r>
              <a:rPr lang="cs-CZ" altLang="cs-CZ" sz="1400" dirty="0" smtClean="0">
                <a:solidFill>
                  <a:srgbClr val="6F6F6F"/>
                </a:solidFill>
                <a:latin typeface="Arial" charset="0"/>
              </a:rPr>
              <a:t>Pilow </a:t>
            </a:r>
            <a:r>
              <a:rPr lang="cs-CZ" altLang="cs-CZ" sz="1400" dirty="0">
                <a:solidFill>
                  <a:srgbClr val="6F6F6F"/>
                </a:solidFill>
                <a:latin typeface="Arial" charset="0"/>
              </a:rPr>
              <a:t>Drum, </a:t>
            </a:r>
            <a:r>
              <a:rPr lang="cs-CZ" altLang="cs-CZ" sz="1400" dirty="0" smtClean="0">
                <a:solidFill>
                  <a:srgbClr val="6F6F6F"/>
                </a:solidFill>
                <a:latin typeface="Arial" charset="0"/>
              </a:rPr>
              <a:t>Woolmark, I –Refresh Pro, TFT displej, Filtr, Držák na boty</a:t>
            </a:r>
            <a:endParaRPr lang="cs-CZ" altLang="cs-CZ" sz="1400" dirty="0">
              <a:solidFill>
                <a:srgbClr val="6F6F6F"/>
              </a:solidFill>
              <a:latin typeface="Arial" charset="0"/>
            </a:endParaRPr>
          </a:p>
        </p:txBody>
      </p:sp>
      <p:cxnSp>
        <p:nvCxnSpPr>
          <p:cNvPr id="8" name="Straight Connector 32">
            <a:extLst>
              <a:ext uri="{FF2B5EF4-FFF2-40B4-BE49-F238E27FC236}">
                <a16:creationId xmlns="" xmlns:a16="http://schemas.microsoft.com/office/drawing/2014/main" id="{EE360BC3-819E-8DA7-18AA-A6A8796A1E77}"/>
              </a:ext>
            </a:extLst>
          </p:cNvPr>
          <p:cNvCxnSpPr/>
          <p:nvPr/>
        </p:nvCxnSpPr>
        <p:spPr>
          <a:xfrm>
            <a:off x="4624399" y="1028721"/>
            <a:ext cx="0" cy="5760000"/>
          </a:xfrm>
          <a:prstGeom prst="line">
            <a:avLst/>
          </a:prstGeom>
          <a:ln>
            <a:solidFill>
              <a:srgbClr val="005AAA"/>
            </a:solidFill>
          </a:ln>
        </p:spPr>
        <p:style>
          <a:lnRef idx="1">
            <a:schemeClr val="dk1"/>
          </a:lnRef>
          <a:fillRef idx="0">
            <a:schemeClr val="dk1"/>
          </a:fillRef>
          <a:effectRef idx="0">
            <a:schemeClr val="dk1"/>
          </a:effectRef>
          <a:fontRef idx="minor">
            <a:schemeClr val="tx1"/>
          </a:fontRef>
        </p:style>
      </p:cxnSp>
      <p:sp>
        <p:nvSpPr>
          <p:cNvPr id="9" name="Zástupný symbol pro text 3">
            <a:extLst>
              <a:ext uri="{FF2B5EF4-FFF2-40B4-BE49-F238E27FC236}">
                <a16:creationId xmlns="" xmlns:a16="http://schemas.microsoft.com/office/drawing/2014/main" id="{F3CDBFE4-661A-C027-D6B3-38F56028539C}"/>
              </a:ext>
            </a:extLst>
          </p:cNvPr>
          <p:cNvSpPr txBox="1">
            <a:spLocks/>
          </p:cNvSpPr>
          <p:nvPr/>
        </p:nvSpPr>
        <p:spPr>
          <a:xfrm>
            <a:off x="60585" y="932953"/>
            <a:ext cx="4647301" cy="5898558"/>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buNone/>
            </a:pPr>
            <a:r>
              <a:rPr lang="cs-CZ" altLang="cs-CZ" sz="1100" b="1" dirty="0">
                <a:solidFill>
                  <a:srgbClr val="005AAA"/>
                </a:solidFill>
                <a:latin typeface="Arial" charset="0"/>
              </a:rPr>
              <a:t>Hlavní vlastnosti (Nařízení v přenesené pravomoci: (EU) </a:t>
            </a:r>
            <a:r>
              <a:rPr lang="cs-CZ" altLang="cs-CZ" sz="1100" b="1" dirty="0" smtClean="0">
                <a:solidFill>
                  <a:srgbClr val="005AAA"/>
                </a:solidFill>
                <a:latin typeface="Arial" charset="0"/>
              </a:rPr>
              <a:t>2023/2534)</a:t>
            </a:r>
            <a:endParaRPr lang="cs-CZ" altLang="cs-CZ" sz="1100" b="1" dirty="0">
              <a:solidFill>
                <a:srgbClr val="005AAA"/>
              </a:solidFill>
              <a:latin typeface="Arial" charset="0"/>
            </a:endParaRPr>
          </a:p>
          <a:p>
            <a:pPr marL="0" indent="0">
              <a:spcBef>
                <a:spcPct val="0"/>
              </a:spcBef>
              <a:buNone/>
            </a:pPr>
            <a:r>
              <a:rPr lang="cs-CZ" altLang="cs-CZ" sz="800" dirty="0">
                <a:latin typeface="Arial" charset="0"/>
              </a:rPr>
              <a:t>Jmenovitá kapacita  (kg) 		9</a:t>
            </a:r>
          </a:p>
          <a:p>
            <a:pPr marL="0" indent="0">
              <a:spcBef>
                <a:spcPct val="0"/>
              </a:spcBef>
              <a:buNone/>
            </a:pPr>
            <a:r>
              <a:rPr lang="cs-CZ" altLang="cs-CZ" sz="800" dirty="0">
                <a:latin typeface="Arial" charset="0"/>
              </a:rPr>
              <a:t>Energetická třída			</a:t>
            </a:r>
            <a:r>
              <a:rPr lang="cs-CZ" altLang="cs-CZ" sz="800" dirty="0" smtClean="0">
                <a:latin typeface="Arial" charset="0"/>
              </a:rPr>
              <a:t>B</a:t>
            </a:r>
            <a:endParaRPr lang="cs-CZ" altLang="cs-CZ" sz="800" dirty="0">
              <a:latin typeface="Arial" charset="0"/>
            </a:endParaRPr>
          </a:p>
          <a:p>
            <a:pPr marL="0" indent="0">
              <a:spcBef>
                <a:spcPct val="0"/>
              </a:spcBef>
              <a:buNone/>
            </a:pPr>
            <a:r>
              <a:rPr lang="cs-CZ" altLang="cs-CZ" sz="800" dirty="0">
                <a:latin typeface="Arial" charset="0"/>
              </a:rPr>
              <a:t>Spotřeba energie na 100 sušičích cyklů	(kwh)	</a:t>
            </a:r>
            <a:r>
              <a:rPr lang="cs-CZ" altLang="cs-CZ" sz="800" dirty="0" smtClean="0">
                <a:latin typeface="Arial" charset="0"/>
              </a:rPr>
              <a:t>92</a:t>
            </a:r>
            <a:endParaRPr lang="cs-CZ" altLang="cs-CZ" sz="800" dirty="0">
              <a:latin typeface="Arial" charset="0"/>
            </a:endParaRPr>
          </a:p>
          <a:p>
            <a:pPr marL="0" indent="0">
              <a:spcBef>
                <a:spcPct val="0"/>
              </a:spcBef>
              <a:buNone/>
            </a:pPr>
            <a:r>
              <a:rPr lang="cs-CZ" altLang="cs-CZ" sz="800" dirty="0">
                <a:latin typeface="Arial" charset="0"/>
              </a:rPr>
              <a:t>Spotřeba energie na 1 sušicí cyklus (kWh)	</a:t>
            </a:r>
            <a:r>
              <a:rPr lang="cs-CZ" altLang="cs-CZ" sz="800" dirty="0" smtClean="0">
                <a:latin typeface="Arial" charset="0"/>
              </a:rPr>
              <a:t>0,92</a:t>
            </a:r>
            <a:endParaRPr lang="cs-CZ" altLang="cs-CZ" sz="800" dirty="0">
              <a:latin typeface="Arial" charset="0"/>
            </a:endParaRPr>
          </a:p>
          <a:p>
            <a:pPr marL="0" indent="0">
              <a:spcBef>
                <a:spcPct val="0"/>
              </a:spcBef>
              <a:buNone/>
            </a:pPr>
            <a:r>
              <a:rPr lang="cs-CZ" altLang="cs-CZ" sz="800" dirty="0">
                <a:latin typeface="Arial" charset="0"/>
              </a:rPr>
              <a:t>Účinnost kondenzace (%)		</a:t>
            </a:r>
            <a:r>
              <a:rPr lang="cs-CZ" altLang="cs-CZ" sz="800" dirty="0" smtClean="0">
                <a:latin typeface="Arial" charset="0"/>
              </a:rPr>
              <a:t>91</a:t>
            </a:r>
            <a:endParaRPr lang="cs-CZ" altLang="cs-CZ" sz="800" dirty="0">
              <a:latin typeface="Arial" charset="0"/>
            </a:endParaRPr>
          </a:p>
          <a:p>
            <a:pPr marL="0" indent="0">
              <a:spcBef>
                <a:spcPct val="0"/>
              </a:spcBef>
              <a:buNone/>
            </a:pPr>
            <a:r>
              <a:rPr lang="cs-CZ" altLang="cs-CZ" sz="800" dirty="0">
                <a:latin typeface="Arial" charset="0"/>
              </a:rPr>
              <a:t>Třída účinnosti kondenzace 		B</a:t>
            </a:r>
          </a:p>
          <a:p>
            <a:pPr marL="0" indent="0">
              <a:spcBef>
                <a:spcPct val="0"/>
              </a:spcBef>
              <a:buNone/>
            </a:pPr>
            <a:r>
              <a:rPr lang="cs-CZ" altLang="cs-CZ" sz="800" dirty="0">
                <a:latin typeface="Arial" charset="0"/>
              </a:rPr>
              <a:t>Úroveň emisí hluku šířeného vzduchem (dB(A) re 1 pW)	</a:t>
            </a:r>
            <a:r>
              <a:rPr lang="cs-CZ" altLang="cs-CZ" sz="800" dirty="0" smtClean="0">
                <a:latin typeface="Arial" charset="0"/>
              </a:rPr>
              <a:t>58</a:t>
            </a:r>
            <a:endParaRPr lang="cs-CZ" altLang="cs-CZ" sz="800" dirty="0">
              <a:latin typeface="Arial" charset="0"/>
            </a:endParaRPr>
          </a:p>
          <a:p>
            <a:pPr marL="0" indent="0">
              <a:spcBef>
                <a:spcPct val="0"/>
              </a:spcBef>
              <a:buNone/>
            </a:pPr>
            <a:r>
              <a:rPr lang="cs-CZ" altLang="cs-CZ" sz="800" dirty="0">
                <a:latin typeface="Arial" charset="0"/>
              </a:rPr>
              <a:t>Třída emisí hluku šířeného vzduchem		</a:t>
            </a:r>
            <a:r>
              <a:rPr lang="cs-CZ" altLang="cs-CZ" sz="800" dirty="0" smtClean="0">
                <a:latin typeface="Arial" charset="0"/>
              </a:rPr>
              <a:t>A</a:t>
            </a:r>
            <a:endParaRPr lang="cs-CZ" altLang="cs-CZ" sz="800" dirty="0">
              <a:latin typeface="Arial" charset="0"/>
            </a:endParaRPr>
          </a:p>
          <a:p>
            <a:pPr marL="0" indent="0">
              <a:spcBef>
                <a:spcPct val="0"/>
              </a:spcBef>
              <a:buNone/>
            </a:pPr>
            <a:r>
              <a:rPr lang="cs-CZ" altLang="cs-CZ" sz="800" dirty="0">
                <a:latin typeface="Arial" charset="0"/>
              </a:rPr>
              <a:t>Trvání programu plná náplň (hod:min) 		</a:t>
            </a:r>
            <a:r>
              <a:rPr lang="cs-CZ" altLang="cs-CZ" sz="800" dirty="0" smtClean="0">
                <a:latin typeface="Arial" charset="0"/>
              </a:rPr>
              <a:t>4:30</a:t>
            </a:r>
            <a:endParaRPr lang="cs-CZ" altLang="cs-CZ" sz="800" dirty="0">
              <a:latin typeface="Arial" charset="0"/>
            </a:endParaRPr>
          </a:p>
          <a:p>
            <a:pPr marL="0" indent="0">
              <a:spcBef>
                <a:spcPct val="0"/>
              </a:spcBef>
              <a:buNone/>
            </a:pPr>
            <a:r>
              <a:rPr lang="cs-CZ" altLang="cs-CZ" sz="1100" b="1" dirty="0" smtClean="0">
                <a:solidFill>
                  <a:srgbClr val="005AAA"/>
                </a:solidFill>
                <a:latin typeface="Arial" charset="0"/>
              </a:rPr>
              <a:t>Technologie</a:t>
            </a:r>
            <a:endParaRPr lang="cs-CZ" altLang="cs-CZ" sz="1100" b="1" dirty="0">
              <a:solidFill>
                <a:srgbClr val="005AAA"/>
              </a:solidFill>
              <a:latin typeface="Arial" charset="0"/>
            </a:endParaRPr>
          </a:p>
          <a:p>
            <a:pPr marL="0" indent="0">
              <a:spcBef>
                <a:spcPct val="0"/>
              </a:spcBef>
              <a:buNone/>
            </a:pPr>
            <a:r>
              <a:rPr lang="cs-CZ" altLang="cs-CZ" sz="800" b="1" dirty="0">
                <a:solidFill>
                  <a:prstClr val="black"/>
                </a:solidFill>
                <a:latin typeface="Arial" charset="0"/>
              </a:rPr>
              <a:t>Wifi + Bluetooth připojení -  </a:t>
            </a:r>
            <a:r>
              <a:rPr lang="cs-CZ" altLang="cs-CZ" sz="800" dirty="0">
                <a:solidFill>
                  <a:prstClr val="black"/>
                </a:solidFill>
                <a:latin typeface="Arial" charset="0"/>
              </a:rPr>
              <a:t>bezdotykové připojení k Wifi a ovládání pračky přes aplikaci hOn s </a:t>
            </a:r>
            <a:r>
              <a:rPr lang="cs-CZ" altLang="cs-CZ" sz="800" dirty="0" smtClean="0">
                <a:solidFill>
                  <a:prstClr val="black"/>
                </a:solidFill>
                <a:latin typeface="Arial" charset="0"/>
              </a:rPr>
              <a:t>dalšími </a:t>
            </a:r>
            <a:r>
              <a:rPr lang="cs-CZ" altLang="cs-CZ" sz="800" dirty="0">
                <a:solidFill>
                  <a:prstClr val="black"/>
                </a:solidFill>
                <a:latin typeface="Arial" charset="0"/>
              </a:rPr>
              <a:t>programy a funkcemi</a:t>
            </a:r>
          </a:p>
          <a:p>
            <a:pPr marL="0" indent="0">
              <a:spcBef>
                <a:spcPct val="0"/>
              </a:spcBef>
              <a:buNone/>
            </a:pPr>
            <a:r>
              <a:rPr lang="cs-CZ" altLang="cs-CZ" sz="800" b="1" dirty="0" smtClean="0">
                <a:solidFill>
                  <a:prstClr val="black"/>
                </a:solidFill>
                <a:latin typeface="Arial" charset="0"/>
              </a:rPr>
              <a:t>Tepelné čerpadlo </a:t>
            </a:r>
            <a:r>
              <a:rPr lang="cs-CZ" altLang="cs-CZ" sz="800" dirty="0" smtClean="0">
                <a:solidFill>
                  <a:prstClr val="black"/>
                </a:solidFill>
                <a:latin typeface="Arial" charset="0"/>
              </a:rPr>
              <a:t>– úsporný provoz, nízká spotřeba</a:t>
            </a:r>
          </a:p>
          <a:p>
            <a:pPr marL="0" indent="0">
              <a:spcBef>
                <a:spcPct val="0"/>
              </a:spcBef>
              <a:buNone/>
            </a:pPr>
            <a:r>
              <a:rPr lang="cs-CZ" altLang="cs-CZ" sz="800" b="1" dirty="0">
                <a:solidFill>
                  <a:prstClr val="black"/>
                </a:solidFill>
                <a:latin typeface="Arial" charset="0"/>
              </a:rPr>
              <a:t>Inteligentní duální motor s trojitým invertorem (Smart Dual Engine Triple </a:t>
            </a:r>
            <a:r>
              <a:rPr lang="cs-CZ" altLang="cs-CZ" sz="800" b="1" dirty="0" smtClean="0">
                <a:solidFill>
                  <a:prstClr val="black"/>
                </a:solidFill>
                <a:latin typeface="Arial" charset="0"/>
              </a:rPr>
              <a:t>Inverter) </a:t>
            </a:r>
            <a:r>
              <a:rPr lang="cs-CZ" altLang="cs-CZ" sz="800" dirty="0" smtClean="0">
                <a:solidFill>
                  <a:prstClr val="black"/>
                </a:solidFill>
                <a:latin typeface="Arial" charset="0"/>
              </a:rPr>
              <a:t>– tichý chod, úspora 39 % času sušení</a:t>
            </a:r>
          </a:p>
          <a:p>
            <a:pPr marL="0" indent="0">
              <a:spcBef>
                <a:spcPct val="0"/>
              </a:spcBef>
              <a:buNone/>
            </a:pPr>
            <a:r>
              <a:rPr lang="cs-CZ" altLang="cs-CZ" sz="800" b="1" dirty="0" smtClean="0">
                <a:latin typeface="Arial" charset="0"/>
              </a:rPr>
              <a:t>Ultra </a:t>
            </a:r>
            <a:r>
              <a:rPr lang="cs-CZ" altLang="cs-CZ" sz="800" b="1" dirty="0">
                <a:latin typeface="Arial" charset="0"/>
              </a:rPr>
              <a:t>Sense – 3D skenování vlhkosti prádla pro dokonalé vysušení i objemných a vrstevnatých kusů prádla. </a:t>
            </a:r>
            <a:r>
              <a:rPr lang="cs-CZ" altLang="cs-CZ" sz="800" dirty="0">
                <a:latin typeface="Arial" charset="0"/>
              </a:rPr>
              <a:t>3D TECHNOLOGIE proniká dovnitř tkanin a detekuje vlhkost. Dokáže automaticky detekovat suchost a vlhkost uvnitř péřového a dalšího vícevrstvého oblečení. Suší rovnoměrně zevnitř i zvenku a zabraňuje přesušení.</a:t>
            </a:r>
          </a:p>
          <a:p>
            <a:pPr marL="0" indent="0">
              <a:spcBef>
                <a:spcPct val="0"/>
              </a:spcBef>
              <a:buNone/>
            </a:pPr>
            <a:r>
              <a:rPr lang="cs-CZ" altLang="cs-CZ" sz="800" b="1" dirty="0" smtClean="0">
                <a:latin typeface="Arial" charset="0"/>
              </a:rPr>
              <a:t>Ultra Reverse Drum </a:t>
            </a:r>
            <a:r>
              <a:rPr lang="cs-CZ" altLang="cs-CZ" sz="800" dirty="0" smtClean="0">
                <a:latin typeface="Arial" charset="0"/>
              </a:rPr>
              <a:t>– obousměrné otáčení bubnu (1:1) pro rovnoměrné rozložení prádla</a:t>
            </a:r>
          </a:p>
          <a:p>
            <a:pPr marL="0" indent="0">
              <a:spcBef>
                <a:spcPct val="0"/>
              </a:spcBef>
              <a:buNone/>
            </a:pPr>
            <a:r>
              <a:rPr lang="cs-CZ" altLang="cs-CZ" sz="800" b="1" dirty="0" smtClean="0">
                <a:latin typeface="Arial" charset="0"/>
              </a:rPr>
              <a:t>I-Refresh Pro</a:t>
            </a:r>
            <a:r>
              <a:rPr lang="cs-CZ" altLang="cs-CZ" sz="800" dirty="0" smtClean="0">
                <a:latin typeface="Arial" charset="0"/>
              </a:rPr>
              <a:t> -</a:t>
            </a:r>
            <a:r>
              <a:rPr lang="cs-CZ" altLang="cs-CZ" sz="800" b="1" dirty="0">
                <a:latin typeface="Arial" charset="0"/>
              </a:rPr>
              <a:t> </a:t>
            </a:r>
            <a:r>
              <a:rPr lang="cs-CZ" altLang="cs-CZ" sz="800" b="1" dirty="0" smtClean="0">
                <a:latin typeface="Arial" charset="0"/>
              </a:rPr>
              <a:t>ultrazvuková technologie, která pečuje, osvěžuje, narovnává a sterilizuje prádlo. Speciální </a:t>
            </a:r>
            <a:r>
              <a:rPr lang="cs-CZ" altLang="cs-CZ" sz="800" b="1" dirty="0">
                <a:latin typeface="Arial" charset="0"/>
              </a:rPr>
              <a:t>ultrazvukové zařízení </a:t>
            </a:r>
            <a:r>
              <a:rPr lang="cs-CZ" altLang="cs-CZ" sz="800" b="1" dirty="0" smtClean="0">
                <a:latin typeface="Arial" charset="0"/>
              </a:rPr>
              <a:t>uvnitř bubnu vytváří mlhu, </a:t>
            </a:r>
            <a:r>
              <a:rPr lang="cs-CZ" altLang="cs-CZ" sz="800" b="1" dirty="0">
                <a:latin typeface="Arial" charset="0"/>
              </a:rPr>
              <a:t>nikoli odpařováním vody, ale štěpením </a:t>
            </a:r>
            <a:r>
              <a:rPr lang="cs-CZ" altLang="cs-CZ" sz="800" b="1" dirty="0" smtClean="0">
                <a:latin typeface="Arial" charset="0"/>
              </a:rPr>
              <a:t>jejích </a:t>
            </a:r>
            <a:r>
              <a:rPr lang="cs-CZ" altLang="cs-CZ" sz="800" b="1" dirty="0">
                <a:latin typeface="Arial" charset="0"/>
              </a:rPr>
              <a:t>molekul na mikromolekuly</a:t>
            </a:r>
            <a:r>
              <a:rPr lang="cs-CZ" altLang="cs-CZ" sz="800" b="1" dirty="0" smtClean="0">
                <a:latin typeface="Arial" charset="0"/>
              </a:rPr>
              <a:t>. Následně </a:t>
            </a:r>
            <a:r>
              <a:rPr lang="cs-CZ" altLang="cs-CZ" sz="800" b="1" dirty="0">
                <a:latin typeface="Arial" charset="0"/>
              </a:rPr>
              <a:t>se uvnitř bubnu zvýší teplota (pára) a neuvěřitelně přesný senzor tento proces zastaví přesně ve chvíli, kdy je to potřeba.</a:t>
            </a:r>
            <a:endParaRPr lang="cs-CZ" altLang="cs-CZ" sz="800" b="1" dirty="0" smtClean="0">
              <a:latin typeface="Arial" charset="0"/>
            </a:endParaRPr>
          </a:p>
          <a:p>
            <a:pPr marL="0" indent="0">
              <a:spcBef>
                <a:spcPct val="0"/>
              </a:spcBef>
              <a:buNone/>
            </a:pPr>
            <a:r>
              <a:rPr lang="cs-CZ" altLang="cs-CZ" sz="800" b="1" dirty="0" smtClean="0">
                <a:latin typeface="Arial" charset="0"/>
              </a:rPr>
              <a:t>Ergonomicky </a:t>
            </a:r>
            <a:r>
              <a:rPr lang="cs-CZ" altLang="cs-CZ" sz="800" b="1" dirty="0">
                <a:latin typeface="Arial" charset="0"/>
              </a:rPr>
              <a:t>přední panel sklopitelný ve třech úrovních </a:t>
            </a:r>
            <a:r>
              <a:rPr lang="cs-CZ" altLang="cs-CZ" sz="800" dirty="0">
                <a:latin typeface="Arial" charset="0"/>
              </a:rPr>
              <a:t>pro snadnou obsluhu a viditelnost</a:t>
            </a:r>
          </a:p>
          <a:p>
            <a:pPr marL="0" indent="0">
              <a:spcBef>
                <a:spcPct val="0"/>
              </a:spcBef>
              <a:buNone/>
            </a:pPr>
            <a:r>
              <a:rPr lang="cs-CZ" altLang="cs-CZ" sz="800" b="1" dirty="0" smtClean="0">
                <a:latin typeface="Arial" charset="0"/>
              </a:rPr>
              <a:t>XL </a:t>
            </a:r>
            <a:r>
              <a:rPr lang="cs-CZ" altLang="cs-CZ" sz="800" b="1" dirty="0">
                <a:latin typeface="Arial" charset="0"/>
              </a:rPr>
              <a:t>Buben s průměrem 525 </a:t>
            </a:r>
            <a:r>
              <a:rPr lang="cs-CZ" altLang="cs-CZ" sz="800" b="1" dirty="0" smtClean="0">
                <a:latin typeface="Arial" charset="0"/>
              </a:rPr>
              <a:t>mm</a:t>
            </a:r>
          </a:p>
          <a:p>
            <a:pPr marL="0" indent="0">
              <a:spcBef>
                <a:spcPct val="0"/>
              </a:spcBef>
              <a:buNone/>
            </a:pPr>
            <a:r>
              <a:rPr lang="cs-CZ" altLang="cs-CZ" sz="800" b="1" dirty="0" smtClean="0">
                <a:latin typeface="Arial" charset="0"/>
              </a:rPr>
              <a:t>Dvojí certifikace </a:t>
            </a:r>
            <a:r>
              <a:rPr lang="cs-CZ" altLang="cs-CZ" sz="800" b="1" dirty="0">
                <a:latin typeface="Arial" charset="0"/>
              </a:rPr>
              <a:t>Woolmark </a:t>
            </a:r>
            <a:r>
              <a:rPr lang="cs-CZ" altLang="cs-CZ" sz="800" dirty="0">
                <a:latin typeface="Arial" charset="0"/>
              </a:rPr>
              <a:t>pro šetrné sušení vlny – nižší teplota a šetrné </a:t>
            </a:r>
            <a:r>
              <a:rPr lang="cs-CZ" altLang="cs-CZ" sz="800" dirty="0" smtClean="0">
                <a:latin typeface="Arial" charset="0"/>
              </a:rPr>
              <a:t>pohyby, a nejnižší spotřeba energie při sušení vlny na </a:t>
            </a:r>
            <a:r>
              <a:rPr lang="cs-CZ" altLang="cs-CZ" sz="800" dirty="0">
                <a:latin typeface="Arial" charset="0"/>
              </a:rPr>
              <a:t>trhu </a:t>
            </a:r>
            <a:r>
              <a:rPr lang="cs-CZ" altLang="cs-CZ" sz="800" dirty="0" smtClean="0">
                <a:latin typeface="Arial" charset="0"/>
              </a:rPr>
              <a:t>0,9kWh/kg</a:t>
            </a:r>
            <a:endParaRPr lang="cs-CZ" altLang="cs-CZ" sz="800" b="1" dirty="0">
              <a:latin typeface="Arial" charset="0"/>
            </a:endParaRPr>
          </a:p>
          <a:p>
            <a:pPr marL="0" indent="0">
              <a:spcBef>
                <a:spcPct val="0"/>
              </a:spcBef>
              <a:buNone/>
            </a:pPr>
            <a:r>
              <a:rPr lang="cs-CZ" sz="800" b="1" dirty="0">
                <a:solidFill>
                  <a:prstClr val="black"/>
                </a:solidFill>
                <a:latin typeface="Arial" charset="0"/>
              </a:rPr>
              <a:t>Pillow Drum</a:t>
            </a:r>
            <a:r>
              <a:rPr lang="cs-CZ" sz="800" dirty="0">
                <a:solidFill>
                  <a:prstClr val="black"/>
                </a:solidFill>
                <a:latin typeface="Arial" charset="0"/>
              </a:rPr>
              <a:t> – šetrný buben s polštářkovými výstupky pro jemnou péči o </a:t>
            </a:r>
            <a:r>
              <a:rPr lang="cs-CZ" sz="800" dirty="0" smtClean="0">
                <a:solidFill>
                  <a:prstClr val="black"/>
                </a:solidFill>
                <a:latin typeface="Arial" charset="0"/>
              </a:rPr>
              <a:t>tkaniny</a:t>
            </a:r>
            <a:endParaRPr lang="cs-CZ" altLang="cs-CZ" sz="800" dirty="0">
              <a:latin typeface="Arial" charset="0"/>
            </a:endParaRPr>
          </a:p>
          <a:p>
            <a:pPr marL="0" indent="0">
              <a:spcBef>
                <a:spcPct val="0"/>
              </a:spcBef>
              <a:buNone/>
            </a:pPr>
            <a:r>
              <a:rPr lang="cs-CZ" altLang="cs-CZ" sz="800" b="1" dirty="0">
                <a:latin typeface="Arial" charset="0"/>
              </a:rPr>
              <a:t>Možná kombinace a synchronizace s pračkou ze stejné kolekce COUTURE CARE COLLECTION 11, model: 31020930 </a:t>
            </a:r>
            <a:r>
              <a:rPr lang="cs-CZ" altLang="cs-CZ" sz="800" b="1" dirty="0" smtClean="0">
                <a:latin typeface="Arial" charset="0"/>
              </a:rPr>
              <a:t>HW100BD14L8GNU1S</a:t>
            </a:r>
            <a:endParaRPr lang="cs-CZ" altLang="cs-CZ" sz="800" dirty="0" smtClean="0">
              <a:latin typeface="Arial" charset="0"/>
            </a:endParaRPr>
          </a:p>
          <a:p>
            <a:pPr marL="0" indent="0">
              <a:spcBef>
                <a:spcPct val="0"/>
              </a:spcBef>
              <a:buNone/>
            </a:pPr>
            <a:r>
              <a:rPr lang="cs-CZ" altLang="cs-CZ" sz="1100" b="1" dirty="0" smtClean="0">
                <a:solidFill>
                  <a:srgbClr val="005AAA"/>
                </a:solidFill>
                <a:latin typeface="Arial" charset="0"/>
              </a:rPr>
              <a:t>Programy</a:t>
            </a:r>
          </a:p>
          <a:p>
            <a:pPr marL="0" indent="0">
              <a:spcBef>
                <a:spcPct val="0"/>
              </a:spcBef>
              <a:buNone/>
            </a:pPr>
            <a:r>
              <a:rPr lang="cs-CZ" altLang="cs-CZ" sz="800" b="1" dirty="0" smtClean="0">
                <a:latin typeface="Arial" charset="0"/>
              </a:rPr>
              <a:t>18 programů sušení: </a:t>
            </a:r>
            <a:r>
              <a:rPr lang="cs-CZ" altLang="cs-CZ" sz="800" dirty="0" smtClean="0">
                <a:latin typeface="Arial" charset="0"/>
              </a:rPr>
              <a:t>Eco</a:t>
            </a:r>
            <a:r>
              <a:rPr lang="cs-CZ" altLang="cs-CZ" sz="800" dirty="0">
                <a:latin typeface="Arial" charset="0"/>
              </a:rPr>
              <a:t>, </a:t>
            </a:r>
            <a:r>
              <a:rPr lang="cs-CZ" altLang="cs-CZ" sz="800" dirty="0" smtClean="0">
                <a:latin typeface="Arial" charset="0"/>
              </a:rPr>
              <a:t>Smart </a:t>
            </a:r>
            <a:r>
              <a:rPr lang="cs-CZ" altLang="cs-CZ" sz="800" dirty="0">
                <a:latin typeface="Arial" charset="0"/>
              </a:rPr>
              <a:t>AI, </a:t>
            </a:r>
            <a:r>
              <a:rPr lang="cs-CZ" altLang="cs-CZ" sz="800" dirty="0" smtClean="0">
                <a:latin typeface="Arial" charset="0"/>
              </a:rPr>
              <a:t>Košile</a:t>
            </a:r>
            <a:r>
              <a:rPr lang="cs-CZ" altLang="cs-CZ" sz="800" dirty="0">
                <a:latin typeface="Arial" charset="0"/>
              </a:rPr>
              <a:t>, </a:t>
            </a:r>
            <a:r>
              <a:rPr lang="cs-CZ" altLang="cs-CZ" sz="800" dirty="0" smtClean="0">
                <a:latin typeface="Arial" charset="0"/>
              </a:rPr>
              <a:t>Bavlna</a:t>
            </a:r>
            <a:r>
              <a:rPr lang="cs-CZ" altLang="cs-CZ" sz="800" dirty="0">
                <a:latin typeface="Arial" charset="0"/>
              </a:rPr>
              <a:t>, </a:t>
            </a:r>
            <a:r>
              <a:rPr lang="cs-CZ" altLang="cs-CZ" sz="800" dirty="0" smtClean="0">
                <a:latin typeface="Arial" charset="0"/>
              </a:rPr>
              <a:t>Syntetika, </a:t>
            </a:r>
            <a:r>
              <a:rPr lang="cs-CZ" altLang="cs-CZ" sz="800" dirty="0">
                <a:latin typeface="Arial" charset="0"/>
              </a:rPr>
              <a:t>Jemné, </a:t>
            </a:r>
            <a:r>
              <a:rPr lang="cs-CZ" altLang="cs-CZ" sz="800" dirty="0" smtClean="0">
                <a:latin typeface="Arial" charset="0"/>
              </a:rPr>
              <a:t>Ručníky</a:t>
            </a:r>
            <a:r>
              <a:rPr lang="cs-CZ" altLang="cs-CZ" sz="800" dirty="0">
                <a:latin typeface="Arial" charset="0"/>
              </a:rPr>
              <a:t>, </a:t>
            </a:r>
            <a:r>
              <a:rPr lang="cs-CZ" altLang="cs-CZ" sz="800" dirty="0" smtClean="0">
                <a:latin typeface="Arial" charset="0"/>
              </a:rPr>
              <a:t>Dětské </a:t>
            </a:r>
            <a:r>
              <a:rPr lang="cs-CZ" altLang="cs-CZ" sz="800" dirty="0">
                <a:latin typeface="Arial" charset="0"/>
              </a:rPr>
              <a:t>prádlo, </a:t>
            </a:r>
            <a:r>
              <a:rPr lang="cs-CZ" altLang="cs-CZ" sz="800" dirty="0" smtClean="0">
                <a:latin typeface="Arial" charset="0"/>
              </a:rPr>
              <a:t>Sportovní</a:t>
            </a:r>
            <a:r>
              <a:rPr lang="cs-CZ" altLang="cs-CZ" sz="800" dirty="0">
                <a:latin typeface="Arial" charset="0"/>
              </a:rPr>
              <a:t>, </a:t>
            </a:r>
            <a:r>
              <a:rPr lang="cs-CZ" altLang="cs-CZ" sz="800" dirty="0" smtClean="0">
                <a:latin typeface="Arial" charset="0"/>
              </a:rPr>
              <a:t>Náplň </a:t>
            </a:r>
            <a:r>
              <a:rPr lang="cs-CZ" altLang="cs-CZ" sz="800" dirty="0">
                <a:latin typeface="Arial" charset="0"/>
              </a:rPr>
              <a:t>XXL, </a:t>
            </a:r>
            <a:r>
              <a:rPr lang="cs-CZ" altLang="cs-CZ" sz="800" dirty="0" smtClean="0">
                <a:latin typeface="Arial" charset="0"/>
              </a:rPr>
              <a:t>Časovač</a:t>
            </a:r>
            <a:r>
              <a:rPr lang="cs-CZ" altLang="cs-CZ" sz="800" dirty="0">
                <a:latin typeface="Arial" charset="0"/>
              </a:rPr>
              <a:t>, </a:t>
            </a:r>
            <a:r>
              <a:rPr lang="cs-CZ" altLang="cs-CZ" sz="800" dirty="0" smtClean="0">
                <a:latin typeface="Arial" charset="0"/>
              </a:rPr>
              <a:t>Rychlý </a:t>
            </a:r>
            <a:r>
              <a:rPr lang="cs-CZ" altLang="cs-CZ" sz="800" dirty="0">
                <a:latin typeface="Arial" charset="0"/>
              </a:rPr>
              <a:t>30, </a:t>
            </a:r>
            <a:r>
              <a:rPr lang="cs-CZ" altLang="cs-CZ" sz="800" dirty="0" smtClean="0">
                <a:latin typeface="Arial" charset="0"/>
              </a:rPr>
              <a:t>Outdoor, Vlna </a:t>
            </a:r>
            <a:r>
              <a:rPr lang="cs-CZ" altLang="cs-CZ" sz="800" dirty="0">
                <a:latin typeface="Arial" charset="0"/>
              </a:rPr>
              <a:t>(dvojí certifikace Woolmark), </a:t>
            </a:r>
            <a:r>
              <a:rPr lang="cs-CZ" altLang="cs-CZ" sz="800" dirty="0" smtClean="0">
                <a:latin typeface="Arial" charset="0"/>
              </a:rPr>
              <a:t>Přikrývky</a:t>
            </a:r>
            <a:r>
              <a:rPr lang="cs-CZ" altLang="cs-CZ" sz="800" dirty="0">
                <a:latin typeface="Arial" charset="0"/>
              </a:rPr>
              <a:t>, </a:t>
            </a:r>
            <a:r>
              <a:rPr lang="cs-CZ" altLang="cs-CZ" sz="800" dirty="0" smtClean="0">
                <a:latin typeface="Arial" charset="0"/>
              </a:rPr>
              <a:t>Ohřátí</a:t>
            </a:r>
            <a:r>
              <a:rPr lang="cs-CZ" altLang="cs-CZ" sz="800" dirty="0">
                <a:latin typeface="Arial" charset="0"/>
              </a:rPr>
              <a:t>, </a:t>
            </a:r>
            <a:r>
              <a:rPr lang="cs-CZ" altLang="cs-CZ" sz="800" dirty="0" smtClean="0">
                <a:latin typeface="Arial" charset="0"/>
              </a:rPr>
              <a:t>Noční </a:t>
            </a:r>
            <a:r>
              <a:rPr lang="cs-CZ" altLang="cs-CZ" sz="800" dirty="0">
                <a:latin typeface="Arial" charset="0"/>
              </a:rPr>
              <a:t>sušení, </a:t>
            </a:r>
            <a:r>
              <a:rPr lang="cs-CZ" altLang="cs-CZ" sz="800" dirty="0" smtClean="0">
                <a:latin typeface="Arial" charset="0"/>
              </a:rPr>
              <a:t>Speciální sušení</a:t>
            </a:r>
            <a:endParaRPr lang="cs-CZ" altLang="cs-CZ" sz="800" dirty="0">
              <a:latin typeface="Arial" charset="0"/>
            </a:endParaRPr>
          </a:p>
          <a:p>
            <a:pPr marL="0" indent="0">
              <a:spcBef>
                <a:spcPct val="0"/>
              </a:spcBef>
              <a:buNone/>
            </a:pPr>
            <a:r>
              <a:rPr lang="cs-CZ" altLang="cs-CZ" sz="800" dirty="0">
                <a:latin typeface="Arial" charset="0"/>
              </a:rPr>
              <a:t>Programy </a:t>
            </a:r>
            <a:r>
              <a:rPr lang="cs-CZ" altLang="cs-CZ" sz="800" dirty="0" smtClean="0">
                <a:latin typeface="Arial" charset="0"/>
              </a:rPr>
              <a:t>ošetřování: Přikrývky</a:t>
            </a:r>
            <a:r>
              <a:rPr lang="cs-CZ" altLang="cs-CZ" sz="800" dirty="0">
                <a:latin typeface="Arial" charset="0"/>
              </a:rPr>
              <a:t>, </a:t>
            </a:r>
            <a:r>
              <a:rPr lang="cs-CZ" altLang="cs-CZ" sz="800" dirty="0" smtClean="0">
                <a:latin typeface="Arial" charset="0"/>
              </a:rPr>
              <a:t>Syntetika</a:t>
            </a:r>
            <a:r>
              <a:rPr lang="cs-CZ" altLang="cs-CZ" sz="800" dirty="0">
                <a:latin typeface="Arial" charset="0"/>
              </a:rPr>
              <a:t>, </a:t>
            </a:r>
            <a:r>
              <a:rPr lang="cs-CZ" altLang="cs-CZ" sz="800" dirty="0" smtClean="0">
                <a:latin typeface="Arial" charset="0"/>
              </a:rPr>
              <a:t>Košile</a:t>
            </a:r>
            <a:r>
              <a:rPr lang="cs-CZ" altLang="cs-CZ" sz="800" dirty="0">
                <a:latin typeface="Arial" charset="0"/>
              </a:rPr>
              <a:t>, </a:t>
            </a:r>
            <a:r>
              <a:rPr lang="cs-CZ" altLang="cs-CZ" sz="800" dirty="0" smtClean="0">
                <a:latin typeface="Arial" charset="0"/>
              </a:rPr>
              <a:t>Vlna</a:t>
            </a:r>
            <a:r>
              <a:rPr lang="cs-CZ" altLang="cs-CZ" sz="800" dirty="0">
                <a:latin typeface="Arial" charset="0"/>
              </a:rPr>
              <a:t>, </a:t>
            </a:r>
            <a:r>
              <a:rPr lang="cs-CZ" altLang="cs-CZ" sz="800" dirty="0" smtClean="0">
                <a:latin typeface="Arial" charset="0"/>
              </a:rPr>
              <a:t>Náplň </a:t>
            </a:r>
            <a:r>
              <a:rPr lang="cs-CZ" altLang="cs-CZ" sz="800" dirty="0">
                <a:latin typeface="Arial" charset="0"/>
              </a:rPr>
              <a:t>XXL, </a:t>
            </a:r>
            <a:r>
              <a:rPr lang="cs-CZ" altLang="cs-CZ" sz="800" dirty="0" smtClean="0">
                <a:latin typeface="Arial" charset="0"/>
              </a:rPr>
              <a:t>Obleky</a:t>
            </a:r>
            <a:endParaRPr lang="cs-CZ" altLang="cs-CZ" sz="800" dirty="0">
              <a:latin typeface="Arial" charset="0"/>
            </a:endParaRPr>
          </a:p>
          <a:p>
            <a:pPr marL="0" indent="0">
              <a:spcBef>
                <a:spcPct val="0"/>
              </a:spcBef>
              <a:buNone/>
            </a:pPr>
            <a:r>
              <a:rPr lang="cs-CZ" altLang="cs-CZ" sz="1100" b="1" dirty="0" smtClean="0">
                <a:solidFill>
                  <a:srgbClr val="005AAA"/>
                </a:solidFill>
                <a:latin typeface="Arial" charset="0"/>
              </a:rPr>
              <a:t>Funkce</a:t>
            </a:r>
            <a:endParaRPr lang="cs-CZ" altLang="cs-CZ" sz="1100" b="1" dirty="0">
              <a:solidFill>
                <a:srgbClr val="005AAA"/>
              </a:solidFill>
              <a:latin typeface="Arial" charset="0"/>
            </a:endParaRPr>
          </a:p>
          <a:p>
            <a:pPr marL="0" indent="0">
              <a:spcBef>
                <a:spcPct val="0"/>
              </a:spcBef>
              <a:buNone/>
            </a:pPr>
            <a:r>
              <a:rPr lang="cs-CZ" altLang="cs-CZ" sz="800" dirty="0" smtClean="0">
                <a:latin typeface="Arial" charset="0"/>
              </a:rPr>
              <a:t>Volba sušení, Volba ošetřování, Dálkové ovládání (Wifi), Nastavení (Dětský zámek, Otočení obrazovky displeje, Zvuk tlačítek, Chytré třídění, Wifi, Identifikační encyklopedie, Encyklopedie péče, Jazyk, Jas, Reset), Prodleva, Teplota, Proti pomačkání, Úroveň vysušení, Flexy Air (proměnlivý vzduch), Dětská pojistka, </a:t>
            </a:r>
          </a:p>
          <a:p>
            <a:pPr marL="0" indent="0">
              <a:spcBef>
                <a:spcPct val="0"/>
              </a:spcBef>
              <a:buNone/>
            </a:pPr>
            <a:r>
              <a:rPr lang="cs-CZ" altLang="cs-CZ" sz="1100" b="1" dirty="0" smtClean="0">
                <a:solidFill>
                  <a:srgbClr val="005AAA"/>
                </a:solidFill>
                <a:latin typeface="Arial" charset="0"/>
              </a:rPr>
              <a:t>Konstrukce</a:t>
            </a:r>
            <a:endParaRPr lang="cs-CZ" altLang="cs-CZ" sz="1100" b="1" dirty="0">
              <a:solidFill>
                <a:srgbClr val="005AAA"/>
              </a:solidFill>
              <a:latin typeface="Arial" charset="0"/>
            </a:endParaRPr>
          </a:p>
          <a:p>
            <a:pPr marL="0" indent="0">
              <a:spcBef>
                <a:spcPct val="0"/>
              </a:spcBef>
              <a:buNone/>
            </a:pPr>
            <a:r>
              <a:rPr lang="cs-CZ" altLang="cs-CZ" sz="800" b="1" dirty="0" smtClean="0">
                <a:latin typeface="Arial" charset="0"/>
              </a:rPr>
              <a:t>Barevný </a:t>
            </a:r>
            <a:r>
              <a:rPr lang="cs-CZ" altLang="cs-CZ" sz="800" b="1" dirty="0">
                <a:latin typeface="Arial" charset="0"/>
              </a:rPr>
              <a:t>obrázkový </a:t>
            </a:r>
            <a:r>
              <a:rPr lang="cs-CZ" altLang="cs-CZ" sz="800" b="1" dirty="0" smtClean="0">
                <a:latin typeface="Arial" charset="0"/>
              </a:rPr>
              <a:t>textový TFT displej v CZ</a:t>
            </a:r>
            <a:r>
              <a:rPr lang="cs-CZ" altLang="cs-CZ" sz="800" dirty="0" smtClean="0">
                <a:latin typeface="Arial" charset="0"/>
              </a:rPr>
              <a:t>; </a:t>
            </a:r>
            <a:r>
              <a:rPr lang="cs-CZ" altLang="cs-CZ" sz="800" b="1" dirty="0">
                <a:latin typeface="Arial" charset="0"/>
              </a:rPr>
              <a:t>Osvětlení bubnu</a:t>
            </a:r>
            <a:r>
              <a:rPr lang="cs-CZ" altLang="cs-CZ" sz="800" dirty="0">
                <a:latin typeface="Arial" charset="0"/>
              </a:rPr>
              <a:t>; </a:t>
            </a:r>
            <a:r>
              <a:rPr lang="cs-CZ" altLang="cs-CZ" sz="800" b="1" dirty="0">
                <a:latin typeface="Arial" charset="0"/>
              </a:rPr>
              <a:t>Čtyřúrovňový filtr na zachycování textilního prachu </a:t>
            </a:r>
            <a:r>
              <a:rPr lang="cs-CZ" altLang="cs-CZ" sz="800" dirty="0">
                <a:latin typeface="Arial" charset="0"/>
              </a:rPr>
              <a:t>– snadný přístup a </a:t>
            </a:r>
            <a:r>
              <a:rPr lang="cs-CZ" altLang="cs-CZ" sz="800" dirty="0" smtClean="0">
                <a:latin typeface="Arial" charset="0"/>
              </a:rPr>
              <a:t>údržba; </a:t>
            </a:r>
            <a:endParaRPr lang="cs-CZ" altLang="cs-CZ" sz="800" dirty="0">
              <a:latin typeface="Arial" charset="0"/>
            </a:endParaRPr>
          </a:p>
          <a:p>
            <a:pPr marL="0" indent="0">
              <a:spcBef>
                <a:spcPct val="0"/>
              </a:spcBef>
              <a:buNone/>
            </a:pPr>
            <a:r>
              <a:rPr lang="cs-CZ" altLang="cs-CZ" sz="800" dirty="0" smtClean="0">
                <a:latin typeface="Arial" charset="0"/>
              </a:rPr>
              <a:t>Materiál </a:t>
            </a:r>
            <a:r>
              <a:rPr lang="cs-CZ" altLang="cs-CZ" sz="800" dirty="0">
                <a:latin typeface="Arial" charset="0"/>
              </a:rPr>
              <a:t>bubnu Nerez/ vany Silitech, </a:t>
            </a:r>
            <a:r>
              <a:rPr lang="cs-CZ" altLang="cs-CZ" sz="800" b="1" dirty="0" smtClean="0">
                <a:latin typeface="Arial" charset="0"/>
              </a:rPr>
              <a:t>XL buben s průměrem 525 mm</a:t>
            </a:r>
            <a:r>
              <a:rPr lang="cs-CZ" altLang="cs-CZ" sz="800" dirty="0" smtClean="0">
                <a:latin typeface="Arial" charset="0"/>
              </a:rPr>
              <a:t>, </a:t>
            </a:r>
            <a:r>
              <a:rPr lang="cs-CZ" altLang="cs-CZ" sz="800" b="1" dirty="0" smtClean="0">
                <a:latin typeface="Arial" charset="0"/>
              </a:rPr>
              <a:t>Držák </a:t>
            </a:r>
            <a:r>
              <a:rPr lang="cs-CZ" altLang="cs-CZ" sz="800" b="1" dirty="0">
                <a:latin typeface="Arial" charset="0"/>
              </a:rPr>
              <a:t>na </a:t>
            </a:r>
            <a:r>
              <a:rPr lang="cs-CZ" altLang="cs-CZ" sz="800" b="1" dirty="0" smtClean="0">
                <a:latin typeface="Arial" charset="0"/>
              </a:rPr>
              <a:t>sušení </a:t>
            </a:r>
            <a:endParaRPr lang="cs-CZ" altLang="cs-CZ" sz="800" dirty="0">
              <a:latin typeface="Arial" charset="0"/>
            </a:endParaRPr>
          </a:p>
        </p:txBody>
      </p:sp>
      <p:cxnSp>
        <p:nvCxnSpPr>
          <p:cNvPr id="10" name="Straight Connector 34">
            <a:extLst>
              <a:ext uri="{FF2B5EF4-FFF2-40B4-BE49-F238E27FC236}">
                <a16:creationId xmlns="" xmlns:a16="http://schemas.microsoft.com/office/drawing/2014/main" id="{55C391B9-6C53-8A18-3380-BC8C9EC370A1}"/>
              </a:ext>
            </a:extLst>
          </p:cNvPr>
          <p:cNvCxnSpPr/>
          <p:nvPr/>
        </p:nvCxnSpPr>
        <p:spPr>
          <a:xfrm>
            <a:off x="6218790" y="1010838"/>
            <a:ext cx="0" cy="5760000"/>
          </a:xfrm>
          <a:prstGeom prst="line">
            <a:avLst/>
          </a:prstGeom>
          <a:ln>
            <a:solidFill>
              <a:srgbClr val="005AAA"/>
            </a:solidFill>
          </a:ln>
        </p:spPr>
        <p:style>
          <a:lnRef idx="1">
            <a:schemeClr val="dk1"/>
          </a:lnRef>
          <a:fillRef idx="0">
            <a:schemeClr val="dk1"/>
          </a:fillRef>
          <a:effectRef idx="0">
            <a:schemeClr val="dk1"/>
          </a:effectRef>
          <a:fontRef idx="minor">
            <a:schemeClr val="tx1"/>
          </a:fontRef>
        </p:style>
      </p:cxnSp>
      <p:sp>
        <p:nvSpPr>
          <p:cNvPr id="11" name="Obdélník 10">
            <a:extLst>
              <a:ext uri="{FF2B5EF4-FFF2-40B4-BE49-F238E27FC236}">
                <a16:creationId xmlns="" xmlns:a16="http://schemas.microsoft.com/office/drawing/2014/main" id="{47973599-958F-BCF4-2835-C696DC979488}"/>
              </a:ext>
            </a:extLst>
          </p:cNvPr>
          <p:cNvSpPr/>
          <p:nvPr/>
        </p:nvSpPr>
        <p:spPr>
          <a:xfrm>
            <a:off x="6218156" y="4689571"/>
            <a:ext cx="3030514" cy="2108269"/>
          </a:xfrm>
          <a:prstGeom prst="rect">
            <a:avLst/>
          </a:prstGeom>
        </p:spPr>
        <p:txBody>
          <a:bodyPr wrap="square">
            <a:spAutoFit/>
          </a:bodyPr>
          <a:lstStyle/>
          <a:p>
            <a:pPr lvl="0">
              <a:spcBef>
                <a:spcPct val="0"/>
              </a:spcBef>
            </a:pPr>
            <a:r>
              <a:rPr lang="cs-CZ" altLang="cs-CZ" sz="1100" b="1" dirty="0">
                <a:solidFill>
                  <a:srgbClr val="005AAA"/>
                </a:solidFill>
                <a:latin typeface="Arial" charset="0"/>
              </a:rPr>
              <a:t>Logistická data</a:t>
            </a:r>
          </a:p>
          <a:p>
            <a:pPr lvl="0">
              <a:spcBef>
                <a:spcPct val="0"/>
              </a:spcBef>
            </a:pPr>
            <a:r>
              <a:rPr lang="cs-CZ" altLang="cs-CZ" sz="800" b="1" dirty="0">
                <a:latin typeface="Arial" charset="0"/>
              </a:rPr>
              <a:t>Logistická data</a:t>
            </a:r>
          </a:p>
          <a:p>
            <a:pPr lvl="0">
              <a:spcBef>
                <a:spcPct val="0"/>
              </a:spcBef>
            </a:pPr>
            <a:r>
              <a:rPr lang="cs-CZ" altLang="cs-CZ" sz="800" dirty="0">
                <a:latin typeface="Arial" charset="0"/>
              </a:rPr>
              <a:t>Kód		</a:t>
            </a:r>
            <a:r>
              <a:rPr lang="cs-CZ" altLang="cs-CZ" sz="800" dirty="0" smtClean="0">
                <a:latin typeface="Arial" charset="0"/>
              </a:rPr>
              <a:t>31102971</a:t>
            </a:r>
          </a:p>
          <a:p>
            <a:pPr lvl="0">
              <a:spcBef>
                <a:spcPct val="0"/>
              </a:spcBef>
            </a:pPr>
            <a:r>
              <a:rPr lang="cs-CZ" altLang="cs-CZ" sz="800" dirty="0" smtClean="0">
                <a:latin typeface="Arial" charset="0"/>
              </a:rPr>
              <a:t>EAN</a:t>
            </a:r>
            <a:r>
              <a:rPr lang="cs-CZ" altLang="cs-CZ" sz="800" dirty="0">
                <a:latin typeface="Arial" charset="0"/>
              </a:rPr>
              <a:t>		</a:t>
            </a:r>
            <a:r>
              <a:rPr lang="cs-CZ" altLang="cs-CZ" sz="800" dirty="0" smtClean="0">
                <a:latin typeface="Arial" charset="0"/>
              </a:rPr>
              <a:t>6921081512708</a:t>
            </a:r>
          </a:p>
          <a:p>
            <a:pPr lvl="0">
              <a:spcBef>
                <a:spcPct val="0"/>
              </a:spcBef>
            </a:pPr>
            <a:r>
              <a:rPr lang="cs-CZ" altLang="cs-CZ" sz="800" dirty="0" smtClean="0">
                <a:solidFill>
                  <a:prstClr val="black"/>
                </a:solidFill>
                <a:latin typeface="Arial" charset="0"/>
              </a:rPr>
              <a:t>Barva		Šedomodrá (Ceylon 		blue) s černými dvířky</a:t>
            </a:r>
          </a:p>
          <a:p>
            <a:pPr>
              <a:spcBef>
                <a:spcPct val="0"/>
              </a:spcBef>
            </a:pPr>
            <a:r>
              <a:rPr lang="cs-CZ" altLang="cs-CZ" sz="800" dirty="0" smtClean="0">
                <a:solidFill>
                  <a:prstClr val="black"/>
                </a:solidFill>
                <a:latin typeface="Arial" panose="020B0604020202020204" pitchFamily="34" charset="0"/>
              </a:rPr>
              <a:t>Rozměry </a:t>
            </a:r>
            <a:r>
              <a:rPr lang="cs-CZ" altLang="cs-CZ" sz="800" dirty="0">
                <a:solidFill>
                  <a:prstClr val="black"/>
                </a:solidFill>
                <a:latin typeface="Arial" panose="020B0604020202020204" pitchFamily="34" charset="0"/>
              </a:rPr>
              <a:t>výrobku v x š x h (mm)	</a:t>
            </a:r>
            <a:r>
              <a:rPr lang="cs-CZ" altLang="cs-CZ" sz="800" dirty="0" smtClean="0">
                <a:solidFill>
                  <a:prstClr val="black"/>
                </a:solidFill>
                <a:latin typeface="Arial" panose="020B0604020202020204" pitchFamily="34" charset="0"/>
              </a:rPr>
              <a:t>850 x 595 </a:t>
            </a:r>
            <a:r>
              <a:rPr lang="cs-CZ" altLang="cs-CZ" sz="800" dirty="0">
                <a:solidFill>
                  <a:prstClr val="black"/>
                </a:solidFill>
                <a:latin typeface="Arial" panose="020B0604020202020204" pitchFamily="34" charset="0"/>
              </a:rPr>
              <a:t>x </a:t>
            </a:r>
            <a:r>
              <a:rPr lang="cs-CZ" altLang="cs-CZ" sz="800" b="1" dirty="0" smtClean="0">
                <a:solidFill>
                  <a:prstClr val="black"/>
                </a:solidFill>
                <a:latin typeface="Arial" panose="020B0604020202020204" pitchFamily="34" charset="0"/>
              </a:rPr>
              <a:t>680 mm 		celková hloubka</a:t>
            </a:r>
            <a:r>
              <a:rPr lang="cs-CZ" altLang="cs-CZ" sz="800" dirty="0" smtClean="0">
                <a:solidFill>
                  <a:prstClr val="black"/>
                </a:solidFill>
                <a:latin typeface="Arial" panose="020B0604020202020204" pitchFamily="34" charset="0"/>
              </a:rPr>
              <a:t> 			včetně </a:t>
            </a:r>
            <a:r>
              <a:rPr lang="cs-CZ" altLang="cs-CZ" sz="800" dirty="0">
                <a:solidFill>
                  <a:prstClr val="black"/>
                </a:solidFill>
                <a:latin typeface="Arial" panose="020B0604020202020204" pitchFamily="34" charset="0"/>
              </a:rPr>
              <a:t>dveří a 		</a:t>
            </a:r>
            <a:r>
              <a:rPr lang="cs-CZ" altLang="cs-CZ" sz="800" dirty="0" smtClean="0">
                <a:solidFill>
                  <a:prstClr val="black"/>
                </a:solidFill>
                <a:latin typeface="Arial" panose="020B0604020202020204" pitchFamily="34" charset="0"/>
              </a:rPr>
              <a:t>	připojení </a:t>
            </a:r>
            <a:r>
              <a:rPr lang="cs-CZ" altLang="cs-CZ" sz="800" dirty="0">
                <a:solidFill>
                  <a:prstClr val="black"/>
                </a:solidFill>
                <a:latin typeface="Arial" panose="020B0604020202020204" pitchFamily="34" charset="0"/>
              </a:rPr>
              <a:t>na vodu a </a:t>
            </a:r>
            <a:r>
              <a:rPr lang="cs-CZ" altLang="cs-CZ" sz="800" dirty="0" smtClean="0">
                <a:solidFill>
                  <a:prstClr val="black"/>
                </a:solidFill>
                <a:latin typeface="Arial" panose="020B0604020202020204" pitchFamily="34" charset="0"/>
              </a:rPr>
              <a:t>			odpad</a:t>
            </a:r>
            <a:r>
              <a:rPr lang="cs-CZ" altLang="cs-CZ" sz="800" dirty="0">
                <a:solidFill>
                  <a:prstClr val="black"/>
                </a:solidFill>
                <a:latin typeface="Arial" panose="020B0604020202020204" pitchFamily="34" charset="0"/>
              </a:rPr>
              <a:t>, </a:t>
            </a:r>
            <a:r>
              <a:rPr lang="cs-CZ" altLang="cs-CZ" sz="800" dirty="0" smtClean="0">
                <a:solidFill>
                  <a:prstClr val="black"/>
                </a:solidFill>
                <a:latin typeface="Arial" panose="020B0604020202020204" pitchFamily="34" charset="0"/>
              </a:rPr>
              <a:t>(</a:t>
            </a:r>
            <a:r>
              <a:rPr lang="cs-CZ" altLang="cs-CZ" sz="800" b="1" dirty="0" smtClean="0">
                <a:solidFill>
                  <a:prstClr val="black"/>
                </a:solidFill>
                <a:latin typeface="Arial" panose="020B0604020202020204" pitchFamily="34" charset="0"/>
              </a:rPr>
              <a:t>663 </a:t>
            </a:r>
            <a:r>
              <a:rPr lang="cs-CZ" altLang="cs-CZ" sz="800" b="1" dirty="0">
                <a:solidFill>
                  <a:prstClr val="black"/>
                </a:solidFill>
                <a:latin typeface="Arial" panose="020B0604020202020204" pitchFamily="34" charset="0"/>
              </a:rPr>
              <a:t>mm </a:t>
            </a:r>
            <a:r>
              <a:rPr lang="cs-CZ" altLang="cs-CZ" sz="800" dirty="0">
                <a:solidFill>
                  <a:prstClr val="black"/>
                </a:solidFill>
                <a:latin typeface="Arial" panose="020B0604020202020204" pitchFamily="34" charset="0"/>
              </a:rPr>
              <a:t>bez </a:t>
            </a:r>
            <a:r>
              <a:rPr lang="cs-CZ" altLang="cs-CZ" sz="800" dirty="0" smtClean="0">
                <a:solidFill>
                  <a:prstClr val="black"/>
                </a:solidFill>
                <a:latin typeface="Arial" panose="020B0604020202020204" pitchFamily="34" charset="0"/>
              </a:rPr>
              <a:t>		dveří </a:t>
            </a:r>
            <a:r>
              <a:rPr lang="cs-CZ" altLang="cs-CZ" sz="800" dirty="0">
                <a:solidFill>
                  <a:prstClr val="black"/>
                </a:solidFill>
                <a:latin typeface="Arial" panose="020B0604020202020204" pitchFamily="34" charset="0"/>
              </a:rPr>
              <a:t>a připojení 		</a:t>
            </a:r>
            <a:r>
              <a:rPr lang="cs-CZ" altLang="cs-CZ" sz="800" dirty="0" smtClean="0">
                <a:solidFill>
                  <a:prstClr val="black"/>
                </a:solidFill>
                <a:latin typeface="Arial" panose="020B0604020202020204" pitchFamily="34" charset="0"/>
              </a:rPr>
              <a:t>	na </a:t>
            </a:r>
            <a:r>
              <a:rPr lang="cs-CZ" altLang="cs-CZ" sz="800" dirty="0">
                <a:solidFill>
                  <a:prstClr val="black"/>
                </a:solidFill>
                <a:latin typeface="Arial" panose="020B0604020202020204" pitchFamily="34" charset="0"/>
              </a:rPr>
              <a:t>vodu a odpad)</a:t>
            </a:r>
          </a:p>
          <a:p>
            <a:pPr>
              <a:spcBef>
                <a:spcPct val="0"/>
              </a:spcBef>
            </a:pPr>
            <a:r>
              <a:rPr lang="cs-CZ" altLang="cs-CZ" sz="800" dirty="0">
                <a:solidFill>
                  <a:prstClr val="black"/>
                </a:solidFill>
                <a:latin typeface="Arial" panose="020B0604020202020204" pitchFamily="34" charset="0"/>
              </a:rPr>
              <a:t>Čistá váha výrobku (kg)	</a:t>
            </a:r>
            <a:r>
              <a:rPr lang="cs-CZ" altLang="cs-CZ" sz="800" dirty="0" smtClean="0">
                <a:solidFill>
                  <a:prstClr val="black"/>
                </a:solidFill>
                <a:latin typeface="Arial" panose="020B0604020202020204" pitchFamily="34" charset="0"/>
              </a:rPr>
              <a:t>60</a:t>
            </a:r>
            <a:endParaRPr lang="cs-CZ" altLang="cs-CZ" sz="800" dirty="0">
              <a:solidFill>
                <a:prstClr val="black"/>
              </a:solidFill>
              <a:latin typeface="Arial" panose="020B0604020202020204" pitchFamily="34" charset="0"/>
            </a:endParaRPr>
          </a:p>
          <a:p>
            <a:pPr lvl="0">
              <a:spcBef>
                <a:spcPct val="0"/>
              </a:spcBef>
            </a:pPr>
            <a:r>
              <a:rPr lang="cs-CZ" altLang="cs-CZ" sz="800" dirty="0">
                <a:solidFill>
                  <a:prstClr val="black"/>
                </a:solidFill>
                <a:latin typeface="Arial" panose="020B0604020202020204" pitchFamily="34" charset="0"/>
              </a:rPr>
              <a:t>Rozměry balení v x š x h (mm)	</a:t>
            </a:r>
            <a:r>
              <a:rPr lang="cs-CZ" altLang="cs-CZ" sz="800" dirty="0" smtClean="0">
                <a:solidFill>
                  <a:prstClr val="black"/>
                </a:solidFill>
                <a:latin typeface="Arial" panose="020B0604020202020204" pitchFamily="34" charset="0"/>
              </a:rPr>
              <a:t>890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668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758</a:t>
            </a:r>
            <a:endParaRPr lang="cs-CZ" altLang="cs-CZ" sz="800" dirty="0">
              <a:solidFill>
                <a:prstClr val="black"/>
              </a:solidFill>
              <a:latin typeface="Arial" charset="0"/>
            </a:endParaRPr>
          </a:p>
          <a:p>
            <a:pPr lvl="0">
              <a:spcBef>
                <a:spcPct val="0"/>
              </a:spcBef>
            </a:pPr>
            <a:r>
              <a:rPr lang="cs-CZ" altLang="cs-CZ" sz="800" dirty="0">
                <a:solidFill>
                  <a:prstClr val="black"/>
                </a:solidFill>
                <a:latin typeface="Arial" charset="0"/>
              </a:rPr>
              <a:t>Hmotnost s obalem (kg)	</a:t>
            </a:r>
            <a:r>
              <a:rPr lang="cs-CZ" altLang="cs-CZ" sz="800" dirty="0" smtClean="0">
                <a:solidFill>
                  <a:prstClr val="black"/>
                </a:solidFill>
                <a:latin typeface="Arial" charset="0"/>
              </a:rPr>
              <a:t>67</a:t>
            </a:r>
            <a:endParaRPr lang="cs-CZ" altLang="cs-CZ" sz="800" dirty="0">
              <a:solidFill>
                <a:prstClr val="black"/>
              </a:solidFill>
              <a:latin typeface="Arial" charset="0"/>
            </a:endParaRPr>
          </a:p>
        </p:txBody>
      </p:sp>
      <p:cxnSp>
        <p:nvCxnSpPr>
          <p:cNvPr id="6" name="Přímá spojnice 5"/>
          <p:cNvCxnSpPr/>
          <p:nvPr/>
        </p:nvCxnSpPr>
        <p:spPr>
          <a:xfrm>
            <a:off x="139700" y="959442"/>
            <a:ext cx="8910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32" name="Obrázek 31">
            <a:extLst>
              <a:ext uri="{FF2B5EF4-FFF2-40B4-BE49-F238E27FC236}">
                <a16:creationId xmlns:a16="http://schemas.microsoft.com/office/drawing/2014/main" xmlns="" id="{AEF81B81-0013-DA82-B16E-EB4DCC615A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2432" y="1054913"/>
            <a:ext cx="623745" cy="623745"/>
          </a:xfrm>
          <a:prstGeom prst="rect">
            <a:avLst/>
          </a:prstGeom>
        </p:spPr>
      </p:pic>
      <p:sp>
        <p:nvSpPr>
          <p:cNvPr id="49" name="TextovéPole 48"/>
          <p:cNvSpPr txBox="1"/>
          <p:nvPr/>
        </p:nvSpPr>
        <p:spPr>
          <a:xfrm>
            <a:off x="5406271" y="1023185"/>
            <a:ext cx="862287" cy="707886"/>
          </a:xfrm>
          <a:prstGeom prst="rect">
            <a:avLst/>
          </a:prstGeom>
          <a:noFill/>
        </p:spPr>
        <p:txBody>
          <a:bodyPr wrap="square" rtlCol="0">
            <a:spAutoFit/>
          </a:bodyPr>
          <a:lstStyle/>
          <a:p>
            <a:r>
              <a:rPr lang="cs-CZ" sz="800" b="1" dirty="0">
                <a:solidFill>
                  <a:prstClr val="black">
                    <a:lumMod val="65000"/>
                    <a:lumOff val="35000"/>
                  </a:prstClr>
                </a:solidFill>
                <a:latin typeface="Arial" panose="020B0604020202020204" pitchFamily="34" charset="0"/>
                <a:cs typeface="Arial" panose="020B0604020202020204" pitchFamily="34" charset="0"/>
              </a:rPr>
              <a:t>Wifi </a:t>
            </a:r>
          </a:p>
          <a:p>
            <a:r>
              <a:rPr lang="cs-CZ" sz="800" dirty="0" smtClean="0">
                <a:solidFill>
                  <a:prstClr val="black">
                    <a:lumMod val="65000"/>
                    <a:lumOff val="35000"/>
                  </a:prstClr>
                </a:solidFill>
                <a:latin typeface="Arial" panose="020B0604020202020204" pitchFamily="34" charset="0"/>
                <a:cs typeface="Arial" panose="020B0604020202020204" pitchFamily="34" charset="0"/>
              </a:rPr>
              <a:t>připojení s možností ovládání přes aplikaci hOn</a:t>
            </a:r>
            <a:endParaRPr lang="cs-CZ" sz="800" dirty="0">
              <a:solidFill>
                <a:prstClr val="black">
                  <a:lumMod val="65000"/>
                  <a:lumOff val="35000"/>
                </a:prstClr>
              </a:solidFill>
              <a:latin typeface="Arial" panose="020B0604020202020204" pitchFamily="34" charset="0"/>
              <a:cs typeface="Arial" panose="020B0604020202020204" pitchFamily="34" charset="0"/>
            </a:endParaRPr>
          </a:p>
        </p:txBody>
      </p:sp>
      <p:sp>
        <p:nvSpPr>
          <p:cNvPr id="38" name="TextovéPole 37"/>
          <p:cNvSpPr txBox="1"/>
          <p:nvPr/>
        </p:nvSpPr>
        <p:spPr>
          <a:xfrm>
            <a:off x="5394881" y="4461146"/>
            <a:ext cx="897742" cy="707886"/>
          </a:xfrm>
          <a:prstGeom prst="rect">
            <a:avLst/>
          </a:prstGeom>
          <a:noFill/>
        </p:spPr>
        <p:txBody>
          <a:bodyPr wrap="square" rtlCol="0">
            <a:spAutoFit/>
          </a:bodyPr>
          <a:lstStyle/>
          <a:p>
            <a:r>
              <a:rPr lang="cs-CZ" sz="800" b="1" dirty="0" smtClean="0">
                <a:solidFill>
                  <a:schemeClr val="tx1">
                    <a:lumMod val="65000"/>
                    <a:lumOff val="35000"/>
                  </a:schemeClr>
                </a:solidFill>
                <a:latin typeface="Arial" panose="020B0604020202020204" pitchFamily="34" charset="0"/>
                <a:cs typeface="Arial" panose="020B0604020202020204" pitchFamily="34" charset="0"/>
              </a:rPr>
              <a:t>Ultra Reverse Drum – </a:t>
            </a:r>
            <a:r>
              <a:rPr lang="cs-CZ" sz="800" dirty="0" smtClean="0">
                <a:solidFill>
                  <a:schemeClr val="tx1">
                    <a:lumMod val="65000"/>
                    <a:lumOff val="35000"/>
                  </a:schemeClr>
                </a:solidFill>
                <a:latin typeface="Arial" panose="020B0604020202020204" pitchFamily="34" charset="0"/>
                <a:cs typeface="Arial" panose="020B0604020202020204" pitchFamily="34" charset="0"/>
              </a:rPr>
              <a:t>obousměrné otáčení bubnu 1:1</a:t>
            </a:r>
            <a:endParaRPr lang="cs-CZ" sz="8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9" name="TextovéPole 38"/>
          <p:cNvSpPr txBox="1"/>
          <p:nvPr/>
        </p:nvSpPr>
        <p:spPr>
          <a:xfrm>
            <a:off x="5373966" y="3649113"/>
            <a:ext cx="926600" cy="707886"/>
          </a:xfrm>
          <a:prstGeom prst="rect">
            <a:avLst/>
          </a:prstGeom>
          <a:noFill/>
        </p:spPr>
        <p:txBody>
          <a:bodyPr wrap="square" rtlCol="0">
            <a:spAutoFit/>
          </a:bodyPr>
          <a:lstStyle/>
          <a:p>
            <a:r>
              <a:rPr lang="cs-CZ" sz="800" b="1" dirty="0" smtClean="0">
                <a:solidFill>
                  <a:schemeClr val="tx1">
                    <a:lumMod val="65000"/>
                    <a:lumOff val="35000"/>
                  </a:schemeClr>
                </a:solidFill>
                <a:latin typeface="Arial" panose="020B0604020202020204" pitchFamily="34" charset="0"/>
                <a:cs typeface="Arial" panose="020B0604020202020204" pitchFamily="34" charset="0"/>
              </a:rPr>
              <a:t>I-Refresh Pro – </a:t>
            </a:r>
            <a:r>
              <a:rPr lang="cs-CZ" sz="800" dirty="0" smtClean="0">
                <a:solidFill>
                  <a:schemeClr val="tx1">
                    <a:lumMod val="65000"/>
                    <a:lumOff val="35000"/>
                  </a:schemeClr>
                </a:solidFill>
                <a:latin typeface="Arial" panose="020B0604020202020204" pitchFamily="34" charset="0"/>
                <a:cs typeface="Arial" panose="020B0604020202020204" pitchFamily="34" charset="0"/>
              </a:rPr>
              <a:t>ultrazvuková technologie pro osvěžení a péči o prádlo</a:t>
            </a:r>
            <a:endParaRPr lang="cs-CZ" sz="8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4" name="TextovéPole 43"/>
          <p:cNvSpPr txBox="1"/>
          <p:nvPr/>
        </p:nvSpPr>
        <p:spPr>
          <a:xfrm>
            <a:off x="5394881" y="1819455"/>
            <a:ext cx="897742" cy="584775"/>
          </a:xfrm>
          <a:prstGeom prst="rect">
            <a:avLst/>
          </a:prstGeom>
          <a:noFill/>
        </p:spPr>
        <p:txBody>
          <a:bodyPr wrap="square" rtlCol="0">
            <a:spAutoFit/>
          </a:bodyPr>
          <a:lstStyle/>
          <a:p>
            <a:r>
              <a:rPr lang="cs-CZ" sz="800" b="1" dirty="0" smtClean="0">
                <a:solidFill>
                  <a:schemeClr val="tx1">
                    <a:lumMod val="65000"/>
                    <a:lumOff val="35000"/>
                  </a:schemeClr>
                </a:solidFill>
                <a:latin typeface="Arial" panose="020B0604020202020204" pitchFamily="34" charset="0"/>
                <a:cs typeface="Arial" panose="020B0604020202020204" pitchFamily="34" charset="0"/>
              </a:rPr>
              <a:t>Tepelné čerpadlo – </a:t>
            </a:r>
            <a:r>
              <a:rPr lang="cs-CZ" sz="800" dirty="0" smtClean="0">
                <a:solidFill>
                  <a:schemeClr val="tx1">
                    <a:lumMod val="65000"/>
                    <a:lumOff val="35000"/>
                  </a:schemeClr>
                </a:solidFill>
                <a:latin typeface="Arial" panose="020B0604020202020204" pitchFamily="34" charset="0"/>
                <a:cs typeface="Arial" panose="020B0604020202020204" pitchFamily="34" charset="0"/>
              </a:rPr>
              <a:t>úsporné a šetrné sušení</a:t>
            </a:r>
            <a:endParaRPr lang="cs-CZ" sz="8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48" name="Obrázek 4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8235" y="1763767"/>
            <a:ext cx="720000" cy="720000"/>
          </a:xfrm>
          <a:prstGeom prst="rect">
            <a:avLst/>
          </a:prstGeom>
        </p:spPr>
      </p:pic>
      <p:sp>
        <p:nvSpPr>
          <p:cNvPr id="58" name="TextovéPole 57"/>
          <p:cNvSpPr txBox="1"/>
          <p:nvPr/>
        </p:nvSpPr>
        <p:spPr>
          <a:xfrm>
            <a:off x="5482516" y="6136831"/>
            <a:ext cx="930851" cy="584775"/>
          </a:xfrm>
          <a:prstGeom prst="rect">
            <a:avLst/>
          </a:prstGeom>
          <a:noFill/>
        </p:spPr>
        <p:txBody>
          <a:bodyPr wrap="square" rtlCol="0">
            <a:spAutoFit/>
          </a:bodyPr>
          <a:lstStyle/>
          <a:p>
            <a:r>
              <a:rPr lang="cs-CZ" sz="800" b="1" dirty="0" smtClean="0">
                <a:solidFill>
                  <a:schemeClr val="tx1">
                    <a:lumMod val="65000"/>
                    <a:lumOff val="35000"/>
                  </a:schemeClr>
                </a:solidFill>
                <a:latin typeface="Arial" panose="020B0604020202020204" pitchFamily="34" charset="0"/>
                <a:cs typeface="Arial" panose="020B0604020202020204" pitchFamily="34" charset="0"/>
              </a:rPr>
              <a:t>Držák </a:t>
            </a:r>
            <a:r>
              <a:rPr lang="cs-CZ" sz="800" b="1" dirty="0">
                <a:solidFill>
                  <a:schemeClr val="tx1">
                    <a:lumMod val="65000"/>
                    <a:lumOff val="35000"/>
                  </a:schemeClr>
                </a:solidFill>
                <a:latin typeface="Arial" panose="020B0604020202020204" pitchFamily="34" charset="0"/>
                <a:cs typeface="Arial" panose="020B0604020202020204" pitchFamily="34" charset="0"/>
              </a:rPr>
              <a:t>na sušení bot </a:t>
            </a:r>
            <a:endParaRPr lang="cs-CZ" sz="800" b="1" dirty="0" smtClean="0">
              <a:solidFill>
                <a:schemeClr val="tx1">
                  <a:lumMod val="65000"/>
                  <a:lumOff val="35000"/>
                </a:schemeClr>
              </a:solidFill>
              <a:latin typeface="Arial" panose="020B0604020202020204" pitchFamily="34" charset="0"/>
              <a:cs typeface="Arial" panose="020B0604020202020204" pitchFamily="34" charset="0"/>
            </a:endParaRPr>
          </a:p>
          <a:p>
            <a:r>
              <a:rPr lang="cs-CZ" sz="800" dirty="0" smtClean="0">
                <a:solidFill>
                  <a:schemeClr val="tx1">
                    <a:lumMod val="65000"/>
                    <a:lumOff val="35000"/>
                  </a:schemeClr>
                </a:solidFill>
                <a:latin typeface="Arial" panose="020B0604020202020204" pitchFamily="34" charset="0"/>
                <a:cs typeface="Arial" panose="020B0604020202020204" pitchFamily="34" charset="0"/>
              </a:rPr>
              <a:t>a </a:t>
            </a:r>
            <a:r>
              <a:rPr lang="cs-CZ" sz="800" dirty="0">
                <a:solidFill>
                  <a:schemeClr val="tx1">
                    <a:lumMod val="65000"/>
                    <a:lumOff val="35000"/>
                  </a:schemeClr>
                </a:solidFill>
                <a:latin typeface="Arial" panose="020B0604020202020204" pitchFamily="34" charset="0"/>
                <a:cs typeface="Arial" panose="020B0604020202020204" pitchFamily="34" charset="0"/>
              </a:rPr>
              <a:t>sušení na </a:t>
            </a:r>
            <a:r>
              <a:rPr lang="cs-CZ" sz="800" dirty="0" smtClean="0">
                <a:solidFill>
                  <a:schemeClr val="tx1">
                    <a:lumMod val="65000"/>
                    <a:lumOff val="35000"/>
                  </a:schemeClr>
                </a:solidFill>
                <a:latin typeface="Arial" panose="020B0604020202020204" pitchFamily="34" charset="0"/>
                <a:cs typeface="Arial" panose="020B0604020202020204" pitchFamily="34" charset="0"/>
              </a:rPr>
              <a:t>plocho</a:t>
            </a:r>
            <a:endParaRPr lang="cs-CZ" sz="8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3" name="Obráze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61754" y="3619808"/>
            <a:ext cx="720000" cy="720000"/>
          </a:xfrm>
          <a:prstGeom prst="rect">
            <a:avLst/>
          </a:prstGeom>
        </p:spPr>
      </p:pic>
      <p:pic>
        <p:nvPicPr>
          <p:cNvPr id="2" name="Obrázek 1"/>
          <p:cNvPicPr>
            <a:picLocks noChangeAspect="1"/>
          </p:cNvPicPr>
          <p:nvPr/>
        </p:nvPicPr>
        <p:blipFill rotWithShape="1">
          <a:blip r:embed="rId6" cstate="print">
            <a:extLst>
              <a:ext uri="{28A0092B-C50C-407E-A947-70E740481C1C}">
                <a14:useLocalDpi xmlns:a14="http://schemas.microsoft.com/office/drawing/2010/main" val="0"/>
              </a:ext>
            </a:extLst>
          </a:blip>
          <a:srcRect l="20818" t="7421" r="19937" b="8050"/>
          <a:stretch/>
        </p:blipFill>
        <p:spPr>
          <a:xfrm>
            <a:off x="6268558" y="2123767"/>
            <a:ext cx="1816822" cy="2592155"/>
          </a:xfrm>
          <a:prstGeom prst="rect">
            <a:avLst/>
          </a:prstGeom>
        </p:spPr>
      </p:pic>
      <p:pic>
        <p:nvPicPr>
          <p:cNvPr id="3" name="Obrázek 2"/>
          <p:cNvPicPr>
            <a:picLocks noChangeAspect="1"/>
          </p:cNvPicPr>
          <p:nvPr/>
        </p:nvPicPr>
        <p:blipFill rotWithShape="1">
          <a:blip r:embed="rId7" cstate="print">
            <a:extLst>
              <a:ext uri="{28A0092B-C50C-407E-A947-70E740481C1C}">
                <a14:useLocalDpi xmlns:a14="http://schemas.microsoft.com/office/drawing/2010/main" val="0"/>
              </a:ext>
            </a:extLst>
          </a:blip>
          <a:srcRect l="80440" t="1006" r="1950" b="90315"/>
          <a:stretch/>
        </p:blipFill>
        <p:spPr>
          <a:xfrm>
            <a:off x="8445851" y="1571278"/>
            <a:ext cx="603849" cy="595223"/>
          </a:xfrm>
          <a:prstGeom prst="rect">
            <a:avLst/>
          </a:prstGeom>
        </p:spPr>
      </p:pic>
      <p:pic>
        <p:nvPicPr>
          <p:cNvPr id="4" name="Obrázek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35147" y="2641172"/>
            <a:ext cx="984692" cy="1969384"/>
          </a:xfrm>
          <a:prstGeom prst="rect">
            <a:avLst/>
          </a:prstGeom>
          <a:ln>
            <a:solidFill>
              <a:schemeClr val="tx1"/>
            </a:solidFill>
          </a:ln>
        </p:spPr>
      </p:pic>
      <p:sp>
        <p:nvSpPr>
          <p:cNvPr id="36" name="TextovéPole 35">
            <a:extLst>
              <a:ext uri="{FF2B5EF4-FFF2-40B4-BE49-F238E27FC236}">
                <a16:creationId xmlns="" xmlns:a16="http://schemas.microsoft.com/office/drawing/2014/main" id="{3CB82D36-F317-99CF-2471-4F31EEBAEB83}"/>
              </a:ext>
            </a:extLst>
          </p:cNvPr>
          <p:cNvSpPr txBox="1"/>
          <p:nvPr/>
        </p:nvSpPr>
        <p:spPr>
          <a:xfrm>
            <a:off x="6241096" y="1083251"/>
            <a:ext cx="2878743" cy="461665"/>
          </a:xfrm>
          <a:prstGeom prst="rect">
            <a:avLst/>
          </a:prstGeom>
          <a:noFill/>
        </p:spPr>
        <p:txBody>
          <a:bodyPr wrap="square">
            <a:spAutoFit/>
          </a:bodyPr>
          <a:lstStyle/>
          <a:p>
            <a:r>
              <a:rPr lang="cs-CZ" sz="800" dirty="0">
                <a:latin typeface="Arial" panose="020B0604020202020204" pitchFamily="34" charset="0"/>
                <a:cs typeface="Arial" panose="020B0604020202020204" pitchFamily="34" charset="0"/>
              </a:rPr>
              <a:t>Parametry odpovídají Nařízení v přenesené pravomoci: (EU) 2023/2534</a:t>
            </a:r>
          </a:p>
          <a:p>
            <a:r>
              <a:rPr lang="cs-CZ" sz="800" dirty="0">
                <a:latin typeface="Arial" panose="020B0604020202020204" pitchFamily="34" charset="0"/>
                <a:cs typeface="Arial" panose="020B0604020202020204" pitchFamily="34" charset="0"/>
              </a:rPr>
              <a:t>Více informací o výrobku naleznete pod tímto QR kódem:</a:t>
            </a:r>
          </a:p>
        </p:txBody>
      </p:sp>
      <p:sp>
        <p:nvSpPr>
          <p:cNvPr id="40" name="TextovéPole 39"/>
          <p:cNvSpPr txBox="1"/>
          <p:nvPr/>
        </p:nvSpPr>
        <p:spPr>
          <a:xfrm>
            <a:off x="5438612" y="2552015"/>
            <a:ext cx="837105" cy="1077218"/>
          </a:xfrm>
          <a:prstGeom prst="rect">
            <a:avLst/>
          </a:prstGeom>
          <a:noFill/>
        </p:spPr>
        <p:txBody>
          <a:bodyPr wrap="square" rtlCol="0">
            <a:spAutoFit/>
          </a:bodyPr>
          <a:lstStyle/>
          <a:p>
            <a:r>
              <a:rPr lang="pl-PL" sz="800" b="1" dirty="0" smtClean="0">
                <a:solidFill>
                  <a:schemeClr val="tx1">
                    <a:lumMod val="65000"/>
                    <a:lumOff val="35000"/>
                  </a:schemeClr>
                </a:solidFill>
                <a:latin typeface="Arial" panose="020B0604020202020204" pitchFamily="34" charset="0"/>
                <a:cs typeface="Arial" panose="020B0604020202020204" pitchFamily="34" charset="0"/>
              </a:rPr>
              <a:t>3D skenování </a:t>
            </a:r>
            <a:r>
              <a:rPr lang="pl-PL" sz="800" dirty="0" smtClean="0">
                <a:solidFill>
                  <a:schemeClr val="tx1">
                    <a:lumMod val="65000"/>
                    <a:lumOff val="35000"/>
                  </a:schemeClr>
                </a:solidFill>
                <a:latin typeface="Arial" panose="020B0604020202020204" pitchFamily="34" charset="0"/>
                <a:cs typeface="Arial" panose="020B0604020202020204" pitchFamily="34" charset="0"/>
              </a:rPr>
              <a:t>vlhkosti prádla pro dokonalé vysušení i uvnitř více vrstev (např. </a:t>
            </a:r>
            <a:r>
              <a:rPr lang="pl-PL" sz="800" dirty="0">
                <a:solidFill>
                  <a:schemeClr val="tx1">
                    <a:lumMod val="65000"/>
                    <a:lumOff val="35000"/>
                  </a:schemeClr>
                </a:solidFill>
                <a:latin typeface="Arial" panose="020B0604020202020204" pitchFamily="34" charset="0"/>
                <a:cs typeface="Arial" panose="020B0604020202020204" pitchFamily="34" charset="0"/>
              </a:rPr>
              <a:t>b</a:t>
            </a:r>
            <a:r>
              <a:rPr lang="pl-PL" sz="800" dirty="0" smtClean="0">
                <a:solidFill>
                  <a:schemeClr val="tx1">
                    <a:lumMod val="65000"/>
                    <a:lumOff val="35000"/>
                  </a:schemeClr>
                </a:solidFill>
                <a:latin typeface="Arial" panose="020B0604020202020204" pitchFamily="34" charset="0"/>
                <a:cs typeface="Arial" panose="020B0604020202020204" pitchFamily="34" charset="0"/>
              </a:rPr>
              <a:t>undy)</a:t>
            </a:r>
            <a:endParaRPr lang="pl-PL" sz="8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4" name="Obrázek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78235" y="2626518"/>
            <a:ext cx="720000" cy="720000"/>
          </a:xfrm>
          <a:prstGeom prst="rect">
            <a:avLst/>
          </a:prstGeom>
        </p:spPr>
      </p:pic>
      <p:pic>
        <p:nvPicPr>
          <p:cNvPr id="15" name="Obrázek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80926" y="6068721"/>
            <a:ext cx="720000" cy="720000"/>
          </a:xfrm>
          <a:prstGeom prst="rect">
            <a:avLst/>
          </a:prstGeom>
        </p:spPr>
      </p:pic>
      <p:pic>
        <p:nvPicPr>
          <p:cNvPr id="16" name="Obrázek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74304" y="4456166"/>
            <a:ext cx="720000" cy="720000"/>
          </a:xfrm>
          <a:prstGeom prst="rect">
            <a:avLst/>
          </a:prstGeom>
        </p:spPr>
      </p:pic>
      <p:pic>
        <p:nvPicPr>
          <p:cNvPr id="17" name="Obrázek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98999" y="5292525"/>
            <a:ext cx="720000" cy="673715"/>
          </a:xfrm>
          <a:prstGeom prst="rect">
            <a:avLst/>
          </a:prstGeom>
        </p:spPr>
      </p:pic>
      <p:sp>
        <p:nvSpPr>
          <p:cNvPr id="41" name="TextovéPole 40"/>
          <p:cNvSpPr txBox="1"/>
          <p:nvPr/>
        </p:nvSpPr>
        <p:spPr>
          <a:xfrm>
            <a:off x="5408293" y="5319700"/>
            <a:ext cx="897742" cy="707886"/>
          </a:xfrm>
          <a:prstGeom prst="rect">
            <a:avLst/>
          </a:prstGeom>
          <a:noFill/>
        </p:spPr>
        <p:txBody>
          <a:bodyPr wrap="square" rtlCol="0">
            <a:spAutoFit/>
          </a:bodyPr>
          <a:lstStyle/>
          <a:p>
            <a:r>
              <a:rPr lang="cs-CZ" sz="800" b="1" dirty="0" smtClean="0">
                <a:solidFill>
                  <a:schemeClr val="tx1">
                    <a:lumMod val="65000"/>
                    <a:lumOff val="35000"/>
                  </a:schemeClr>
                </a:solidFill>
                <a:latin typeface="Arial" panose="020B0604020202020204" pitchFamily="34" charset="0"/>
                <a:cs typeface="Arial" panose="020B0604020202020204" pitchFamily="34" charset="0"/>
              </a:rPr>
              <a:t>Dvojí certifikace Woolmark  – </a:t>
            </a:r>
            <a:r>
              <a:rPr lang="cs-CZ" sz="800" dirty="0" smtClean="0">
                <a:solidFill>
                  <a:schemeClr val="tx1">
                    <a:lumMod val="65000"/>
                    <a:lumOff val="35000"/>
                  </a:schemeClr>
                </a:solidFill>
                <a:latin typeface="Arial" panose="020B0604020202020204" pitchFamily="34" charset="0"/>
                <a:cs typeface="Arial" panose="020B0604020202020204" pitchFamily="34" charset="0"/>
              </a:rPr>
              <a:t>jemné a úsporné sušení</a:t>
            </a:r>
            <a:endParaRPr lang="cs-CZ" sz="800"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396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405</TotalTime>
  <Words>116</Words>
  <Application>Microsoft Office PowerPoint</Application>
  <PresentationFormat>Předvádění na obrazovce (4:3)</PresentationFormat>
  <Paragraphs>53</Paragraphs>
  <Slides>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vt:i4>
      </vt:variant>
    </vt:vector>
  </HeadingPairs>
  <TitlesOfParts>
    <vt:vector size="5" baseType="lpstr">
      <vt:lpstr>Arial</vt:lpstr>
      <vt:lpstr>Calibri</vt:lpstr>
      <vt:lpstr>Calibri Light</vt:lpstr>
      <vt:lpstr>Motiv Office</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Martina Křižáková</dc:creator>
  <cp:lastModifiedBy>Martina Křižáková</cp:lastModifiedBy>
  <cp:revision>66</cp:revision>
  <dcterms:created xsi:type="dcterms:W3CDTF">2026-02-18T10:09:31Z</dcterms:created>
  <dcterms:modified xsi:type="dcterms:W3CDTF">2026-04-20T14:39:20Z</dcterms:modified>
</cp:coreProperties>
</file>