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5" d="100"/>
          <a:sy n="105" d="100"/>
        </p:scale>
        <p:origin x="240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21.03.2022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HWO60SM6TS9BH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parní trouba I-</a:t>
            </a:r>
            <a:r>
              <a:rPr lang="cs-CZ" altLang="cs-CZ" sz="1400" dirty="0" err="1">
                <a:latin typeface="Arial" charset="0"/>
              </a:rPr>
              <a:t>Touch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Steam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6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parní, pyrolytické čištění, masová sonda, dotykový TFT displej, nerezové pojezdy,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 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980728"/>
            <a:ext cx="3905003" cy="522000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3400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280</a:t>
            </a:r>
            <a:endParaRPr lang="cs-CZ" altLang="cs-CZ" sz="800" b="1" u="sng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Spodní ohřev + Horní ohřev + ventilátor, Multifunkce (pravý horký vzduch), Gril, Gril + ventilátor, Spodní ohřev, Spodní ohřev + ventilátor, Rozmrazování, Světlo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– </a:t>
            </a:r>
            <a:r>
              <a:rPr lang="cs-CZ" altLang="cs-CZ" sz="800" dirty="0">
                <a:latin typeface="Arial" charset="0"/>
              </a:rPr>
              <a:t>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</a:t>
            </a:r>
            <a:r>
              <a:rPr lang="cs-CZ" altLang="cs-CZ" sz="800" b="1" dirty="0">
                <a:latin typeface="Arial" charset="0"/>
              </a:rPr>
              <a:t>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Funkce </a:t>
            </a:r>
            <a:r>
              <a:rPr lang="cs-CZ" altLang="cs-CZ" sz="800" b="1" dirty="0" err="1">
                <a:latin typeface="Arial" charset="0"/>
              </a:rPr>
              <a:t>Cook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with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Me</a:t>
            </a:r>
            <a:r>
              <a:rPr lang="cs-CZ" altLang="cs-CZ" sz="800" b="1" dirty="0">
                <a:latin typeface="Arial" charset="0"/>
              </a:rPr>
              <a:t> – umožňuje spravovat, ukládat a hledat nové recepty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Masová sonda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Kynutí – </a:t>
            </a:r>
            <a:r>
              <a:rPr lang="pt-BR" altLang="cs-CZ" sz="800" b="1" dirty="0">
                <a:latin typeface="Arial" charset="0"/>
              </a:rPr>
              <a:t>speciální program se stálou teplotou 40°C &amp; Rozmrazování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Paella </a:t>
            </a:r>
            <a:r>
              <a:rPr lang="cs-CZ" altLang="cs-CZ" sz="800" dirty="0">
                <a:latin typeface="Arial" charset="0"/>
              </a:rPr>
              <a:t>– přednastavené programy pro přípravu paelly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Pyrolytické čištění - </a:t>
            </a:r>
            <a:r>
              <a:rPr lang="cs-CZ" sz="800" b="0" dirty="0">
                <a:effectLst/>
                <a:latin typeface="Arial" panose="020B0604020202020204" pitchFamily="34" charset="0"/>
              </a:rPr>
              <a:t>zahřátí trouby na teplotu dosahující téměř 430 °C, </a:t>
            </a:r>
            <a:r>
              <a:rPr lang="cs-CZ" sz="800" dirty="0">
                <a:latin typeface="Arial" panose="020B0604020202020204" pitchFamily="34" charset="0"/>
              </a:rPr>
              <a:t>p</a:t>
            </a:r>
            <a:r>
              <a:rPr lang="cs-CZ" sz="800" b="0" dirty="0">
                <a:effectLst/>
                <a:latin typeface="Arial" panose="020B0604020202020204" pitchFamily="34" charset="0"/>
              </a:rPr>
              <a:t>ři které se veškeré připečené zbytky jídla spálí na popel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Elektronická minutka </a:t>
            </a:r>
            <a:r>
              <a:rPr lang="cs-CZ" altLang="cs-CZ" sz="800" dirty="0">
                <a:latin typeface="Arial" charset="0"/>
                <a:cs typeface="+mn-cs"/>
              </a:rPr>
              <a:t>s odloženým startem pečení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Ovládání </a:t>
            </a:r>
            <a:r>
              <a:rPr lang="cs-CZ" altLang="cs-CZ" sz="800" b="1" dirty="0">
                <a:latin typeface="Arial" charset="0"/>
              </a:rPr>
              <a:t>I-</a:t>
            </a:r>
            <a:r>
              <a:rPr lang="cs-CZ" altLang="cs-CZ" sz="800" b="1" dirty="0" err="1">
                <a:latin typeface="Arial" charset="0"/>
              </a:rPr>
              <a:t>Touch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intuitivní TFT dotykový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Těstoviny &amp; Pečivo </a:t>
            </a:r>
            <a:r>
              <a:rPr lang="cs-CZ" altLang="cs-CZ" sz="800" dirty="0">
                <a:latin typeface="Arial" charset="0"/>
                <a:cs typeface="+mn-cs"/>
              </a:rPr>
              <a:t>– kombinace ventilátoru a parní funkce zajišťuje dokonale upečené těstoviny a gratinované povrchy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</a:t>
            </a:r>
            <a:r>
              <a:rPr lang="cs-CZ" altLang="cs-CZ" sz="800" dirty="0">
                <a:latin typeface="Arial" charset="0"/>
              </a:rPr>
              <a:t> – kombinace statického pečení s ventilátorem a parní funkcí pro upečení masa v jeho středu se zachováním křupavého povrchu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Ryby</a:t>
            </a:r>
            <a:r>
              <a:rPr lang="cs-CZ" altLang="cs-CZ" sz="800" dirty="0">
                <a:latin typeface="Arial" charset="0"/>
                <a:cs typeface="+mn-cs"/>
              </a:rPr>
              <a:t> – kombinace spodního ohřevu s ventilátorem a parní funkcí pro stejnoměrné propečení ryb s křupavou kůrkou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Zelenina</a:t>
            </a:r>
            <a:r>
              <a:rPr lang="cs-CZ" altLang="cs-CZ" sz="800" dirty="0">
                <a:latin typeface="Arial" charset="0"/>
              </a:rPr>
              <a:t> – kombinace grilu s ventilátorem a parní funkcí pro upečení zeleniny a zachováním nutričních hodnot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 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měkké, </a:t>
            </a:r>
            <a:r>
              <a:rPr lang="cs-CZ" altLang="cs-CZ" sz="800" b="1" dirty="0">
                <a:latin typeface="Arial" charset="0"/>
              </a:rPr>
              <a:t>Dvojitý gril, </a:t>
            </a: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ohřev, </a:t>
            </a: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4</a:t>
            </a:r>
            <a:r>
              <a:rPr lang="cs-CZ" altLang="cs-CZ" sz="800" b="1" dirty="0">
                <a:latin typeface="Arial" charset="0"/>
                <a:cs typeface="+mn-cs"/>
              </a:rPr>
              <a:t> bezpečnostní skla</a:t>
            </a: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Postranní osvětlení LED pro viditelnost 360°C, </a:t>
            </a:r>
            <a:r>
              <a:rPr lang="cs-CZ" altLang="cs-CZ" sz="800" b="1" dirty="0">
                <a:latin typeface="Arial" charset="0"/>
              </a:rPr>
              <a:t>Nerezové pojezdy pro vedení plechů, Teleskopický výsuv (1x), </a:t>
            </a: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– pomalé dovírání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662119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33703356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8059019039862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39,26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</a:t>
            </a:r>
            <a:r>
              <a:rPr lang="cs-CZ" altLang="cs-CZ" sz="800" dirty="0">
                <a:solidFill>
                  <a:srgbClr val="FF0000"/>
                </a:solidFill>
                <a:latin typeface="Arial" panose="020B0604020202020204" pitchFamily="34" charset="0"/>
              </a:rPr>
              <a:t>665 × 620 × 640</a:t>
            </a: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40,96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856465" y="1166874"/>
            <a:ext cx="7842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811811" y="2071402"/>
            <a:ext cx="86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830382" y="2989529"/>
            <a:ext cx="8149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791361" y="3720961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3844" y="1101268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2591" y="3723100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72591" y="1947405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0533" y="2897011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37096" y="4559889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820306" y="4726833"/>
            <a:ext cx="799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Pyrolytické čištění trouby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F7B26AD6-8C7A-4F20-B2F2-11E44277A3C2}"/>
              </a:ext>
            </a:extLst>
          </p:cNvPr>
          <p:cNvSpPr txBox="1"/>
          <p:nvPr/>
        </p:nvSpPr>
        <p:spPr>
          <a:xfrm>
            <a:off x="95138" y="6244179"/>
            <a:ext cx="1886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35 mm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2x rošt</a:t>
            </a:r>
          </a:p>
          <a:p>
            <a:r>
              <a:rPr lang="cs-CZ" sz="800" dirty="0">
                <a:solidFill>
                  <a:schemeClr val="bg1"/>
                </a:solidFill>
                <a:latin typeface="Arial" charset="0"/>
              </a:rPr>
              <a:t>1x teploměr do masa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556528F2-D556-457D-8B5E-69089BC1B4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91" y="5339333"/>
            <a:ext cx="683188" cy="683188"/>
          </a:xfrm>
          <a:prstGeom prst="rect">
            <a:avLst/>
          </a:prstGeom>
        </p:spPr>
      </p:pic>
      <p:sp>
        <p:nvSpPr>
          <p:cNvPr id="37" name="TextovéPole 36">
            <a:extLst>
              <a:ext uri="{FF2B5EF4-FFF2-40B4-BE49-F238E27FC236}">
                <a16:creationId xmlns:a16="http://schemas.microsoft.com/office/drawing/2014/main" id="{EA79EB14-6739-4427-AAE0-2E35DB65365D}"/>
              </a:ext>
            </a:extLst>
          </p:cNvPr>
          <p:cNvSpPr txBox="1"/>
          <p:nvPr/>
        </p:nvSpPr>
        <p:spPr>
          <a:xfrm>
            <a:off x="4783546" y="5521849"/>
            <a:ext cx="813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Masová sonda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Preci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Probe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FD3DCD8-1270-4835-8E63-41D5E0F9511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492" y="932560"/>
            <a:ext cx="2137462" cy="211501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EB1264F-6707-4D69-B6B6-2EBE65056BF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932560"/>
            <a:ext cx="1062216" cy="2123936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5B2025B-9BD7-4D0F-A6FA-BB6BEA7003F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742" y="3151436"/>
            <a:ext cx="1611632" cy="1611632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DF43A5B5-4D3A-4344-902C-0F72C917947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90" y="3158806"/>
            <a:ext cx="1602805" cy="1602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2467</TotalTime>
  <Words>502</Words>
  <Application>Microsoft Office PowerPoint</Application>
  <PresentationFormat>Předvádění na obrazovce (4:3)</PresentationFormat>
  <Paragraphs>49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294</cp:revision>
  <cp:lastPrinted>2016-05-31T13:00:02Z</cp:lastPrinted>
  <dcterms:created xsi:type="dcterms:W3CDTF">2015-07-16T11:02:07Z</dcterms:created>
  <dcterms:modified xsi:type="dcterms:W3CDTF">2022-03-21T16:31:19Z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