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8726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93" autoAdjust="0"/>
    <p:restoredTop sz="94660"/>
  </p:normalViewPr>
  <p:slideViewPr>
    <p:cSldViewPr>
      <p:cViewPr varScale="1">
        <p:scale>
          <a:sx n="108" d="100"/>
          <a:sy n="108" d="100"/>
        </p:scale>
        <p:origin x="23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534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08.08.2023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377319"/>
            <a:ext cx="2945659" cy="49534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5" y="9377319"/>
            <a:ext cx="2945659" cy="49534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08.08.2023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08.08.2023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89661" y="19066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HWO60SM2B3BH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Multifunkční trouba I-</a:t>
            </a:r>
            <a:r>
              <a:rPr lang="cs-CZ" altLang="cs-CZ" sz="1400" dirty="0" err="1">
                <a:latin typeface="Arial" charset="0"/>
              </a:rPr>
              <a:t>Message</a:t>
            </a:r>
            <a:r>
              <a:rPr lang="cs-CZ" altLang="cs-CZ" sz="1400" dirty="0">
                <a:latin typeface="Arial" charset="0"/>
              </a:rPr>
              <a:t> </a:t>
            </a:r>
            <a:r>
              <a:rPr lang="cs-CZ" altLang="cs-CZ" sz="1400" dirty="0" err="1">
                <a:latin typeface="Arial" charset="0"/>
              </a:rPr>
              <a:t>Series</a:t>
            </a:r>
            <a:r>
              <a:rPr lang="cs-CZ" altLang="cs-CZ" sz="1400" dirty="0">
                <a:latin typeface="Arial" charset="0"/>
              </a:rPr>
              <a:t> 2 s pravým horkým vzduchem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Objem 70 l, </a:t>
            </a: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Wi-Fi+BLE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H</a:t>
            </a:r>
            <a:r>
              <a:rPr lang="cs-CZ" altLang="cs-CZ" sz="120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0 čištění, dotykový TAD displej, Soft </a:t>
            </a: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Close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teleskopický výsuv, </a:t>
            </a: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Chef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 Panel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56553" y="980728"/>
            <a:ext cx="3946438" cy="5109666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Hlavní vlastnosti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Kapacita (l) 			70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Energetická třída			A+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 err="1">
                <a:latin typeface="Arial" charset="0"/>
                <a:cs typeface="+mn-cs"/>
              </a:rPr>
              <a:t>Spotř</a:t>
            </a:r>
            <a:r>
              <a:rPr lang="cs-CZ" altLang="cs-CZ" sz="800" dirty="0">
                <a:latin typeface="Arial" charset="0"/>
                <a:cs typeface="+mn-cs"/>
              </a:rPr>
              <a:t>. en. Statický program (kWh) 		1,10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 err="1">
                <a:latin typeface="Arial" charset="0"/>
                <a:cs typeface="+mn-cs"/>
              </a:rPr>
              <a:t>Spotř</a:t>
            </a:r>
            <a:r>
              <a:rPr lang="cs-CZ" altLang="cs-CZ" sz="800" dirty="0">
                <a:latin typeface="Arial" charset="0"/>
                <a:cs typeface="+mn-cs"/>
              </a:rPr>
              <a:t>. en. Nucená ventilace (kWh) 		0,68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Celkový příkon (W)			</a:t>
            </a:r>
            <a:r>
              <a:rPr lang="cs-CZ" altLang="cs-CZ" sz="800" dirty="0">
                <a:latin typeface="Arial" charset="0"/>
              </a:rPr>
              <a:t>-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Maximální možná teplota (°C)		240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</a:rPr>
              <a:t>Programy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7 programů + speciální funkce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Statický, Statický + ventilátor, Gril, Gril + ventilátor, Spodní ohřev, Spodní ohřev + ventilátor, </a:t>
            </a:r>
            <a:r>
              <a:rPr lang="cs-CZ" altLang="cs-CZ" sz="800" dirty="0" err="1">
                <a:latin typeface="Arial" charset="0"/>
              </a:rPr>
              <a:t>Multilevel</a:t>
            </a:r>
            <a:r>
              <a:rPr lang="cs-CZ" altLang="cs-CZ" sz="800" dirty="0">
                <a:latin typeface="Arial" charset="0"/>
              </a:rPr>
              <a:t> (pravý horký vzduch) – víceúrovňové pečení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Speciální programy</a:t>
            </a:r>
            <a:r>
              <a:rPr lang="cs-CZ" altLang="cs-CZ" sz="800" dirty="0">
                <a:latin typeface="Arial" charset="0"/>
              </a:rPr>
              <a:t>: </a:t>
            </a:r>
            <a:r>
              <a:rPr lang="cs-CZ" altLang="cs-CZ" sz="800" dirty="0" err="1">
                <a:latin typeface="Arial" charset="0"/>
              </a:rPr>
              <a:t>Tailor</a:t>
            </a:r>
            <a:r>
              <a:rPr lang="cs-CZ" altLang="cs-CZ" sz="800" dirty="0">
                <a:latin typeface="Arial" charset="0"/>
              </a:rPr>
              <a:t> </a:t>
            </a:r>
            <a:r>
              <a:rPr lang="cs-CZ" altLang="cs-CZ" sz="800" dirty="0" err="1">
                <a:latin typeface="Arial" charset="0"/>
              </a:rPr>
              <a:t>bake</a:t>
            </a:r>
            <a:r>
              <a:rPr lang="cs-CZ" altLang="cs-CZ" sz="800" dirty="0">
                <a:latin typeface="Arial" charset="0"/>
              </a:rPr>
              <a:t>, Kynutí, Rozmrazování, Soft+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br>
              <a:rPr lang="cs-CZ" altLang="cs-CZ" sz="800" dirty="0">
                <a:solidFill>
                  <a:srgbClr val="FF0000"/>
                </a:solidFill>
                <a:latin typeface="Arial" charset="0"/>
              </a:rPr>
            </a:b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Funkce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Wi-Fi + Bluetooth </a:t>
            </a:r>
            <a:r>
              <a:rPr lang="cs-CZ" altLang="cs-CZ" sz="800" dirty="0">
                <a:latin typeface="Arial" charset="0"/>
              </a:rPr>
              <a:t>– možnost připojení k aplikaci </a:t>
            </a:r>
            <a:r>
              <a:rPr lang="cs-CZ" altLang="cs-CZ" sz="800" b="1" dirty="0" err="1">
                <a:latin typeface="Arial" charset="0"/>
              </a:rPr>
              <a:t>hOn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a ovládání na dálku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Tailor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Bake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– program pro přípravu uvnitř měkkých a na povrchu křupavých pokrmů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Kynutí </a:t>
            </a:r>
            <a:r>
              <a:rPr lang="cs-CZ" altLang="cs-CZ" sz="800" dirty="0">
                <a:latin typeface="Arial" charset="0"/>
              </a:rPr>
              <a:t>– speciální program se stálou teplotou 40°C &amp; </a:t>
            </a:r>
            <a:r>
              <a:rPr lang="cs-CZ" altLang="cs-CZ" sz="800" b="1" dirty="0">
                <a:latin typeface="Arial" charset="0"/>
              </a:rPr>
              <a:t>Rozmrazování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</a:t>
            </a:r>
            <a:r>
              <a:rPr lang="cs-CZ" altLang="cs-CZ" sz="800" b="1" baseline="-25000" dirty="0">
                <a:latin typeface="Arial" charset="0"/>
              </a:rPr>
              <a:t>2</a:t>
            </a:r>
            <a:r>
              <a:rPr lang="cs-CZ" altLang="cs-CZ" sz="800" b="1" dirty="0">
                <a:latin typeface="Arial" charset="0"/>
              </a:rPr>
              <a:t>0 čištění </a:t>
            </a:r>
            <a:r>
              <a:rPr lang="cs-CZ" altLang="cs-CZ" sz="800" dirty="0">
                <a:latin typeface="Arial" charset="0"/>
              </a:rPr>
              <a:t>– rychlé ekologické čištění pomocí vody, které je hotové za 90 min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  <a:cs typeface="+mn-cs"/>
              </a:rPr>
              <a:t>Ovládání </a:t>
            </a:r>
            <a:r>
              <a:rPr lang="cs-CZ" altLang="cs-CZ" sz="800" b="1" dirty="0">
                <a:latin typeface="Arial" charset="0"/>
              </a:rPr>
              <a:t>i</a:t>
            </a:r>
            <a:r>
              <a:rPr lang="cs-CZ" altLang="cs-CZ" sz="800" b="1" dirty="0">
                <a:latin typeface="Arial" charset="0"/>
                <a:cs typeface="+mn-cs"/>
              </a:rPr>
              <a:t>-</a:t>
            </a:r>
            <a:r>
              <a:rPr lang="cs-CZ" altLang="cs-CZ" sz="800" b="1" dirty="0" err="1">
                <a:latin typeface="Arial" charset="0"/>
                <a:cs typeface="+mn-cs"/>
              </a:rPr>
              <a:t>Message</a:t>
            </a:r>
            <a:r>
              <a:rPr lang="cs-CZ" altLang="cs-CZ" sz="800" b="1" dirty="0">
                <a:latin typeface="Arial" charset="0"/>
                <a:cs typeface="+mn-cs"/>
              </a:rPr>
              <a:t> </a:t>
            </a:r>
            <a:r>
              <a:rPr lang="cs-CZ" altLang="cs-CZ" sz="800" dirty="0">
                <a:latin typeface="Arial" charset="0"/>
                <a:cs typeface="+mn-cs"/>
              </a:rPr>
              <a:t>– intuitivní dotykový textový displej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Technologie </a:t>
            </a:r>
            <a:r>
              <a:rPr lang="cs-CZ" altLang="cs-CZ" sz="800" b="1" dirty="0" err="1">
                <a:latin typeface="Arial" charset="0"/>
              </a:rPr>
              <a:t>Climatech</a:t>
            </a:r>
            <a:r>
              <a:rPr lang="cs-CZ" altLang="cs-CZ" sz="800" b="1" dirty="0">
                <a:latin typeface="Arial" charset="0"/>
              </a:rPr>
              <a:t>: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sz="800" b="1" dirty="0">
                <a:latin typeface="Arial" charset="0"/>
              </a:rPr>
              <a:t>Soft+ </a:t>
            </a:r>
            <a:r>
              <a:rPr lang="cs-CZ" altLang="cs-CZ" sz="800" dirty="0">
                <a:latin typeface="Arial" charset="0"/>
              </a:rPr>
              <a:t>– kombinuje první fázi tradičního pečení a následně mění rychlost ventilátoru tak, aby koláče, sušenky a croissanty byly nadýchané a měkké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sz="800" b="1" dirty="0">
                <a:latin typeface="Arial" charset="0"/>
              </a:rPr>
              <a:t>Dvojitý gril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sz="800" b="1" dirty="0" err="1">
                <a:latin typeface="Arial" charset="0"/>
              </a:rPr>
              <a:t>Chef</a:t>
            </a:r>
            <a:r>
              <a:rPr lang="cs-CZ" altLang="cs-CZ" sz="800" b="1" dirty="0">
                <a:latin typeface="Arial" charset="0"/>
              </a:rPr>
              <a:t> panel</a:t>
            </a:r>
            <a:r>
              <a:rPr lang="cs-CZ" altLang="cs-CZ" sz="800" dirty="0">
                <a:latin typeface="Arial" charset="0"/>
              </a:rPr>
              <a:t> – speciální tvar ventilátoru pro optimální rozložení vzduchu a rychlý ohřev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sz="800" b="1" dirty="0">
                <a:latin typeface="Arial" charset="0"/>
              </a:rPr>
              <a:t>Aktivní ventilace </a:t>
            </a:r>
            <a:r>
              <a:rPr lang="cs-CZ" altLang="cs-CZ" sz="800" dirty="0">
                <a:latin typeface="Arial" charset="0"/>
              </a:rPr>
              <a:t>– zajistí konstantní vnitřní teplotu, nepřehřívání dvířek a madla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Bezpečnost</a:t>
            </a:r>
            <a:r>
              <a:rPr lang="cs-CZ" altLang="cs-CZ" sz="800" dirty="0">
                <a:latin typeface="Arial" charset="0"/>
                <a:cs typeface="+mn-cs"/>
              </a:rPr>
              <a:t>	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2 bezpečnostní skla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srgbClr val="FF0000"/>
                </a:solidFill>
                <a:latin typeface="Arial" charset="0"/>
              </a:rPr>
              <a:t>			</a:t>
            </a:r>
            <a:br>
              <a:rPr lang="cs-CZ" altLang="cs-CZ" sz="800" dirty="0">
                <a:solidFill>
                  <a:srgbClr val="FF0000"/>
                </a:solidFill>
                <a:latin typeface="Arial" charset="0"/>
              </a:rPr>
            </a:br>
            <a:r>
              <a:rPr lang="cs-CZ" altLang="cs-CZ" sz="800" b="1" u="sng" dirty="0">
                <a:latin typeface="Arial" charset="0"/>
                <a:cs typeface="+mn-cs"/>
              </a:rPr>
              <a:t>Konstrukce</a:t>
            </a:r>
            <a:r>
              <a:rPr lang="cs-CZ" altLang="cs-CZ" sz="800" b="1" dirty="0">
                <a:latin typeface="Arial" charset="0"/>
                <a:cs typeface="+mn-cs"/>
              </a:rPr>
              <a:t>		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Pravostranné halogenové osvětlení prostoru trouby pro dobrou viditelnost</a:t>
            </a: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Nerezové pojezdy pro vedení plechů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Teleskopický výsuv 1x (prémiový set)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  <a:cs typeface="+mn-cs"/>
              </a:rPr>
              <a:t>Soft </a:t>
            </a:r>
            <a:r>
              <a:rPr lang="cs-CZ" altLang="cs-CZ" sz="800" b="1" dirty="0" err="1">
                <a:latin typeface="Arial" charset="0"/>
                <a:cs typeface="+mn-cs"/>
              </a:rPr>
              <a:t>Close</a:t>
            </a:r>
            <a:r>
              <a:rPr lang="cs-CZ" altLang="cs-CZ" sz="800" b="1" dirty="0">
                <a:latin typeface="Arial" charset="0"/>
                <a:cs typeface="+mn-cs"/>
              </a:rPr>
              <a:t> – pomalé dovírání dvířek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33703244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EAN		8059019026619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Barva		Černé sklo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výrobku V × Š × H (mm)	595 × 595 × 546</a:t>
            </a:r>
            <a:endParaRPr lang="cs-CZ" altLang="cs-CZ" sz="800" b="1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Čistá váha výrobku (kg)	31,5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balení V × Š × H (mm)	665 × 620 × 640</a:t>
            </a:r>
            <a:endParaRPr lang="cs-CZ" altLang="cs-CZ" sz="800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Hmotnost s obalem (kg)	33,3</a:t>
            </a:r>
          </a:p>
        </p:txBody>
      </p:sp>
      <p:sp>
        <p:nvSpPr>
          <p:cNvPr id="50" name="TextovéPole 49"/>
          <p:cNvSpPr txBox="1"/>
          <p:nvPr/>
        </p:nvSpPr>
        <p:spPr>
          <a:xfrm>
            <a:off x="4788024" y="1916832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chladničky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4765709" y="1093383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Ovládání na dálku pomocí aplikace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4797270" y="1848323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Funkce Soft+ pro dokonale měkké pokrmy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4765709" y="2702865"/>
            <a:ext cx="9144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Teleskopický výsuv</a:t>
            </a:r>
          </a:p>
        </p:txBody>
      </p:sp>
      <p:pic>
        <p:nvPicPr>
          <p:cNvPr id="24" name="Obrázek 23">
            <a:extLst>
              <a:ext uri="{FF2B5EF4-FFF2-40B4-BE49-F238E27FC236}">
                <a16:creationId xmlns:a16="http://schemas.microsoft.com/office/drawing/2014/main" id="{30465F23-FF22-46EE-901E-B0690441B1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1130" y="1056066"/>
            <a:ext cx="589760" cy="626240"/>
          </a:xfrm>
          <a:prstGeom prst="rect">
            <a:avLst/>
          </a:prstGeom>
        </p:spPr>
      </p:pic>
      <p:pic>
        <p:nvPicPr>
          <p:cNvPr id="40" name="Obrázek 39">
            <a:extLst>
              <a:ext uri="{FF2B5EF4-FFF2-40B4-BE49-F238E27FC236}">
                <a16:creationId xmlns:a16="http://schemas.microsoft.com/office/drawing/2014/main" id="{7F7E5044-A133-435D-8505-7BA3B6DCBB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6870" y="1791947"/>
            <a:ext cx="727358" cy="709660"/>
          </a:xfrm>
          <a:prstGeom prst="rect">
            <a:avLst/>
          </a:prstGeom>
        </p:spPr>
      </p:pic>
      <p:pic>
        <p:nvPicPr>
          <p:cNvPr id="42" name="Obrázek 41">
            <a:extLst>
              <a:ext uri="{FF2B5EF4-FFF2-40B4-BE49-F238E27FC236}">
                <a16:creationId xmlns:a16="http://schemas.microsoft.com/office/drawing/2014/main" id="{75EAABF9-C665-474B-818A-DC0625773A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1337" y="2611248"/>
            <a:ext cx="693534" cy="559666"/>
          </a:xfrm>
          <a:prstGeom prst="rect">
            <a:avLst/>
          </a:prstGeom>
        </p:spPr>
      </p:pic>
      <p:pic>
        <p:nvPicPr>
          <p:cNvPr id="44" name="Obrázek 43">
            <a:extLst>
              <a:ext uri="{FF2B5EF4-FFF2-40B4-BE49-F238E27FC236}">
                <a16:creationId xmlns:a16="http://schemas.microsoft.com/office/drawing/2014/main" id="{C48B6050-6194-4219-AFD9-96B169410F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27653" y="3327696"/>
            <a:ext cx="731511" cy="683188"/>
          </a:xfrm>
          <a:prstGeom prst="rect">
            <a:avLst/>
          </a:prstGeom>
        </p:spPr>
      </p:pic>
      <p:sp>
        <p:nvSpPr>
          <p:cNvPr id="46" name="TextovéPole 45">
            <a:extLst>
              <a:ext uri="{FF2B5EF4-FFF2-40B4-BE49-F238E27FC236}">
                <a16:creationId xmlns:a16="http://schemas.microsoft.com/office/drawing/2014/main" id="{38B9F9D3-E082-4EB9-AFCB-466BCAC760C4}"/>
              </a:ext>
            </a:extLst>
          </p:cNvPr>
          <p:cNvSpPr txBox="1"/>
          <p:nvPr/>
        </p:nvSpPr>
        <p:spPr>
          <a:xfrm>
            <a:off x="4723760" y="3466421"/>
            <a:ext cx="9144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cs-CZ" sz="800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čištění trouby</a:t>
            </a:r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F9301A81-ACD5-453C-AD67-50C8B982E083}"/>
              </a:ext>
            </a:extLst>
          </p:cNvPr>
          <p:cNvSpPr txBox="1"/>
          <p:nvPr/>
        </p:nvSpPr>
        <p:spPr>
          <a:xfrm>
            <a:off x="56553" y="6200035"/>
            <a:ext cx="45811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cs-CZ" sz="800" b="1" u="sng" dirty="0">
                <a:solidFill>
                  <a:schemeClr val="bg1"/>
                </a:solidFill>
                <a:latin typeface="Arial" charset="0"/>
              </a:rPr>
              <a:t>Příslušenství</a:t>
            </a:r>
            <a:br>
              <a:rPr lang="cs-CZ" sz="800" dirty="0">
                <a:solidFill>
                  <a:schemeClr val="bg1"/>
                </a:solidFill>
                <a:latin typeface="Arial" charset="0"/>
              </a:rPr>
            </a:br>
            <a:r>
              <a:rPr lang="cs-CZ" sz="800" dirty="0">
                <a:solidFill>
                  <a:schemeClr val="bg1"/>
                </a:solidFill>
                <a:latin typeface="Arial" charset="0"/>
              </a:rPr>
              <a:t>1x plech – 35 mm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sz="800" dirty="0">
                <a:solidFill>
                  <a:schemeClr val="bg1"/>
                </a:solidFill>
                <a:latin typeface="Arial" charset="0"/>
              </a:rPr>
              <a:t>2x rošt (prémiový set)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AC4F308E-13EB-C12A-7404-6094277FD0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74966" y="1268760"/>
            <a:ext cx="2282420" cy="228242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F66DF472-5358-E855-4B45-D52CC4D65B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17803" y="3590728"/>
            <a:ext cx="2166752" cy="1236172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D72DFECF-2718-18DD-2A79-FF4716215BC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30783" y="1484784"/>
            <a:ext cx="868459" cy="177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1747CF-528E-4FB1-8821-D297DBD7BA7C}">
  <ds:schemaRefs>
    <ds:schemaRef ds:uri="b4af0723-3826-4aee-ba08-906e8dce3040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dcmitype/"/>
    <ds:schemaRef ds:uri="a09af93a-bc92-4cce-8ba3-c8fdbed82e22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2659</TotalTime>
  <Words>393</Words>
  <Application>Microsoft Office PowerPoint</Application>
  <PresentationFormat>Předvádění na obrazovce (4:3)</PresentationFormat>
  <Paragraphs>51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Michaela Kurková</cp:lastModifiedBy>
  <cp:revision>305</cp:revision>
  <cp:lastPrinted>2021-09-06T12:33:52Z</cp:lastPrinted>
  <dcterms:created xsi:type="dcterms:W3CDTF">2015-07-16T11:02:07Z</dcterms:created>
  <dcterms:modified xsi:type="dcterms:W3CDTF">2023-08-08T10:08:41Z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