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1ABE4"/>
    <a:srgbClr val="0093CE"/>
    <a:srgbClr val="0E8F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114" d="100"/>
          <a:sy n="114" d="100"/>
        </p:scale>
        <p:origin x="156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1B80A1-FDE9-416C-B9A8-2A1FE73A844A}" type="datetimeFigureOut">
              <a:rPr lang="cs-CZ" smtClean="0"/>
              <a:t>06.11.2023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3C6288-EF84-456C-B7FC-4481D153D6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8080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C6288-EF84-456C-B7FC-4481D153D6E9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4777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06.11.2023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8545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06.11.2023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0163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06.11.2023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5164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06.11.2023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7302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06.11.2023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9162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06.11.2023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4772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06.11.2023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0387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06.11.2023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3665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06.11.2023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882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06.11.2023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9091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06.11.2023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9620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35264-EE75-400C-80BE-5E821CD423B8}" type="datetimeFigureOut">
              <a:rPr lang="cs-CZ" smtClean="0"/>
              <a:t>06.11.2023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7510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Obrázek 3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41" r="14900"/>
          <a:stretch/>
        </p:blipFill>
        <p:spPr>
          <a:xfrm>
            <a:off x="-1" y="6076121"/>
            <a:ext cx="9144000" cy="1097295"/>
          </a:xfrm>
          <a:prstGeom prst="rect">
            <a:avLst/>
          </a:prstGeom>
        </p:spPr>
      </p:pic>
      <p:sp>
        <p:nvSpPr>
          <p:cNvPr id="32" name="Zástupný symbol pro text 3"/>
          <p:cNvSpPr txBox="1">
            <a:spLocks/>
          </p:cNvSpPr>
          <p:nvPr/>
        </p:nvSpPr>
        <p:spPr>
          <a:xfrm>
            <a:off x="107504" y="44624"/>
            <a:ext cx="9145016" cy="1080120"/>
          </a:xfrm>
          <a:prstGeom prst="rect">
            <a:avLst/>
          </a:prstGeom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 dirty="0">
                <a:solidFill>
                  <a:srgbClr val="0093CE"/>
                </a:solidFill>
                <a:latin typeface="Arial" charset="0"/>
              </a:rPr>
              <a:t>CTP32SC/E1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400" dirty="0">
                <a:latin typeface="Arial" charset="0"/>
              </a:rPr>
              <a:t>Indukční varná deska Moderna - šíře 28,8 cm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1400" dirty="0">
                <a:solidFill>
                  <a:srgbClr val="706F6F"/>
                </a:solidFill>
                <a:latin typeface="Arial" charset="0"/>
              </a:rPr>
              <a:t>vestavná, 2 varné zóny, dotykové ovládání, časovač, dětská pojistka, ochrana před přehřátím, 9 úrovní výkonu</a:t>
            </a:r>
            <a:endParaRPr lang="cs-CZ" altLang="cs-CZ" sz="1400" dirty="0">
              <a:solidFill>
                <a:srgbClr val="706F6F"/>
              </a:solidFill>
              <a:latin typeface="Arial" panose="020B0604020202020204" pitchFamily="34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3995936" y="980728"/>
            <a:ext cx="0" cy="5400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Zástupný symbol pro text 3"/>
          <p:cNvSpPr txBox="1">
            <a:spLocks/>
          </p:cNvSpPr>
          <p:nvPr/>
        </p:nvSpPr>
        <p:spPr>
          <a:xfrm>
            <a:off x="107504" y="1196752"/>
            <a:ext cx="3888432" cy="3240360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cs-CZ" altLang="cs-CZ" sz="800" b="1" u="sng" dirty="0">
                <a:latin typeface="Arial" charset="0"/>
              </a:rPr>
              <a:t>Hlavní vlastnosti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Počet varných zón		2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Celkový příkon (W)	                                3500 W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Jištění (A) L / 230V ~                              16 při 3,5 kW </a:t>
            </a:r>
            <a:r>
              <a:rPr lang="cs-CZ" altLang="cs-CZ" sz="800" b="1" u="sng" dirty="0">
                <a:latin typeface="Arial" charset="0"/>
              </a:rPr>
              <a:t>bez omezení výkonu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Možnost připojení pouze jednofázově (L,N,PE) 230V ~ 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solidFill>
                  <a:srgbClr val="FF0000"/>
                </a:solidFill>
                <a:latin typeface="Arial" charset="0"/>
              </a:rPr>
              <a:t> 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u="sng" dirty="0">
                <a:latin typeface="Arial" charset="0"/>
              </a:rPr>
              <a:t>Varné zóny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Přední zóna Ø 180 mm, 1800 W (B 2000 W)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Zadní zóna Ø 180 mm, 1800 W (B 2000 W)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Minimální/Maximální Ø varné nádoby pro varné zóny je 140/180 mm</a:t>
            </a:r>
          </a:p>
          <a:p>
            <a:pPr marL="0" indent="0">
              <a:spcBef>
                <a:spcPct val="0"/>
              </a:spcBef>
              <a:buNone/>
            </a:pP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 err="1">
                <a:latin typeface="Arial" charset="0"/>
              </a:rPr>
              <a:t>Power</a:t>
            </a:r>
            <a:r>
              <a:rPr lang="cs-CZ" altLang="cs-CZ" sz="800" b="1" dirty="0">
                <a:latin typeface="Arial" charset="0"/>
              </a:rPr>
              <a:t> </a:t>
            </a:r>
            <a:r>
              <a:rPr lang="cs-CZ" altLang="cs-CZ" sz="800" b="1" dirty="0" err="1">
                <a:latin typeface="Arial" charset="0"/>
              </a:rPr>
              <a:t>Zone</a:t>
            </a:r>
            <a:r>
              <a:rPr lang="cs-CZ" altLang="cs-CZ" sz="800" b="1" dirty="0">
                <a:latin typeface="Arial" charset="0"/>
              </a:rPr>
              <a:t> – </a:t>
            </a:r>
            <a:r>
              <a:rPr lang="cs-CZ" altLang="cs-CZ" sz="800" dirty="0">
                <a:latin typeface="Arial" charset="0"/>
              </a:rPr>
              <a:t>spojení dvou zón do jedné velké 3000 W (B 3500 W)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>
              <a:solidFill>
                <a:srgbClr val="FF0000"/>
              </a:solidFill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u="sng" dirty="0">
                <a:latin typeface="Arial" charset="0"/>
              </a:rPr>
              <a:t>Funkce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Centrální dotykové ovládání </a:t>
            </a:r>
            <a:r>
              <a:rPr lang="cs-CZ" altLang="cs-CZ" sz="800" dirty="0" err="1">
                <a:latin typeface="Arial" charset="0"/>
              </a:rPr>
              <a:t>Slider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9 úrovní výkonu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2x Booster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Funkce Pauza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Časovač / Minutka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b="1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u="sng" dirty="0">
                <a:latin typeface="Arial" charset="0"/>
              </a:rPr>
              <a:t>Bezpečnost</a:t>
            </a:r>
            <a:r>
              <a:rPr lang="cs-CZ" altLang="cs-CZ" sz="800" dirty="0">
                <a:latin typeface="Arial" charset="0"/>
              </a:rPr>
              <a:t>	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Dětská pojistka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Ochrana před přehřátím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Ukazatel zbytkového tepla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>
              <a:latin typeface="Arial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5652120" y="980728"/>
            <a:ext cx="0" cy="5400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Picture 2" descr="Candy_log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225" y="6381328"/>
            <a:ext cx="1755271" cy="359792"/>
          </a:xfrm>
          <a:prstGeom prst="rect">
            <a:avLst/>
          </a:prstGeom>
        </p:spPr>
      </p:pic>
      <p:sp>
        <p:nvSpPr>
          <p:cNvPr id="10" name="Ovál 9"/>
          <p:cNvSpPr/>
          <p:nvPr/>
        </p:nvSpPr>
        <p:spPr>
          <a:xfrm>
            <a:off x="4871036" y="1956970"/>
            <a:ext cx="720000" cy="720000"/>
          </a:xfrm>
          <a:prstGeom prst="ellipse">
            <a:avLst/>
          </a:prstGeom>
          <a:solidFill>
            <a:srgbClr val="01ABE4"/>
          </a:solidFill>
          <a:ln w="0">
            <a:solidFill>
              <a:srgbClr val="01AB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Ovál 35"/>
          <p:cNvSpPr/>
          <p:nvPr/>
        </p:nvSpPr>
        <p:spPr>
          <a:xfrm>
            <a:off x="4863652" y="1124744"/>
            <a:ext cx="720000" cy="720000"/>
          </a:xfrm>
          <a:prstGeom prst="ellipse">
            <a:avLst/>
          </a:prstGeom>
          <a:solidFill>
            <a:srgbClr val="01ABE4"/>
          </a:solidFill>
          <a:ln w="0">
            <a:solidFill>
              <a:srgbClr val="01AB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7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5724128" y="5013176"/>
            <a:ext cx="34198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cs-CZ" altLang="cs-CZ" sz="800" b="1" dirty="0">
                <a:solidFill>
                  <a:prstClr val="black"/>
                </a:solidFill>
                <a:latin typeface="Arial" charset="0"/>
              </a:rPr>
              <a:t>Logistická data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Kód		33803322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charset="0"/>
              </a:rPr>
              <a:t>EAN		8059019071879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charset="0"/>
              </a:rPr>
              <a:t>Provedení 		Rovné hrany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panose="020B0604020202020204" pitchFamily="34" charset="0"/>
              </a:rPr>
              <a:t>Rozměry výrobku V × Š × H (mm)	56 × 288 × 520</a:t>
            </a:r>
            <a:endParaRPr lang="cs-CZ" altLang="cs-CZ" sz="800" b="1" dirty="0">
              <a:latin typeface="Arial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panose="020B0604020202020204" pitchFamily="34" charset="0"/>
              </a:rPr>
              <a:t>Čistá váha výrobku (kg)	5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panose="020B0604020202020204" pitchFamily="34" charset="0"/>
              </a:rPr>
              <a:t>Rozměry balení V × Š × H (mm)	115 × 392 × 610</a:t>
            </a:r>
            <a:endParaRPr lang="cs-CZ" altLang="cs-CZ" sz="800" dirty="0">
              <a:latin typeface="Arial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charset="0"/>
              </a:rPr>
              <a:t>Hmotnost s obalem (kg)	6</a:t>
            </a:r>
          </a:p>
        </p:txBody>
      </p:sp>
      <p:sp>
        <p:nvSpPr>
          <p:cNvPr id="41" name="Vývojový diagram: spojnice 40"/>
          <p:cNvSpPr/>
          <p:nvPr/>
        </p:nvSpPr>
        <p:spPr>
          <a:xfrm>
            <a:off x="4034299" y="1124744"/>
            <a:ext cx="720000" cy="720000"/>
          </a:xfrm>
          <a:prstGeom prst="flowChartConnector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noFill/>
            </a:endParaRPr>
          </a:p>
        </p:txBody>
      </p:sp>
      <p:sp>
        <p:nvSpPr>
          <p:cNvPr id="57" name="Ovál 56"/>
          <p:cNvSpPr/>
          <p:nvPr/>
        </p:nvSpPr>
        <p:spPr>
          <a:xfrm>
            <a:off x="4878757" y="2736614"/>
            <a:ext cx="720000" cy="720000"/>
          </a:xfrm>
          <a:prstGeom prst="ellipse">
            <a:avLst/>
          </a:prstGeom>
          <a:solidFill>
            <a:srgbClr val="01ABE4"/>
          </a:solidFill>
          <a:ln w="0">
            <a:solidFill>
              <a:srgbClr val="01AB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59" name="Vývojový diagram: spojnice 58"/>
          <p:cNvSpPr/>
          <p:nvPr/>
        </p:nvSpPr>
        <p:spPr>
          <a:xfrm>
            <a:off x="4067344" y="2736614"/>
            <a:ext cx="720000" cy="720000"/>
          </a:xfrm>
          <a:prstGeom prst="flowChartConnector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noFill/>
            </a:endParaRPr>
          </a:p>
        </p:txBody>
      </p:sp>
      <p:sp>
        <p:nvSpPr>
          <p:cNvPr id="27" name="Vývojový diagram: spojnice 26">
            <a:extLst>
              <a:ext uri="{FF2B5EF4-FFF2-40B4-BE49-F238E27FC236}">
                <a16:creationId xmlns:a16="http://schemas.microsoft.com/office/drawing/2014/main" id="{9DF1F3B8-1FC2-4A97-B7FA-F0F82BF675EF}"/>
              </a:ext>
            </a:extLst>
          </p:cNvPr>
          <p:cNvSpPr/>
          <p:nvPr/>
        </p:nvSpPr>
        <p:spPr>
          <a:xfrm>
            <a:off x="4034299" y="1956970"/>
            <a:ext cx="720000" cy="720000"/>
          </a:xfrm>
          <a:prstGeom prst="flowChartConnector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noFill/>
            </a:endParaRP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DA846747-234E-49CB-AEE9-4C7F46CE6E9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117" y="2076575"/>
            <a:ext cx="480790" cy="480790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1C3EAA42-5DEF-4620-93EE-CFED864A1E0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748" y="1248148"/>
            <a:ext cx="473192" cy="473192"/>
          </a:xfrm>
          <a:prstGeom prst="rect">
            <a:avLst/>
          </a:prstGeom>
        </p:spPr>
      </p:pic>
      <p:sp>
        <p:nvSpPr>
          <p:cNvPr id="16" name="TextovéPole 15">
            <a:extLst>
              <a:ext uri="{FF2B5EF4-FFF2-40B4-BE49-F238E27FC236}">
                <a16:creationId xmlns:a16="http://schemas.microsoft.com/office/drawing/2014/main" id="{C7486BF2-9CCC-491A-AA89-0F934537A2C9}"/>
              </a:ext>
            </a:extLst>
          </p:cNvPr>
          <p:cNvSpPr txBox="1"/>
          <p:nvPr/>
        </p:nvSpPr>
        <p:spPr>
          <a:xfrm>
            <a:off x="4857264" y="2147693"/>
            <a:ext cx="7499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Dětská pojistka</a:t>
            </a:r>
          </a:p>
        </p:txBody>
      </p:sp>
      <p:sp>
        <p:nvSpPr>
          <p:cNvPr id="39" name="TextovéPole 38">
            <a:extLst>
              <a:ext uri="{FF2B5EF4-FFF2-40B4-BE49-F238E27FC236}">
                <a16:creationId xmlns:a16="http://schemas.microsoft.com/office/drawing/2014/main" id="{3CECD291-7E28-426F-84C1-64A056DA5DCC}"/>
              </a:ext>
            </a:extLst>
          </p:cNvPr>
          <p:cNvSpPr txBox="1"/>
          <p:nvPr/>
        </p:nvSpPr>
        <p:spPr>
          <a:xfrm>
            <a:off x="4857264" y="1377022"/>
            <a:ext cx="74999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Indukce</a:t>
            </a:r>
          </a:p>
        </p:txBody>
      </p:sp>
      <p:pic>
        <p:nvPicPr>
          <p:cNvPr id="20" name="Obrázek 19">
            <a:extLst>
              <a:ext uri="{FF2B5EF4-FFF2-40B4-BE49-F238E27FC236}">
                <a16:creationId xmlns:a16="http://schemas.microsoft.com/office/drawing/2014/main" id="{62E90D13-8121-41DF-881C-79C4DA03C39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969" y="2965591"/>
            <a:ext cx="361938" cy="361938"/>
          </a:xfrm>
          <a:prstGeom prst="rect">
            <a:avLst/>
          </a:prstGeom>
        </p:spPr>
      </p:pic>
      <p:sp>
        <p:nvSpPr>
          <p:cNvPr id="40" name="TextovéPole 39">
            <a:extLst>
              <a:ext uri="{FF2B5EF4-FFF2-40B4-BE49-F238E27FC236}">
                <a16:creationId xmlns:a16="http://schemas.microsoft.com/office/drawing/2014/main" id="{3C7382CB-6C22-4542-9FCA-9FDEBC73E809}"/>
              </a:ext>
            </a:extLst>
          </p:cNvPr>
          <p:cNvSpPr txBox="1"/>
          <p:nvPr/>
        </p:nvSpPr>
        <p:spPr>
          <a:xfrm>
            <a:off x="4863758" y="2927337"/>
            <a:ext cx="7499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Dotykové ovládání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18C3CB2-0754-B7D7-7975-3FD13281CFC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72123" y="1166992"/>
            <a:ext cx="1986737" cy="343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23397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1639</TotalTime>
  <Words>228</Words>
  <Application>Microsoft Office PowerPoint</Application>
  <PresentationFormat>Předvádění na obrazovce (4:3)</PresentationFormat>
  <Paragraphs>39</Paragraphs>
  <Slides>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4" baseType="lpstr">
      <vt:lpstr>Arial</vt:lpstr>
      <vt:lpstr>Calibri</vt:lpstr>
      <vt:lpstr>Motiv systému Office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recepce</dc:creator>
  <cp:lastModifiedBy>Michaela Kurková</cp:lastModifiedBy>
  <cp:revision>159</cp:revision>
  <cp:lastPrinted>2016-05-05T10:40:20Z</cp:lastPrinted>
  <dcterms:created xsi:type="dcterms:W3CDTF">2015-07-16T11:02:07Z</dcterms:created>
  <dcterms:modified xsi:type="dcterms:W3CDTF">2023-11-06T09:52:18Z</dcterms:modified>
</cp:coreProperties>
</file>