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160">
            <a:extLst>
              <a:ext uri="{FF2B5EF4-FFF2-40B4-BE49-F238E27FC236}">
                <a16:creationId xmlns:a16="http://schemas.microsoft.com/office/drawing/2014/main" id="{8D901FE7-CC7A-4585-928E-00D08066E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586" y="1468875"/>
            <a:ext cx="2951448" cy="2012570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HA2MTB58IWB1S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šířka 65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Dotykové ovládání -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invisible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Varycook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Multizone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Booster 4x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1197" y="932118"/>
            <a:ext cx="3900798" cy="53172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                        8 (4 úrovně výkonu k nastavení)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2 kW s omezením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7,4kW -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 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Standardní připojení s použitím libovolných dvou fází, např. (L1, L2,N,PE) 400V~ Možnost připojení pouze jednofázově (L,N,PE) 230V~ V obou případech nesmí být naměřené napětí mezi libovolným fázovým vodičem a středním vodičem mimo povolenou toleranci, tedy 230 V ~ ± 10 %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horní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90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2x </a:t>
            </a:r>
            <a:r>
              <a:rPr lang="cs-CZ" altLang="cs-CZ" sz="800" b="1" dirty="0" err="1">
                <a:latin typeface="Arial" charset="0"/>
              </a:rPr>
              <a:t>Flexy</a:t>
            </a:r>
            <a:r>
              <a:rPr lang="cs-CZ" altLang="cs-CZ" sz="800" b="1" dirty="0">
                <a:latin typeface="Arial" charset="0"/>
              </a:rPr>
              <a:t> &amp;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Rozměry 200x380 mm, Min Ø dna varné nádoby 160 mm, 3,0 kW/ Booster 3,7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- Wi-Fi + Bluetooth </a:t>
            </a:r>
            <a:r>
              <a:rPr lang="cs-CZ" altLang="cs-CZ" sz="800" dirty="0">
                <a:latin typeface="Arial" charset="0"/>
              </a:rPr>
              <a:t>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vyhrazená oblast se třemi tepelnými zónami, které lze variabilně využít po dobu celého procesu vaření, stačí posunout hrnec na vybranou zónu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dirty="0">
                <a:latin typeface="Arial" charset="0"/>
              </a:rPr>
              <a:t>přizpůsobení velikostem hrnců a pánví pro rovnoměrné vaření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v případě nízkého výkonu domácnosti můžeme omezit příkon desky na následující maximální hodnoty: 2; 2.5; 3; 3.5; 4.5; 5.5; 6.8 kW.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digestoř se automaticky nastaví na správný sací výkon podle úrovně výkonu varné desky </a:t>
            </a:r>
            <a:r>
              <a:rPr lang="cs-CZ" altLang="cs-CZ" sz="800" i="1" dirty="0">
                <a:latin typeface="Arial" charset="0"/>
              </a:rPr>
              <a:t>(pouze s kompatibilním odsavačem)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</a:t>
            </a:r>
            <a:r>
              <a:rPr lang="cs-CZ" altLang="cs-CZ" sz="800" dirty="0" err="1">
                <a:latin typeface="Arial" charset="0"/>
                <a:cs typeface="+mn-cs"/>
              </a:rPr>
              <a:t>Multislider</a:t>
            </a:r>
            <a:r>
              <a:rPr lang="cs-CZ" altLang="cs-CZ" sz="800" dirty="0">
                <a:latin typeface="Arial" charset="0"/>
                <a:cs typeface="+mn-cs"/>
              </a:rPr>
              <a:t> (</a:t>
            </a:r>
            <a:r>
              <a:rPr lang="cs-CZ" altLang="cs-CZ" sz="800" dirty="0" err="1">
                <a:latin typeface="Arial" charset="0"/>
                <a:cs typeface="+mn-cs"/>
              </a:rPr>
              <a:t>Invisible</a:t>
            </a:r>
            <a:r>
              <a:rPr lang="cs-CZ" altLang="cs-CZ" sz="800" dirty="0">
                <a:latin typeface="Arial" charset="0"/>
                <a:cs typeface="+mn-cs"/>
              </a:rPr>
              <a:t>) – bílé podsvícení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  <a:cs typeface="+mn-cs"/>
              </a:rPr>
              <a:t> úrovní výkonu, Časovač, Booster (4x)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Funkce Pauza, Jemné vaření, Rozpouštění, Probublávání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</a:t>
            </a:r>
            <a:r>
              <a:rPr lang="cs-CZ" altLang="cs-CZ" sz="800" dirty="0">
                <a:latin typeface="Arial" charset="0"/>
                <a:cs typeface="+mn-cs"/>
              </a:rPr>
              <a:t> při vylití tekutin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33803385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8059019084404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bez úkosu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51 × 650 ×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13,4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100 × 750 × 620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16,8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F038696-7E65-441A-9CDA-D74AD8535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41" y="1877847"/>
            <a:ext cx="723480" cy="529299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D43DA10-9D84-4417-86DD-3EE275F78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3399" y="4312220"/>
            <a:ext cx="689728" cy="656597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47432" y="1896118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Multislider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invisible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bílý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3439" y="263629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tři tepelné zóny pro variabilní vaření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94E6F309-6C66-4AD9-A3A1-9A741A2118A4}"/>
              </a:ext>
            </a:extLst>
          </p:cNvPr>
          <p:cNvSpPr txBox="1"/>
          <p:nvPr/>
        </p:nvSpPr>
        <p:spPr>
          <a:xfrm>
            <a:off x="4688847" y="4387255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9D89284-650C-491E-A580-D620D78B88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948" y="2516964"/>
            <a:ext cx="643969" cy="656596"/>
          </a:xfrm>
          <a:prstGeom prst="rect">
            <a:avLst/>
          </a:prstGeom>
        </p:spPr>
      </p:pic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F8D3C82A-8E1C-410F-E0A1-15689B96E208}"/>
              </a:ext>
            </a:extLst>
          </p:cNvPr>
          <p:cNvCxnSpPr/>
          <p:nvPr/>
        </p:nvCxnSpPr>
        <p:spPr>
          <a:xfrm>
            <a:off x="5812416" y="1336294"/>
            <a:ext cx="28816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0D88058-CA46-173D-E201-80B7D678B719}"/>
              </a:ext>
            </a:extLst>
          </p:cNvPr>
          <p:cNvSpPr txBox="1"/>
          <p:nvPr/>
        </p:nvSpPr>
        <p:spPr>
          <a:xfrm>
            <a:off x="6756244" y="1059904"/>
            <a:ext cx="993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cm</a:t>
            </a:r>
          </a:p>
        </p:txBody>
      </p:sp>
      <p:pic>
        <p:nvPicPr>
          <p:cNvPr id="18" name="Picture 2" descr="Résultat de recherche d'images pour &quot;logo wifi png&quot;">
            <a:extLst>
              <a:ext uri="{FF2B5EF4-FFF2-40B4-BE49-F238E27FC236}">
                <a16:creationId xmlns:a16="http://schemas.microsoft.com/office/drawing/2014/main" id="{2EE1005E-6FF9-4DDC-8AFA-25088B283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1540" y="1064742"/>
            <a:ext cx="220217" cy="1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F4CD4F-221D-C8C9-267D-0AB0B3F5C0F2}"/>
              </a:ext>
            </a:extLst>
          </p:cNvPr>
          <p:cNvSpPr txBox="1"/>
          <p:nvPr/>
        </p:nvSpPr>
        <p:spPr>
          <a:xfrm>
            <a:off x="4655312" y="125752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C1177C28-674A-EF79-260B-4AEACF69C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6" y="3450348"/>
            <a:ext cx="601220" cy="604783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B549F581-DA6E-09D1-4E29-7723E6C47EAC}"/>
              </a:ext>
            </a:extLst>
          </p:cNvPr>
          <p:cNvSpPr txBox="1"/>
          <p:nvPr/>
        </p:nvSpPr>
        <p:spPr>
          <a:xfrm>
            <a:off x="4633439" y="3481444"/>
            <a:ext cx="1035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Multizone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rovnoměrné vaření bez ohledu na tvar hrnce</a:t>
            </a:r>
          </a:p>
        </p:txBody>
      </p:sp>
      <p:pic>
        <p:nvPicPr>
          <p:cNvPr id="9" name="Immagine 299">
            <a:extLst>
              <a:ext uri="{FF2B5EF4-FFF2-40B4-BE49-F238E27FC236}">
                <a16:creationId xmlns:a16="http://schemas.microsoft.com/office/drawing/2014/main" id="{10B263EF-AD94-4535-B7BF-53B3A23F90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5008" y="1613620"/>
            <a:ext cx="992099" cy="1524635"/>
          </a:xfrm>
          <a:prstGeom prst="rect">
            <a:avLst/>
          </a:prstGeom>
        </p:spPr>
      </p:pic>
      <p:pic>
        <p:nvPicPr>
          <p:cNvPr id="10" name="Immagine 299">
            <a:extLst>
              <a:ext uri="{FF2B5EF4-FFF2-40B4-BE49-F238E27FC236}">
                <a16:creationId xmlns:a16="http://schemas.microsoft.com/office/drawing/2014/main" id="{10B263EF-AD94-4535-B7BF-53B3A23F90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6644" y="1613620"/>
            <a:ext cx="992099" cy="1524635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278755D-019E-33D2-DEA0-5E73C14C4D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0261" y="1181803"/>
            <a:ext cx="489178" cy="51943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2D1527E-EE15-DC66-B310-D2500B318E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88741" y="3538406"/>
            <a:ext cx="2043089" cy="143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2748</TotalTime>
  <Words>491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346</cp:revision>
  <cp:lastPrinted>2021-09-06T11:58:08Z</cp:lastPrinted>
  <dcterms:created xsi:type="dcterms:W3CDTF">2015-07-16T11:02:07Z</dcterms:created>
  <dcterms:modified xsi:type="dcterms:W3CDTF">2025-05-09T08:12:30Z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