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797675" cy="98726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493" autoAdjust="0"/>
    <p:restoredTop sz="94660"/>
  </p:normalViewPr>
  <p:slideViewPr>
    <p:cSldViewPr>
      <p:cViewPr varScale="1">
        <p:scale>
          <a:sx n="82" d="100"/>
          <a:sy n="82" d="100"/>
        </p:scale>
        <p:origin x="198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34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534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24.07.2024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377319"/>
            <a:ext cx="2945659" cy="495347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5" y="9377319"/>
            <a:ext cx="2945659" cy="495347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24.07.2024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24.07.2024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24.07.2024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24.07.2024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24.07.2024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24.07.2024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24.07.2024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24.07.2024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6309320"/>
            <a:ext cx="1251348" cy="38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28"/>
          <p:cNvSpPr>
            <a:spLocks/>
          </p:cNvSpPr>
          <p:nvPr userDrawn="1"/>
        </p:nvSpPr>
        <p:spPr bwMode="auto">
          <a:xfrm flipH="1" flipV="1">
            <a:off x="0" y="6211575"/>
            <a:ext cx="6984776" cy="646425"/>
          </a:xfrm>
          <a:custGeom>
            <a:avLst/>
            <a:gdLst>
              <a:gd name="connsiteX0" fmla="*/ 0 w 8915400"/>
              <a:gd name="connsiteY0" fmla="*/ 0 h 1026989"/>
              <a:gd name="connsiteX1" fmla="*/ 311567 w 8915400"/>
              <a:gd name="connsiteY1" fmla="*/ 0 h 1026989"/>
              <a:gd name="connsiteX2" fmla="*/ 8609192 w 8915400"/>
              <a:gd name="connsiteY2" fmla="*/ 0 h 1026989"/>
              <a:gd name="connsiteX3" fmla="*/ 8892102 w 8915400"/>
              <a:gd name="connsiteY3" fmla="*/ 281709 h 1026989"/>
              <a:gd name="connsiteX4" fmla="*/ 8915400 w 8915400"/>
              <a:gd name="connsiteY4" fmla="*/ 313802 h 1026989"/>
              <a:gd name="connsiteX5" fmla="*/ 8892102 w 8915400"/>
              <a:gd name="connsiteY5" fmla="*/ 345896 h 1026989"/>
              <a:gd name="connsiteX6" fmla="*/ 8203133 w 8915400"/>
              <a:gd name="connsiteY6" fmla="*/ 1012725 h 1026989"/>
              <a:gd name="connsiteX7" fmla="*/ 8196476 w 8915400"/>
              <a:gd name="connsiteY7" fmla="*/ 1016291 h 1026989"/>
              <a:gd name="connsiteX8" fmla="*/ 8173178 w 8915400"/>
              <a:gd name="connsiteY8" fmla="*/ 1026989 h 1026989"/>
              <a:gd name="connsiteX9" fmla="*/ 686871 w 8915400"/>
              <a:gd name="connsiteY9" fmla="*/ 1026989 h 1026989"/>
              <a:gd name="connsiteX10" fmla="*/ 0 w 8915400"/>
              <a:gd name="connsiteY10" fmla="*/ 1026989 h 102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15400" h="1026989">
                <a:moveTo>
                  <a:pt x="0" y="0"/>
                </a:moveTo>
                <a:lnTo>
                  <a:pt x="311567" y="0"/>
                </a:lnTo>
                <a:cubicBezTo>
                  <a:pt x="1814549" y="0"/>
                  <a:pt x="4345887" y="0"/>
                  <a:pt x="8609192" y="0"/>
                </a:cubicBezTo>
                <a:cubicBezTo>
                  <a:pt x="8609192" y="0"/>
                  <a:pt x="8609192" y="0"/>
                  <a:pt x="8892102" y="281709"/>
                </a:cubicBezTo>
                <a:cubicBezTo>
                  <a:pt x="8892102" y="281709"/>
                  <a:pt x="8915400" y="299539"/>
                  <a:pt x="8915400" y="313802"/>
                </a:cubicBezTo>
                <a:cubicBezTo>
                  <a:pt x="8915400" y="328066"/>
                  <a:pt x="8892102" y="345896"/>
                  <a:pt x="8892102" y="345896"/>
                </a:cubicBezTo>
                <a:cubicBezTo>
                  <a:pt x="8892102" y="345896"/>
                  <a:pt x="8892102" y="345896"/>
                  <a:pt x="8203133" y="1012725"/>
                </a:cubicBezTo>
                <a:cubicBezTo>
                  <a:pt x="8203133" y="1012725"/>
                  <a:pt x="8206461" y="1009159"/>
                  <a:pt x="8196476" y="1016291"/>
                </a:cubicBezTo>
                <a:cubicBezTo>
                  <a:pt x="8186491" y="1026989"/>
                  <a:pt x="8173178" y="1026989"/>
                  <a:pt x="8173178" y="1026989"/>
                </a:cubicBezTo>
                <a:cubicBezTo>
                  <a:pt x="8173178" y="1026989"/>
                  <a:pt x="8173178" y="1026989"/>
                  <a:pt x="686871" y="1026989"/>
                </a:cubicBezTo>
                <a:lnTo>
                  <a:pt x="0" y="1026989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86818" tIns="43409" rIns="86818" bIns="43409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709">
              <a:solidFill>
                <a:prstClr val="black"/>
              </a:solidFill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9CBF3D83-6329-4114-881B-C48C9E2EDB1D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-98852" y="98850"/>
            <a:ext cx="519832" cy="322129"/>
          </a:xfrm>
          <a:custGeom>
            <a:avLst/>
            <a:gdLst>
              <a:gd name="T0" fmla="*/ 397 w 524"/>
              <a:gd name="T1" fmla="*/ 0 h 398"/>
              <a:gd name="T2" fmla="*/ 0 w 524"/>
              <a:gd name="T3" fmla="*/ 398 h 398"/>
              <a:gd name="T4" fmla="*/ 524 w 524"/>
              <a:gd name="T5" fmla="*/ 398 h 398"/>
              <a:gd name="T6" fmla="*/ 524 w 524"/>
              <a:gd name="T7" fmla="*/ 130 h 398"/>
              <a:gd name="T8" fmla="*/ 397 w 524"/>
              <a:gd name="T9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4" h="398">
                <a:moveTo>
                  <a:pt x="397" y="0"/>
                </a:moveTo>
                <a:lnTo>
                  <a:pt x="0" y="398"/>
                </a:lnTo>
                <a:lnTo>
                  <a:pt x="524" y="398"/>
                </a:lnTo>
                <a:lnTo>
                  <a:pt x="524" y="130"/>
                </a:lnTo>
                <a:lnTo>
                  <a:pt x="397" y="0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114" tIns="32557" rIns="65114" bIns="32557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0" y="908720"/>
            <a:ext cx="7147240" cy="0"/>
          </a:xfrm>
          <a:prstGeom prst="line">
            <a:avLst/>
          </a:prstGeom>
          <a:ln w="1905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24.07.2024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24.07.2024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24.07.2024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ástupný symbol pro text 3"/>
          <p:cNvSpPr txBox="1">
            <a:spLocks/>
          </p:cNvSpPr>
          <p:nvPr/>
        </p:nvSpPr>
        <p:spPr>
          <a:xfrm>
            <a:off x="289661" y="19066"/>
            <a:ext cx="8818904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4472C4"/>
                </a:solidFill>
                <a:latin typeface="Arial" charset="0"/>
              </a:rPr>
              <a:t>H6 ID46G5HTB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latin typeface="Arial" charset="0"/>
              </a:rPr>
              <a:t>Multifunkční trouba ID </a:t>
            </a:r>
            <a:r>
              <a:rPr lang="cs-CZ" altLang="cs-CZ" sz="1400" dirty="0" err="1">
                <a:latin typeface="Arial" charset="0"/>
              </a:rPr>
              <a:t>Series</a:t>
            </a:r>
            <a:r>
              <a:rPr lang="cs-CZ" altLang="cs-CZ" sz="1400" dirty="0">
                <a:latin typeface="Arial" charset="0"/>
              </a:rPr>
              <a:t> 4 s pravým horkým vzduchem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Wi-Fi a Bluetooth, 300°C, Hydrolytické čištění, dotykový displej </a:t>
            </a:r>
            <a:r>
              <a:rPr lang="cs-CZ" altLang="cs-CZ" sz="1200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Graphic</a:t>
            </a: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UX, 2x osvětlení, Soft </a:t>
            </a:r>
            <a:r>
              <a:rPr lang="cs-CZ" altLang="cs-CZ" sz="1200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Close</a:t>
            </a: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a Soft Open</a:t>
            </a:r>
            <a:endParaRPr lang="cs-CZ" altLang="cs-CZ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22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95138" y="980728"/>
            <a:ext cx="3907768" cy="522000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  <a:cs typeface="+mn-cs"/>
              </a:rPr>
              <a:t>Hlavní vlastnosti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Kapacita (l) 			78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Energetická třída			A++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 err="1">
                <a:latin typeface="Arial" charset="0"/>
                <a:cs typeface="+mn-cs"/>
              </a:rPr>
              <a:t>Spotř</a:t>
            </a:r>
            <a:r>
              <a:rPr lang="cs-CZ" altLang="cs-CZ" sz="800" dirty="0">
                <a:latin typeface="Arial" charset="0"/>
                <a:cs typeface="+mn-cs"/>
              </a:rPr>
              <a:t>. en. Statický program (kWh) 		</a:t>
            </a:r>
            <a:r>
              <a:rPr lang="cs-CZ" altLang="cs-CZ" sz="800" dirty="0">
                <a:latin typeface="Arial" charset="0"/>
              </a:rPr>
              <a:t>0,97</a:t>
            </a:r>
            <a:endParaRPr lang="cs-CZ" altLang="cs-CZ" sz="800" dirty="0"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 err="1">
                <a:latin typeface="Arial" charset="0"/>
                <a:cs typeface="+mn-cs"/>
              </a:rPr>
              <a:t>Spotř</a:t>
            </a:r>
            <a:r>
              <a:rPr lang="cs-CZ" altLang="cs-CZ" sz="800" dirty="0">
                <a:latin typeface="Arial" charset="0"/>
                <a:cs typeface="+mn-cs"/>
              </a:rPr>
              <a:t>. en. Nucená ventilace (kWh) 		0,54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Celkový příkon (W)			3300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Min/Max teplota (°C)		30°C-300°C</a:t>
            </a:r>
            <a:endParaRPr lang="cs-CZ" altLang="cs-CZ" sz="800" dirty="0"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b="1" dirty="0">
              <a:solidFill>
                <a:srgbClr val="FF0000"/>
              </a:solidFill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Programy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18 programů + Wifi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Statický, Statický + ventilátor, Víceúrovňové pečení, Spodní ohřev, Spodní ohřev + ventilátor, Gril, </a:t>
            </a:r>
            <a:r>
              <a:rPr lang="cs-CZ" altLang="cs-CZ" sz="800" dirty="0" err="1">
                <a:latin typeface="Arial" charset="0"/>
              </a:rPr>
              <a:t>Supergril</a:t>
            </a:r>
            <a:r>
              <a:rPr lang="cs-CZ" altLang="cs-CZ" sz="800" dirty="0">
                <a:latin typeface="Arial" charset="0"/>
              </a:rPr>
              <a:t>, Gratinování (</a:t>
            </a:r>
            <a:r>
              <a:rPr lang="cs-CZ" altLang="cs-CZ" sz="800" dirty="0" err="1">
                <a:latin typeface="Arial" charset="0"/>
              </a:rPr>
              <a:t>gril+ventilátor</a:t>
            </a:r>
            <a:r>
              <a:rPr lang="cs-CZ" altLang="cs-CZ" sz="800" dirty="0">
                <a:latin typeface="Arial" charset="0"/>
              </a:rPr>
              <a:t>), Víceúrovňové pečení+, </a:t>
            </a:r>
            <a:r>
              <a:rPr lang="cs-CZ" altLang="cs-CZ" sz="800" dirty="0" err="1">
                <a:latin typeface="Arial" charset="0"/>
              </a:rPr>
              <a:t>Eco</a:t>
            </a:r>
            <a:r>
              <a:rPr lang="cs-CZ" altLang="cs-CZ" sz="800" dirty="0">
                <a:latin typeface="Arial" charset="0"/>
              </a:rPr>
              <a:t>, Jolly, </a:t>
            </a:r>
            <a:r>
              <a:rPr lang="cs-CZ" altLang="cs-CZ" sz="800" dirty="0" err="1">
                <a:latin typeface="Arial" charset="0"/>
              </a:rPr>
              <a:t>AirFry</a:t>
            </a:r>
            <a:r>
              <a:rPr lang="cs-CZ" altLang="cs-CZ" sz="800" dirty="0">
                <a:latin typeface="Arial" charset="0"/>
              </a:rPr>
              <a:t>, Chléb, Maso a </a:t>
            </a:r>
            <a:r>
              <a:rPr lang="cs-CZ" altLang="cs-CZ" sz="800" dirty="0" err="1">
                <a:latin typeface="Arial" charset="0"/>
              </a:rPr>
              <a:t>drůběž</a:t>
            </a:r>
            <a:r>
              <a:rPr lang="cs-CZ" altLang="cs-CZ" sz="800" dirty="0">
                <a:latin typeface="Arial" charset="0"/>
              </a:rPr>
              <a:t>, Hovězí maso, Ryby, Zelenina, Hydrolytické čištění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Jolly</a:t>
            </a:r>
            <a:r>
              <a:rPr lang="cs-CZ" altLang="cs-CZ" sz="800" dirty="0">
                <a:latin typeface="Arial" charset="0"/>
              </a:rPr>
              <a:t> - Přidejte do přednastaveného seznamu funkcí svou oblíbenou funkci, kterou ještě nemáte v troubě. Můžete ji nakonfigurovat pomocí aplikace </a:t>
            </a:r>
            <a:r>
              <a:rPr lang="cs-CZ" altLang="cs-CZ" sz="800" dirty="0" err="1">
                <a:latin typeface="Arial" charset="0"/>
              </a:rPr>
              <a:t>hOn</a:t>
            </a:r>
            <a:r>
              <a:rPr lang="cs-CZ" altLang="cs-CZ" sz="800" dirty="0">
                <a:latin typeface="Arial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Teplota 300°</a:t>
            </a:r>
            <a:r>
              <a:rPr lang="cs-CZ" altLang="cs-CZ" sz="800">
                <a:latin typeface="Arial" charset="0"/>
              </a:rPr>
              <a:t>C pouze </a:t>
            </a:r>
            <a:r>
              <a:rPr lang="cs-CZ" altLang="cs-CZ" sz="800" dirty="0">
                <a:latin typeface="Arial" charset="0"/>
              </a:rPr>
              <a:t>pro program Pizza</a:t>
            </a:r>
            <a:br>
              <a:rPr lang="cs-CZ" altLang="cs-CZ" sz="800" dirty="0">
                <a:latin typeface="Arial" charset="0"/>
              </a:rPr>
            </a:br>
            <a:endParaRPr lang="cs-CZ" altLang="cs-CZ" sz="800" dirty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  <a:cs typeface="+mn-cs"/>
              </a:rPr>
              <a:t>Funkce</a:t>
            </a:r>
            <a:r>
              <a:rPr lang="cs-CZ" altLang="cs-CZ" sz="800" b="1" u="sng" dirty="0">
                <a:latin typeface="Arial" charset="0"/>
              </a:rPr>
              <a:t> </a:t>
            </a:r>
            <a:endParaRPr lang="cs-CZ" altLang="cs-CZ" sz="800" b="1" u="sng" dirty="0">
              <a:latin typeface="Arial" charset="0"/>
              <a:cs typeface="+mn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Wi-Fi + Bluetooth </a:t>
            </a:r>
            <a:r>
              <a:rPr lang="cs-CZ" altLang="cs-CZ" sz="800" dirty="0">
                <a:latin typeface="Arial" charset="0"/>
              </a:rPr>
              <a:t>–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charset="0"/>
              </a:rPr>
              <a:t>možnost připojení k aplikaci </a:t>
            </a:r>
            <a:r>
              <a:rPr lang="cs-CZ" altLang="cs-CZ" sz="800" b="1" dirty="0" err="1">
                <a:latin typeface="Arial" charset="0"/>
              </a:rPr>
              <a:t>hOn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charset="0"/>
              </a:rPr>
              <a:t>a ovládání na dálku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Funkce </a:t>
            </a:r>
            <a:r>
              <a:rPr lang="cs-CZ" altLang="cs-CZ" sz="800" b="1" dirty="0" err="1">
                <a:latin typeface="Arial" charset="0"/>
              </a:rPr>
              <a:t>Everyday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b="1" dirty="0" err="1">
                <a:latin typeface="Arial" charset="0"/>
              </a:rPr>
              <a:t>cooking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charset="0"/>
              </a:rPr>
              <a:t>–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charset="0"/>
              </a:rPr>
              <a:t>Nabídka kategorií potravin umožňuje připravovat různé recepty bez předehřívání trouby díky určeným programům (Maso, Ryby, Zelenina)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Hydrolytické čištění </a:t>
            </a:r>
            <a:r>
              <a:rPr lang="cs-CZ" altLang="cs-CZ" sz="800" dirty="0">
                <a:latin typeface="Arial" charset="0"/>
              </a:rPr>
              <a:t>– čištění vnitřního prostoru pomocí páry za 90 min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  <a:cs typeface="+mn-cs"/>
              </a:rPr>
              <a:t>Bezpečnost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3 </a:t>
            </a:r>
            <a:r>
              <a:rPr lang="cs-CZ" altLang="cs-CZ" sz="800" dirty="0">
                <a:latin typeface="Arial" charset="0"/>
                <a:cs typeface="+mn-cs"/>
              </a:rPr>
              <a:t>bezpečnostní skla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solidFill>
                  <a:srgbClr val="FF0000"/>
                </a:solidFill>
                <a:latin typeface="Arial" charset="0"/>
              </a:rPr>
              <a:t>			</a:t>
            </a:r>
            <a:br>
              <a:rPr lang="cs-CZ" altLang="cs-CZ" sz="800" dirty="0">
                <a:solidFill>
                  <a:srgbClr val="FF0000"/>
                </a:solidFill>
                <a:latin typeface="Arial" charset="0"/>
              </a:rPr>
            </a:br>
            <a:r>
              <a:rPr lang="cs-CZ" altLang="cs-CZ" sz="800" b="1" u="sng" dirty="0">
                <a:latin typeface="Arial" charset="0"/>
                <a:cs typeface="+mn-cs"/>
              </a:rPr>
              <a:t>Konstrukce</a:t>
            </a:r>
            <a:r>
              <a:rPr lang="cs-CZ" altLang="cs-CZ" sz="800" b="1" dirty="0">
                <a:latin typeface="Arial" charset="0"/>
                <a:cs typeface="+mn-cs"/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7 úrovní pečení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err="1">
                <a:latin typeface="Arial" charset="0"/>
              </a:rPr>
              <a:t>Click&amp;Clean</a:t>
            </a:r>
            <a:r>
              <a:rPr lang="cs-CZ" altLang="cs-CZ" sz="800" b="1" dirty="0">
                <a:latin typeface="Arial" charset="0"/>
              </a:rPr>
              <a:t> - </a:t>
            </a:r>
            <a:r>
              <a:rPr lang="cs-CZ" altLang="cs-CZ" sz="800" dirty="0">
                <a:latin typeface="Arial" charset="0"/>
              </a:rPr>
              <a:t>pro snadné čištění skel dvířek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err="1">
                <a:latin typeface="Arial" charset="0"/>
              </a:rPr>
              <a:t>Graphic</a:t>
            </a:r>
            <a:r>
              <a:rPr lang="cs-CZ" altLang="cs-CZ" sz="800" dirty="0">
                <a:latin typeface="Arial" charset="0"/>
              </a:rPr>
              <a:t> UX - Plně dotykové ovládání + bílý displej (dálkové ovládání, osvětlení, funkce, hodiny, teplota)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1x p</a:t>
            </a:r>
            <a:r>
              <a:rPr lang="cs-CZ" altLang="cs-CZ" sz="800" b="1" dirty="0">
                <a:latin typeface="Arial" charset="0"/>
                <a:cs typeface="+mn-cs"/>
              </a:rPr>
              <a:t>ostranní osvětlení + 1x osvětlení v horním rohu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  <a:cs typeface="+mn-cs"/>
              </a:rPr>
              <a:t>Soft </a:t>
            </a:r>
            <a:r>
              <a:rPr lang="cs-CZ" altLang="cs-CZ" sz="800" b="1" dirty="0" err="1">
                <a:latin typeface="Arial" charset="0"/>
                <a:cs typeface="+mn-cs"/>
              </a:rPr>
              <a:t>Close</a:t>
            </a:r>
            <a:r>
              <a:rPr lang="cs-CZ" altLang="cs-CZ" sz="800" dirty="0">
                <a:latin typeface="Arial" charset="0"/>
                <a:cs typeface="+mn-cs"/>
              </a:rPr>
              <a:t> – závěsy tlumící pohyb dvířek během zavírání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Soft Open </a:t>
            </a:r>
            <a:r>
              <a:rPr lang="cs-CZ" altLang="cs-CZ" sz="800" dirty="0">
                <a:latin typeface="Arial" charset="0"/>
              </a:rPr>
              <a:t>– pohodlná manipulace při otevírání dvířek</a:t>
            </a:r>
            <a:endParaRPr lang="cs-CZ" altLang="cs-CZ" sz="800" dirty="0">
              <a:latin typeface="Arial" charset="0"/>
              <a:cs typeface="+mn-cs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22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5758056" y="5013176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Kód		33703883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EAN		8059019085395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Barva		Černé sklo</a:t>
            </a:r>
          </a:p>
          <a:p>
            <a:pPr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Připojení		K</a:t>
            </a:r>
            <a:r>
              <a:rPr lang="cs-CZ" sz="800" dirty="0">
                <a:latin typeface="Arial" charset="0"/>
              </a:rPr>
              <a:t>abel s vidlicí 230V</a:t>
            </a:r>
          </a:p>
          <a:p>
            <a:pPr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výrobku V × Š × H (mm)	595 × 595 × 568</a:t>
            </a:r>
            <a:endParaRPr lang="cs-CZ" altLang="cs-CZ" sz="800" b="1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Čistá váha výrobku (kg)	36,1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balení V × Š × H (mm)	665 × 620 × 646</a:t>
            </a:r>
            <a:endParaRPr lang="cs-CZ" altLang="cs-CZ" sz="800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Hmotnost s obalem (kg)	37,9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4355976" y="2780928"/>
            <a:ext cx="360040" cy="216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4720834" y="1076090"/>
            <a:ext cx="914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Ovládání na dálku pomocí aplikace 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</a:t>
            </a: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4795667" y="1900171"/>
            <a:ext cx="914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Teleskopický výsuv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4833338" y="2814376"/>
            <a:ext cx="914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Postranní osvětlení</a:t>
            </a:r>
          </a:p>
        </p:txBody>
      </p:sp>
      <p:pic>
        <p:nvPicPr>
          <p:cNvPr id="24" name="Obrázek 23">
            <a:extLst>
              <a:ext uri="{FF2B5EF4-FFF2-40B4-BE49-F238E27FC236}">
                <a16:creationId xmlns:a16="http://schemas.microsoft.com/office/drawing/2014/main" id="{30465F23-FF22-46EE-901E-B0690441B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256" y="1024855"/>
            <a:ext cx="589760" cy="626240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4AD5A672-9D3B-4494-BFD9-E023DE19BD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946" y="2633742"/>
            <a:ext cx="705392" cy="683188"/>
          </a:xfrm>
          <a:prstGeom prst="rect">
            <a:avLst/>
          </a:prstGeom>
        </p:spPr>
      </p:pic>
      <p:pic>
        <p:nvPicPr>
          <p:cNvPr id="42" name="Obrázek 41">
            <a:extLst>
              <a:ext uri="{FF2B5EF4-FFF2-40B4-BE49-F238E27FC236}">
                <a16:creationId xmlns:a16="http://schemas.microsoft.com/office/drawing/2014/main" id="{75EAABF9-C665-474B-818A-DC0625773A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1295" y="1808554"/>
            <a:ext cx="693534" cy="559666"/>
          </a:xfrm>
          <a:prstGeom prst="rect">
            <a:avLst/>
          </a:prstGeom>
        </p:spPr>
      </p:pic>
      <p:pic>
        <p:nvPicPr>
          <p:cNvPr id="44" name="Obrázek 43">
            <a:extLst>
              <a:ext uri="{FF2B5EF4-FFF2-40B4-BE49-F238E27FC236}">
                <a16:creationId xmlns:a16="http://schemas.microsoft.com/office/drawing/2014/main" id="{C48B6050-6194-4219-AFD9-96B169410F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2451" y="3470531"/>
            <a:ext cx="731511" cy="683188"/>
          </a:xfrm>
          <a:prstGeom prst="rect">
            <a:avLst/>
          </a:prstGeom>
        </p:spPr>
      </p:pic>
      <p:sp>
        <p:nvSpPr>
          <p:cNvPr id="46" name="TextovéPole 45">
            <a:extLst>
              <a:ext uri="{FF2B5EF4-FFF2-40B4-BE49-F238E27FC236}">
                <a16:creationId xmlns:a16="http://schemas.microsoft.com/office/drawing/2014/main" id="{38B9F9D3-E082-4EB9-AFCB-466BCAC760C4}"/>
              </a:ext>
            </a:extLst>
          </p:cNvPr>
          <p:cNvSpPr txBox="1"/>
          <p:nvPr/>
        </p:nvSpPr>
        <p:spPr>
          <a:xfrm>
            <a:off x="4813360" y="3715084"/>
            <a:ext cx="914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Hydrolytické čištění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4AED1248-BF50-41C3-B6C1-2793E746CA6A}"/>
              </a:ext>
            </a:extLst>
          </p:cNvPr>
          <p:cNvSpPr txBox="1"/>
          <p:nvPr/>
        </p:nvSpPr>
        <p:spPr>
          <a:xfrm>
            <a:off x="95138" y="6195949"/>
            <a:ext cx="17200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cs-CZ" sz="800" b="1" u="sng" dirty="0">
                <a:solidFill>
                  <a:schemeClr val="bg1"/>
                </a:solidFill>
                <a:latin typeface="Arial" charset="0"/>
              </a:rPr>
              <a:t>Příslušenství</a:t>
            </a:r>
            <a:br>
              <a:rPr lang="cs-CZ" sz="800" dirty="0">
                <a:solidFill>
                  <a:schemeClr val="bg1"/>
                </a:solidFill>
                <a:latin typeface="Arial" charset="0"/>
              </a:rPr>
            </a:br>
            <a:r>
              <a:rPr lang="cs-CZ" sz="800" dirty="0">
                <a:solidFill>
                  <a:schemeClr val="bg1"/>
                </a:solidFill>
                <a:latin typeface="Arial" charset="0"/>
              </a:rPr>
              <a:t>1× plech – 20 mm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sz="800" dirty="0">
                <a:solidFill>
                  <a:schemeClr val="bg1"/>
                </a:solidFill>
                <a:latin typeface="Arial" charset="0"/>
              </a:rPr>
              <a:t>1× plech – 40 mm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sz="800" dirty="0">
                <a:solidFill>
                  <a:schemeClr val="bg1"/>
                </a:solidFill>
                <a:latin typeface="Arial" charset="0"/>
              </a:rPr>
              <a:t>2× rošt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solidFill>
                  <a:schemeClr val="bg1"/>
                </a:solidFill>
                <a:latin typeface="Arial" charset="0"/>
              </a:rPr>
              <a:t>1x teleskopické výsuvy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ADC8AB1-98F9-A5D6-B659-3251697D11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8056" y="1314136"/>
            <a:ext cx="1951792" cy="190008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2ED04AC-A0FE-9A4C-C771-85881D29B6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7933" y="1325700"/>
            <a:ext cx="894565" cy="188852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F346302-F77B-1645-1DCF-A1ED25E129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0529" y="3298877"/>
            <a:ext cx="2281969" cy="1631627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7DF1D588-82EE-872B-6D69-30E4117A53AD}"/>
              </a:ext>
            </a:extLst>
          </p:cNvPr>
          <p:cNvSpPr txBox="1"/>
          <p:nvPr/>
        </p:nvSpPr>
        <p:spPr>
          <a:xfrm>
            <a:off x="1362949" y="6184500"/>
            <a:ext cx="17200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ct val="0"/>
              </a:spcBef>
              <a:buNone/>
            </a:pPr>
            <a:br>
              <a:rPr lang="cs-CZ" sz="800" dirty="0">
                <a:solidFill>
                  <a:schemeClr val="bg1"/>
                </a:solidFill>
                <a:latin typeface="Arial" charset="0"/>
              </a:rPr>
            </a:br>
            <a:r>
              <a:rPr lang="cs-CZ" sz="800" dirty="0">
                <a:solidFill>
                  <a:schemeClr val="bg1"/>
                </a:solidFill>
                <a:latin typeface="Arial" charset="0"/>
              </a:rPr>
              <a:t>1× Masová sonda – Wifi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solidFill>
                  <a:schemeClr val="bg1"/>
                </a:solidFill>
                <a:latin typeface="Arial" charset="0"/>
              </a:rPr>
              <a:t>1x Fritovací plech </a:t>
            </a:r>
            <a:r>
              <a:rPr lang="cs-CZ" altLang="cs-CZ" sz="800" dirty="0" err="1">
                <a:solidFill>
                  <a:schemeClr val="bg1"/>
                </a:solidFill>
                <a:latin typeface="Arial" charset="0"/>
              </a:rPr>
              <a:t>AirFry</a:t>
            </a:r>
            <a:endParaRPr lang="cs-CZ" altLang="cs-CZ" sz="8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1DB2B14D-64A0-0BD9-E354-F4CE8627B0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9424" y="4326382"/>
            <a:ext cx="576592" cy="581591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18BC02B1-B8E1-D5CB-ECF1-08B19D45C322}"/>
              </a:ext>
            </a:extLst>
          </p:cNvPr>
          <p:cNvSpPr txBox="1"/>
          <p:nvPr/>
        </p:nvSpPr>
        <p:spPr>
          <a:xfrm>
            <a:off x="4756328" y="4447900"/>
            <a:ext cx="914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Fritovací plech 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AirFry</a:t>
            </a: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0A488155-645C-12C7-33E8-4B7F4F7F40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08841" y="5013176"/>
            <a:ext cx="642973" cy="639256"/>
          </a:xfrm>
          <a:prstGeom prst="rect">
            <a:avLst/>
          </a:prstGeom>
        </p:spPr>
      </p:pic>
      <p:sp>
        <p:nvSpPr>
          <p:cNvPr id="23" name="TextovéPole 22">
            <a:extLst>
              <a:ext uri="{FF2B5EF4-FFF2-40B4-BE49-F238E27FC236}">
                <a16:creationId xmlns:a16="http://schemas.microsoft.com/office/drawing/2014/main" id="{9D4D245C-7FA1-9415-6518-9D8EADECD8A5}"/>
              </a:ext>
            </a:extLst>
          </p:cNvPr>
          <p:cNvSpPr txBox="1"/>
          <p:nvPr/>
        </p:nvSpPr>
        <p:spPr>
          <a:xfrm>
            <a:off x="4836698" y="5231811"/>
            <a:ext cx="743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Masová sonda</a:t>
            </a:r>
          </a:p>
        </p:txBody>
      </p:sp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795BD839E46F24EB4770DF09025A07F" ma:contentTypeVersion="11" ma:contentTypeDescription="Vytvoří nový dokument" ma:contentTypeScope="" ma:versionID="899d58e324f7d2ad8dbbf30f92ba481f">
  <xsd:schema xmlns:xsd="http://www.w3.org/2001/XMLSchema" xmlns:xs="http://www.w3.org/2001/XMLSchema" xmlns:p="http://schemas.microsoft.com/office/2006/metadata/properties" xmlns:ns3="a09af93a-bc92-4cce-8ba3-c8fdbed82e22" xmlns:ns4="b4af0723-3826-4aee-ba08-906e8dce3040" targetNamespace="http://schemas.microsoft.com/office/2006/metadata/properties" ma:root="true" ma:fieldsID="8ecc31191407e2209a8b26e29ff69bbb" ns3:_="" ns4:_="">
    <xsd:import namespace="a09af93a-bc92-4cce-8ba3-c8fdbed82e22"/>
    <xsd:import namespace="b4af0723-3826-4aee-ba08-906e8dce304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af93a-bc92-4cce-8ba3-c8fdbed82e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af0723-3826-4aee-ba08-906e8dce304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ADD55FB-A287-496D-995F-BEB9B7F590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af93a-bc92-4cce-8ba3-c8fdbed82e22"/>
    <ds:schemaRef ds:uri="b4af0723-3826-4aee-ba08-906e8dce30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8943F7-9869-47ED-98D3-9740D3D8EE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1747CF-528E-4FB1-8821-D297DBD7BA7C}">
  <ds:schemaRefs>
    <ds:schemaRef ds:uri="a09af93a-bc92-4cce-8ba3-c8fdbed82e22"/>
    <ds:schemaRef ds:uri="http://schemas.microsoft.com/office/2006/documentManagement/types"/>
    <ds:schemaRef ds:uri="http://schemas.microsoft.com/office/2006/metadata/properties"/>
    <ds:schemaRef ds:uri="b4af0723-3826-4aee-ba08-906e8dce3040"/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2523</TotalTime>
  <Words>424</Words>
  <Application>Microsoft Office PowerPoint</Application>
  <PresentationFormat>Předvádění na obrazovce (4:3)</PresentationFormat>
  <Paragraphs>54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Michaela Kurková</cp:lastModifiedBy>
  <cp:revision>313</cp:revision>
  <cp:lastPrinted>2021-09-06T12:40:04Z</cp:lastPrinted>
  <dcterms:created xsi:type="dcterms:W3CDTF">2015-07-16T11:02:07Z</dcterms:created>
  <dcterms:modified xsi:type="dcterms:W3CDTF">2024-07-24T12:08:14Z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0x010100C795BD839E46F24EB4770DF09025A07F</vt:lpwstr>
  </property>
</Properties>
</file>