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8FC5"/>
    <a:srgbClr val="009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317" autoAdjust="0"/>
  </p:normalViewPr>
  <p:slideViewPr>
    <p:cSldViewPr>
      <p:cViewPr varScale="1">
        <p:scale>
          <a:sx n="89" d="100"/>
          <a:sy n="89" d="100"/>
        </p:scale>
        <p:origin x="128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B80A1-FDE9-416C-B9A8-2A1FE73A844A}" type="datetimeFigureOut">
              <a:rPr lang="cs-CZ" smtClean="0"/>
              <a:t>27.06.2023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C6288-EF84-456C-B7FC-4481D153D6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0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288-EF84-456C-B7FC-4481D153D6E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27.06.2023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27.06.2023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27.06.2023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27.06.2023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27.06.2023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27.06.2023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27.06.2023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27.06.2023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6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27.06.2023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27.06.2023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27.06.2023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5264-EE75-400C-80BE-5E821CD423B8}" type="datetimeFigureOut">
              <a:rPr lang="cs-CZ" smtClean="0"/>
              <a:t>27.06.2023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emf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Obrázek 3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1" r="14900"/>
          <a:stretch/>
        </p:blipFill>
        <p:spPr>
          <a:xfrm>
            <a:off x="0" y="6237312"/>
            <a:ext cx="9144000" cy="1097295"/>
          </a:xfrm>
          <a:prstGeom prst="rect">
            <a:avLst/>
          </a:prstGeom>
        </p:spPr>
      </p:pic>
      <p:sp>
        <p:nvSpPr>
          <p:cNvPr id="32" name="Zástupný symbol pro text 3"/>
          <p:cNvSpPr txBox="1">
            <a:spLocks/>
          </p:cNvSpPr>
          <p:nvPr/>
        </p:nvSpPr>
        <p:spPr>
          <a:xfrm>
            <a:off x="35496" y="-27384"/>
            <a:ext cx="9145016" cy="864096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solidFill>
                  <a:srgbClr val="0093CE"/>
                </a:solidFill>
                <a:latin typeface="Arial" charset="0"/>
              </a:rPr>
              <a:t>RP 286BWMR8/1-S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 smtClean="0">
                <a:latin typeface="Arial" charset="0"/>
              </a:rPr>
              <a:t>Předem plněná automatická pračka RapidÓ Pro</a:t>
            </a:r>
          </a:p>
          <a:p>
            <a:pPr>
              <a:spcBef>
                <a:spcPct val="0"/>
              </a:spcBef>
              <a:buNone/>
            </a:pPr>
            <a:r>
              <a:rPr lang="cs-CZ" altLang="cs-CZ" sz="1400" dirty="0" smtClean="0">
                <a:solidFill>
                  <a:srgbClr val="706F6F"/>
                </a:solidFill>
                <a:latin typeface="Arial" charset="0"/>
              </a:rPr>
              <a:t>9 rychlých cyklů, Wifi + Bluetooth, pára, dotykový displej s češtinou, invertorový motor Speed Drive, </a:t>
            </a:r>
            <a:r>
              <a:rPr lang="cs-CZ" altLang="cs-CZ" sz="1400" b="1" dirty="0" smtClean="0">
                <a:solidFill>
                  <a:srgbClr val="706F6F"/>
                </a:solidFill>
                <a:latin typeface="Arial" charset="0"/>
              </a:rPr>
              <a:t>A-20 </a:t>
            </a:r>
            <a:r>
              <a:rPr lang="cs-CZ" altLang="cs-CZ" sz="1400" b="1" dirty="0">
                <a:solidFill>
                  <a:srgbClr val="706F6F"/>
                </a:solidFill>
                <a:latin typeface="Arial" charset="0"/>
              </a:rPr>
              <a:t>%</a:t>
            </a:r>
            <a:endParaRPr lang="cs-CZ" altLang="cs-CZ" sz="1400" b="1" dirty="0">
              <a:solidFill>
                <a:srgbClr val="706F6F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cs-CZ" sz="1400" dirty="0">
              <a:solidFill>
                <a:srgbClr val="706F6F"/>
              </a:solidFill>
              <a:latin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995936" y="980728"/>
            <a:ext cx="0" cy="540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ástupný symbol pro text 3"/>
          <p:cNvSpPr txBox="1">
            <a:spLocks/>
          </p:cNvSpPr>
          <p:nvPr/>
        </p:nvSpPr>
        <p:spPr>
          <a:xfrm>
            <a:off x="0" y="836712"/>
            <a:ext cx="4067944" cy="5949280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Hlavní </a:t>
            </a:r>
            <a:r>
              <a:rPr lang="cs-CZ" altLang="cs-CZ" sz="800" b="1" dirty="0" smtClean="0">
                <a:latin typeface="Arial" charset="0"/>
              </a:rPr>
              <a:t>vlastnosti </a:t>
            </a:r>
            <a:r>
              <a:rPr lang="cs-CZ" altLang="cs-CZ" sz="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Nařízení v přenesené pravomoci: (EU) 2019/2014)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Třída energetické účinnosti		</a:t>
            </a:r>
            <a:r>
              <a:rPr lang="cs-CZ" altLang="cs-CZ" sz="800" dirty="0" smtClean="0">
                <a:latin typeface="Arial" charset="0"/>
              </a:rPr>
              <a:t>A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Marketingové označení en.  účinnosti: o </a:t>
            </a:r>
            <a:r>
              <a:rPr lang="cs-CZ" altLang="cs-CZ" sz="800" b="1" dirty="0" smtClean="0">
                <a:latin typeface="Arial" charset="0"/>
              </a:rPr>
              <a:t>20 </a:t>
            </a:r>
            <a:r>
              <a:rPr lang="cs-CZ" altLang="cs-CZ" sz="800" b="1" dirty="0">
                <a:latin typeface="Arial" charset="0"/>
              </a:rPr>
              <a:t>% úspornější než třída A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Jmenovitá </a:t>
            </a:r>
            <a:r>
              <a:rPr lang="cs-CZ" altLang="cs-CZ" sz="800" dirty="0">
                <a:latin typeface="Arial" charset="0"/>
              </a:rPr>
              <a:t>kapacita (kg)		8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energie na 1 cyklus programu Eco 40-60 (kWh) 	</a:t>
            </a:r>
            <a:r>
              <a:rPr lang="cs-CZ" altLang="cs-CZ" sz="800" dirty="0" smtClean="0">
                <a:latin typeface="Arial" charset="0"/>
              </a:rPr>
              <a:t>0,378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energie na 100 cyklů programu Eco 40-60 (kWh)	</a:t>
            </a:r>
            <a:r>
              <a:rPr lang="cs-CZ" altLang="cs-CZ" sz="800" dirty="0" smtClean="0">
                <a:latin typeface="Arial" charset="0"/>
              </a:rPr>
              <a:t>38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vody na 1 cyklus v programu Eco 40-60 (l) 	</a:t>
            </a:r>
            <a:r>
              <a:rPr lang="cs-CZ" altLang="cs-CZ" sz="800" dirty="0" smtClean="0">
                <a:latin typeface="Arial" charset="0"/>
              </a:rPr>
              <a:t>44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Otáčky při odstřeďování (ot./min)		</a:t>
            </a:r>
            <a:r>
              <a:rPr lang="cs-CZ" altLang="cs-CZ" sz="800" dirty="0" smtClean="0">
                <a:latin typeface="Arial" charset="0"/>
              </a:rPr>
              <a:t>1151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Třída účinnosti sušení odstřeďováním		</a:t>
            </a:r>
            <a:r>
              <a:rPr lang="cs-CZ" altLang="cs-CZ" sz="800" dirty="0" smtClean="0">
                <a:latin typeface="Arial" charset="0"/>
              </a:rPr>
              <a:t>B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Trvání programu Eco 40-60 (h:min)		</a:t>
            </a:r>
            <a:r>
              <a:rPr lang="cs-CZ" altLang="cs-CZ" sz="800" dirty="0" smtClean="0">
                <a:latin typeface="Arial" charset="0"/>
              </a:rPr>
              <a:t>3:38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Úroveň emisí hluku ve fázi odstřeďování (dB(A) re 1 pW) 	</a:t>
            </a:r>
            <a:r>
              <a:rPr lang="cs-CZ" altLang="cs-CZ" sz="800" dirty="0" smtClean="0">
                <a:latin typeface="Arial" charset="0"/>
              </a:rPr>
              <a:t>74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Emisní třída hluku šířeného vzduchem při odstřeďování	</a:t>
            </a:r>
            <a:r>
              <a:rPr lang="cs-CZ" altLang="cs-CZ" sz="800" dirty="0" smtClean="0">
                <a:latin typeface="Arial" charset="0"/>
              </a:rPr>
              <a:t>B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Technologie</a:t>
            </a:r>
          </a:p>
          <a:p>
            <a:pPr>
              <a:spcBef>
                <a:spcPct val="0"/>
              </a:spcBef>
            </a:pPr>
            <a:r>
              <a:rPr lang="cs-CZ" altLang="cs-CZ" sz="800" b="1" dirty="0" smtClean="0">
                <a:latin typeface="Arial" charset="0"/>
              </a:rPr>
              <a:t>Wifi + Bluetooth připojení - možnost ovládat pračku </a:t>
            </a:r>
            <a:r>
              <a:rPr lang="cs-CZ" altLang="cs-CZ" sz="800" b="1" dirty="0">
                <a:latin typeface="Arial" charset="0"/>
              </a:rPr>
              <a:t>přes aplikaci </a:t>
            </a:r>
            <a:r>
              <a:rPr lang="cs-CZ" altLang="cs-CZ" sz="800" b="1" dirty="0" smtClean="0">
                <a:latin typeface="Arial" charset="0"/>
              </a:rPr>
              <a:t>hOn </a:t>
            </a:r>
            <a:r>
              <a:rPr lang="cs-CZ" altLang="cs-CZ" sz="800" b="1" dirty="0" smtClean="0">
                <a:latin typeface="Arial" panose="020B0604020202020204" pitchFamily="34" charset="0"/>
              </a:rPr>
              <a:t>se </a:t>
            </a:r>
            <a:r>
              <a:rPr lang="cs-CZ" altLang="cs-CZ" sz="800" b="1" dirty="0">
                <a:latin typeface="Arial" panose="020B0604020202020204" pitchFamily="34" charset="0"/>
              </a:rPr>
              <a:t>širokou škálou dodatečných informací a </a:t>
            </a:r>
            <a:r>
              <a:rPr lang="cs-CZ" altLang="cs-CZ" sz="800" b="1" dirty="0" smtClean="0">
                <a:latin typeface="Arial" panose="020B0604020202020204" pitchFamily="34" charset="0"/>
              </a:rPr>
              <a:t>funkcí</a:t>
            </a:r>
            <a:endParaRPr lang="cs-CZ" altLang="cs-CZ" sz="800" b="1" dirty="0"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cs-CZ" altLang="cs-CZ" sz="800" b="1" dirty="0">
                <a:latin typeface="Arial" panose="020B0604020202020204" pitchFamily="34" charset="0"/>
              </a:rPr>
              <a:t>Kompatibilní s hlasovými </a:t>
            </a:r>
            <a:r>
              <a:rPr lang="cs-CZ" altLang="cs-CZ" sz="800" b="1" dirty="0" smtClean="0">
                <a:latin typeface="Arial" panose="020B0604020202020204" pitchFamily="34" charset="0"/>
              </a:rPr>
              <a:t>asistenty Alexa a Google (pouze v ENG)</a:t>
            </a:r>
          </a:p>
          <a:p>
            <a:pPr>
              <a:spcBef>
                <a:spcPct val="0"/>
              </a:spcBef>
            </a:pPr>
            <a:r>
              <a:rPr lang="cs-CZ" altLang="cs-CZ" sz="800" b="1" dirty="0" smtClean="0">
                <a:latin typeface="Arial" panose="020B0604020202020204" pitchFamily="34" charset="0"/>
              </a:rPr>
              <a:t>Snap&amp;Wash – vyfoť prádlo a aplikace vybere nejvhodnější rychlý cyklus s dalšími nastaveními</a:t>
            </a:r>
            <a:endParaRPr lang="cs-CZ" altLang="cs-CZ" sz="8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cs-CZ" sz="800" b="1" dirty="0">
                <a:latin typeface="Arial" charset="0"/>
              </a:rPr>
              <a:t>Quick &amp; Clean – smísení vody a detergentu pro dosažení </a:t>
            </a:r>
            <a:r>
              <a:rPr lang="cs-CZ" altLang="cs-CZ" sz="800" b="1" dirty="0" smtClean="0">
                <a:latin typeface="Arial" charset="0"/>
              </a:rPr>
              <a:t>dokonalých výsledků již při 30 °C</a:t>
            </a:r>
            <a:endParaRPr lang="cs-CZ" altLang="cs-CZ" sz="800" b="1" dirty="0"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cs-CZ" altLang="cs-CZ" sz="800" b="1" dirty="0">
                <a:latin typeface="Arial" charset="0"/>
              </a:rPr>
              <a:t>9</a:t>
            </a:r>
            <a:r>
              <a:rPr lang="cs-CZ" altLang="cs-CZ" sz="800" b="1" dirty="0" smtClean="0">
                <a:latin typeface="Arial" charset="0"/>
              </a:rPr>
              <a:t> Rychlých programů do 1 hod</a:t>
            </a:r>
          </a:p>
          <a:p>
            <a:pPr>
              <a:spcBef>
                <a:spcPct val="0"/>
              </a:spcBef>
            </a:pPr>
            <a:r>
              <a:rPr lang="cs-CZ" altLang="cs-CZ" sz="800" b="1" dirty="0" smtClean="0">
                <a:latin typeface="Arial" charset="0"/>
              </a:rPr>
              <a:t>Parní </a:t>
            </a:r>
            <a:r>
              <a:rPr lang="cs-CZ" altLang="cs-CZ" sz="800" b="1" dirty="0">
                <a:latin typeface="Arial" charset="0"/>
              </a:rPr>
              <a:t>hygienický plus – certifikace </a:t>
            </a:r>
            <a:r>
              <a:rPr lang="cs-CZ" altLang="cs-CZ" sz="800" b="1" dirty="0" smtClean="0">
                <a:latin typeface="Arial" charset="0"/>
              </a:rPr>
              <a:t>The </a:t>
            </a:r>
            <a:r>
              <a:rPr lang="cs-CZ" altLang="cs-CZ" sz="800" b="1" dirty="0">
                <a:latin typeface="Arial" charset="0"/>
              </a:rPr>
              <a:t>British Allergy </a:t>
            </a:r>
            <a:r>
              <a:rPr lang="cs-CZ" altLang="cs-CZ" sz="800" b="1" dirty="0" smtClean="0">
                <a:latin typeface="Arial" charset="0"/>
              </a:rPr>
              <a:t>Foundation</a:t>
            </a:r>
          </a:p>
          <a:p>
            <a:pPr>
              <a:spcBef>
                <a:spcPct val="0"/>
              </a:spcBef>
            </a:pPr>
            <a:r>
              <a:rPr lang="cs-CZ" altLang="cs-CZ" sz="800" b="1" dirty="0">
                <a:latin typeface="Arial" charset="0"/>
              </a:rPr>
              <a:t>Smart Wash - automaticky </a:t>
            </a:r>
            <a:r>
              <a:rPr lang="cs-CZ" altLang="cs-CZ" sz="800" b="1" dirty="0" smtClean="0">
                <a:latin typeface="Arial" charset="0"/>
              </a:rPr>
              <a:t>přizpůsobí </a:t>
            </a:r>
            <a:r>
              <a:rPr lang="cs-CZ" altLang="cs-CZ" sz="800" b="1" dirty="0">
                <a:latin typeface="Arial" charset="0"/>
              </a:rPr>
              <a:t>účinnost praní objemu a typu </a:t>
            </a:r>
            <a:r>
              <a:rPr lang="cs-CZ" altLang="cs-CZ" sz="800" b="1" dirty="0" smtClean="0">
                <a:latin typeface="Arial" charset="0"/>
              </a:rPr>
              <a:t>náplně pro nejlepší výsledky. Pára </a:t>
            </a:r>
            <a:r>
              <a:rPr lang="cs-CZ" altLang="cs-CZ" sz="800" b="1" dirty="0">
                <a:latin typeface="Arial" charset="0"/>
              </a:rPr>
              <a:t>na konci cyklu pomáhá hloubkově uvolnit vlákna oblečení a usnadňuje žehlení.</a:t>
            </a:r>
          </a:p>
          <a:p>
            <a:pPr>
              <a:spcBef>
                <a:spcPct val="0"/>
              </a:spcBef>
            </a:pPr>
            <a:r>
              <a:rPr lang="cs-CZ" altLang="cs-CZ" sz="800" b="1" dirty="0" smtClean="0">
                <a:latin typeface="Arial" charset="0"/>
              </a:rPr>
              <a:t>Energetická spotřeba </a:t>
            </a:r>
            <a:r>
              <a:rPr lang="cs-CZ" altLang="cs-CZ" sz="800" b="1" dirty="0">
                <a:latin typeface="Arial" charset="0"/>
              </a:rPr>
              <a:t>je o </a:t>
            </a:r>
            <a:r>
              <a:rPr lang="cs-CZ" altLang="cs-CZ" sz="800" b="1" dirty="0" smtClean="0">
                <a:latin typeface="Arial" charset="0"/>
              </a:rPr>
              <a:t>20 </a:t>
            </a:r>
            <a:r>
              <a:rPr lang="cs-CZ" altLang="cs-CZ" sz="800" b="1" dirty="0">
                <a:latin typeface="Arial" charset="0"/>
              </a:rPr>
              <a:t>% nižší než ve třídě A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Programy 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16 programů základních + Wifi programy	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Rychlý speciální 39 min, Rychlý parní hygienický plus 59 min, Rychlé smíšené a barevné 59 min, Rychlá perfektní bavlna 59 min, Snadné žehlení plus 39 min, Rychlý jemný 59 min, Rychlý pro malé náplně 14, 30, 44 min</a:t>
            </a:r>
            <a:r>
              <a:rPr lang="cs-CZ" altLang="cs-CZ" sz="800" dirty="0">
                <a:latin typeface="Arial" charset="0"/>
              </a:rPr>
              <a:t>, </a:t>
            </a:r>
            <a:r>
              <a:rPr lang="cs-CZ" altLang="cs-CZ" sz="800" dirty="0" smtClean="0">
                <a:latin typeface="Arial" charset="0"/>
              </a:rPr>
              <a:t>Máchání, Odčerpání </a:t>
            </a:r>
            <a:r>
              <a:rPr lang="cs-CZ" altLang="cs-CZ" sz="800" dirty="0">
                <a:latin typeface="Arial" charset="0"/>
              </a:rPr>
              <a:t>+ Odstřeďování, </a:t>
            </a:r>
            <a:r>
              <a:rPr lang="cs-CZ" altLang="cs-CZ" sz="800" dirty="0" smtClean="0">
                <a:latin typeface="Arial" charset="0"/>
              </a:rPr>
              <a:t>Vlna/Ruční praní, Syntetika a barevné, Bavlna, Eco 40 – 60°, Smart Wash, Wifi programy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Funkce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Odložený </a:t>
            </a:r>
            <a:r>
              <a:rPr lang="cs-CZ" altLang="cs-CZ" sz="800" dirty="0">
                <a:latin typeface="Arial" charset="0"/>
              </a:rPr>
              <a:t>start až 24 hod, </a:t>
            </a:r>
            <a:r>
              <a:rPr lang="cs-CZ" altLang="cs-CZ" sz="800" dirty="0" smtClean="0">
                <a:latin typeface="Arial" charset="0"/>
              </a:rPr>
              <a:t>Předpírka, Extra máchání, Snadné žehlení, Jeden kus (malá náplň), </a:t>
            </a:r>
            <a:r>
              <a:rPr lang="cs-CZ" altLang="cs-CZ" sz="800" b="1" dirty="0" smtClean="0">
                <a:latin typeface="Arial" charset="0"/>
              </a:rPr>
              <a:t>Noční praní, Čištění bubnu</a:t>
            </a:r>
            <a:r>
              <a:rPr lang="cs-CZ" altLang="cs-CZ" sz="800" dirty="0" smtClean="0">
                <a:latin typeface="Arial" charset="0"/>
              </a:rPr>
              <a:t>, Rychlý/Nastavení </a:t>
            </a:r>
            <a:r>
              <a:rPr lang="cs-CZ" altLang="cs-CZ" sz="800" dirty="0">
                <a:latin typeface="Arial" charset="0"/>
              </a:rPr>
              <a:t>míry </a:t>
            </a:r>
            <a:r>
              <a:rPr lang="cs-CZ" altLang="cs-CZ" sz="800" dirty="0" smtClean="0">
                <a:latin typeface="Arial" charset="0"/>
              </a:rPr>
              <a:t>znečištění (3)/ </a:t>
            </a:r>
            <a:r>
              <a:rPr lang="cs-CZ" altLang="cs-CZ" sz="800" b="1" dirty="0">
                <a:latin typeface="Arial" charset="0"/>
              </a:rPr>
              <a:t>Pára </a:t>
            </a:r>
            <a:r>
              <a:rPr lang="cs-CZ" altLang="cs-CZ" sz="800" b="1" dirty="0" smtClean="0">
                <a:latin typeface="Arial" charset="0"/>
              </a:rPr>
              <a:t>3 úrovně </a:t>
            </a:r>
            <a:r>
              <a:rPr lang="cs-CZ" altLang="cs-CZ" sz="800" b="1" dirty="0">
                <a:latin typeface="Arial" charset="0"/>
              </a:rPr>
              <a:t>Bavlna, Syntetika, Jemné</a:t>
            </a:r>
            <a:r>
              <a:rPr lang="cs-CZ" altLang="cs-CZ" sz="800" dirty="0" smtClean="0">
                <a:latin typeface="Arial" charset="0"/>
              </a:rPr>
              <a:t>, </a:t>
            </a:r>
            <a:r>
              <a:rPr lang="cs-CZ" altLang="cs-CZ" sz="800" dirty="0">
                <a:latin typeface="Arial" charset="0"/>
              </a:rPr>
              <a:t>Nastavení teploty praní, Nastavení otáček odstřeďování</a:t>
            </a:r>
            <a:r>
              <a:rPr lang="cs-CZ" altLang="cs-CZ" sz="800" dirty="0" smtClean="0">
                <a:latin typeface="Arial" charset="0"/>
              </a:rPr>
              <a:t>, Zablokování tlačítek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Bezpečnost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Bezpečnostní zámek </a:t>
            </a:r>
            <a:r>
              <a:rPr lang="cs-CZ" altLang="cs-CZ" sz="800" dirty="0" smtClean="0">
                <a:latin typeface="Arial" charset="0"/>
              </a:rPr>
              <a:t>dveří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Ochrana proti úniku vody Antioverflow; Ochrana proti přepěnění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charset="0"/>
              </a:rPr>
              <a:t>Konstrukce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charset="0"/>
              </a:rPr>
              <a:t>Horizontální dotykový displej na hraně dvířek - ergonomické ovládání 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charset="0"/>
              </a:rPr>
              <a:t>6 místný digitální displej v češtině; Invertorový motor Speed Drive – Tichý chod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Objem bubnu 58 l; Materiál bubnu Nerez/ vany Silitech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Buben Shiatsu – masážní body na povrchu pro šetrnou péči o tkaniny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Šířka </a:t>
            </a:r>
            <a:r>
              <a:rPr lang="cs-CZ" altLang="cs-CZ" sz="800" dirty="0">
                <a:latin typeface="Arial" charset="0"/>
              </a:rPr>
              <a:t>dvířek </a:t>
            </a:r>
            <a:r>
              <a:rPr lang="cs-CZ" altLang="cs-CZ" sz="800" dirty="0" smtClean="0">
                <a:latin typeface="Arial" charset="0"/>
              </a:rPr>
              <a:t>35 cm / Úhel </a:t>
            </a:r>
            <a:r>
              <a:rPr lang="cs-CZ" altLang="cs-CZ" sz="800" dirty="0">
                <a:latin typeface="Arial" charset="0"/>
              </a:rPr>
              <a:t>otevírání dvířek </a:t>
            </a:r>
            <a:r>
              <a:rPr lang="cs-CZ" altLang="cs-CZ" sz="800" dirty="0" smtClean="0">
                <a:latin typeface="Arial" charset="0"/>
              </a:rPr>
              <a:t>180°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 smtClean="0">
              <a:latin typeface="Arial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652120" y="980728"/>
            <a:ext cx="0" cy="540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Candy_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225" y="6525592"/>
            <a:ext cx="1755271" cy="359792"/>
          </a:xfrm>
          <a:prstGeom prst="rect">
            <a:avLst/>
          </a:prstGeom>
        </p:spPr>
      </p:pic>
      <p:sp>
        <p:nvSpPr>
          <p:cNvPr id="10" name="Ovál 9"/>
          <p:cNvSpPr/>
          <p:nvPr/>
        </p:nvSpPr>
        <p:spPr>
          <a:xfrm>
            <a:off x="4822683" y="1789470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7" name="Ovál 26"/>
          <p:cNvSpPr/>
          <p:nvPr/>
        </p:nvSpPr>
        <p:spPr>
          <a:xfrm>
            <a:off x="4879591" y="4192340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4754815" y="1792128"/>
            <a:ext cx="855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Parní hygienický             plus - </a:t>
            </a:r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certifikovaný </a:t>
            </a:r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BAF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9" name="Ovál 28"/>
          <p:cNvSpPr/>
          <p:nvPr/>
        </p:nvSpPr>
        <p:spPr>
          <a:xfrm>
            <a:off x="4860032" y="1052816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4788024" y="1064930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Ovládání </a:t>
            </a:r>
          </a:p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přes aplikaci</a:t>
            </a:r>
          </a:p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 díky připojení</a:t>
            </a:r>
          </a:p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 Wifi</a:t>
            </a:r>
          </a:p>
        </p:txBody>
      </p:sp>
      <p:sp>
        <p:nvSpPr>
          <p:cNvPr id="36" name="Ovál 35"/>
          <p:cNvSpPr/>
          <p:nvPr/>
        </p:nvSpPr>
        <p:spPr>
          <a:xfrm>
            <a:off x="4860032" y="4953442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8" name="Ovál 37"/>
          <p:cNvSpPr/>
          <p:nvPr/>
        </p:nvSpPr>
        <p:spPr>
          <a:xfrm>
            <a:off x="4860032" y="2636912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2" name="Ovál 41"/>
          <p:cNvSpPr/>
          <p:nvPr/>
        </p:nvSpPr>
        <p:spPr>
          <a:xfrm>
            <a:off x="4860032" y="5733336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5" name="Ovál 44"/>
          <p:cNvSpPr/>
          <p:nvPr/>
        </p:nvSpPr>
        <p:spPr>
          <a:xfrm>
            <a:off x="4860032" y="3429080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6" name="TextovéPole 45"/>
          <p:cNvSpPr txBox="1"/>
          <p:nvPr/>
        </p:nvSpPr>
        <p:spPr>
          <a:xfrm>
            <a:off x="4860032" y="3492377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Ošetření párou pro snadné žehlení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5724128" y="5013176"/>
            <a:ext cx="33123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800" b="1" dirty="0">
                <a:solidFill>
                  <a:prstClr val="black"/>
                </a:solidFill>
                <a:latin typeface="Arial" charset="0"/>
              </a:rPr>
              <a:t>Logistická data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Kód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31019811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EAN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8059019076492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Barva 		Bílá s černými dvířky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Rozměry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výrobku v x š x h (mm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850 x 600 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530</a:t>
            </a:r>
            <a:endParaRPr lang="cs-CZ" altLang="cs-CZ" sz="800" b="1" dirty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Čistá váha výrobku (kg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63</a:t>
            </a:r>
            <a:endParaRPr lang="cs-CZ" altLang="cs-CZ" sz="8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Rozměry balení v x š x h (mm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890 x 650 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560</a:t>
            </a:r>
            <a:endParaRPr lang="cs-CZ" altLang="cs-CZ" sz="800" dirty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Hmotnost s obalem (kg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65</a:t>
            </a:r>
            <a:endParaRPr lang="cs-CZ" altLang="cs-CZ" sz="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9" name="TextovéPole 48"/>
          <p:cNvSpPr txBox="1"/>
          <p:nvPr/>
        </p:nvSpPr>
        <p:spPr>
          <a:xfrm>
            <a:off x="4841677" y="5796553"/>
            <a:ext cx="748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Smísení pracího prostředku  s vodou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50" name="TextovéPole 49"/>
          <p:cNvSpPr txBox="1"/>
          <p:nvPr/>
        </p:nvSpPr>
        <p:spPr>
          <a:xfrm>
            <a:off x="4860032" y="2708920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Tichý chod </a:t>
            </a:r>
          </a:p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Invertorový </a:t>
            </a:r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motor Speed Drive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51" name="TextovéPole 50"/>
          <p:cNvSpPr txBox="1"/>
          <p:nvPr/>
        </p:nvSpPr>
        <p:spPr>
          <a:xfrm>
            <a:off x="4831397" y="5013176"/>
            <a:ext cx="7920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Snap&amp;Wash vyfoť prádlo, aplikace ti vybere cyklus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52" name="TextovéPole 51"/>
          <p:cNvSpPr txBox="1"/>
          <p:nvPr/>
        </p:nvSpPr>
        <p:spPr>
          <a:xfrm>
            <a:off x="4879591" y="4335487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rychlých cyklů </a:t>
            </a:r>
          </a:p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1 hod</a:t>
            </a:r>
            <a:endParaRPr lang="cs-CZ" sz="800" dirty="0">
              <a:solidFill>
                <a:schemeClr val="bg1"/>
              </a:solidFill>
            </a:endParaRPr>
          </a:p>
        </p:txBody>
      </p:sp>
      <p:pic>
        <p:nvPicPr>
          <p:cNvPr id="43" name="Immagine 1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95936" y="3501008"/>
            <a:ext cx="972000" cy="508093"/>
          </a:xfrm>
          <a:prstGeom prst="rect">
            <a:avLst/>
          </a:prstGeom>
        </p:spPr>
      </p:pic>
      <p:pic>
        <p:nvPicPr>
          <p:cNvPr id="40" name="Picture 2" descr="VÃ½sledek obrÃ¡zku pro alexa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3" t="7143" r="25978" b="7619"/>
          <a:stretch/>
        </p:blipFill>
        <p:spPr bwMode="auto">
          <a:xfrm>
            <a:off x="5713846" y="1081973"/>
            <a:ext cx="648000" cy="64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8" descr="VÃ½sledek obrÃ¡zku pro google hom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86" r="62359" b="14322"/>
          <a:stretch/>
        </p:blipFill>
        <p:spPr bwMode="auto">
          <a:xfrm>
            <a:off x="6389971" y="1114069"/>
            <a:ext cx="936000" cy="597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61460" y="5106103"/>
            <a:ext cx="758456" cy="507237"/>
          </a:xfrm>
          <a:prstGeom prst="rect">
            <a:avLst/>
          </a:prstGeom>
        </p:spPr>
      </p:pic>
      <p:sp>
        <p:nvSpPr>
          <p:cNvPr id="44" name="TextovéPole 43">
            <a:extLst>
              <a:ext uri="{FF2B5EF4-FFF2-40B4-BE49-F238E27FC236}">
                <a16:creationId xmlns="" xmlns:a16="http://schemas.microsoft.com/office/drawing/2014/main" id="{87E6A696-3B0E-4AB4-A886-45FE02A3E943}"/>
              </a:ext>
            </a:extLst>
          </p:cNvPr>
          <p:cNvSpPr txBox="1"/>
          <p:nvPr/>
        </p:nvSpPr>
        <p:spPr>
          <a:xfrm>
            <a:off x="5258163" y="90260"/>
            <a:ext cx="38858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Parametry odpovídají Nařízení v přenesené pravomoci: (EU) </a:t>
            </a:r>
            <a:r>
              <a:rPr lang="cs-CZ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2019/2014</a:t>
            </a:r>
            <a:endParaRPr lang="cs-CZ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Více informací o výrobku naleznete pod tímto QR kódem:</a:t>
            </a:r>
          </a:p>
        </p:txBody>
      </p:sp>
      <p:pic>
        <p:nvPicPr>
          <p:cNvPr id="21" name="Obrázek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971" y="1173923"/>
            <a:ext cx="1111250" cy="552450"/>
          </a:xfrm>
          <a:prstGeom prst="rect">
            <a:avLst/>
          </a:prstGeom>
        </p:spPr>
      </p:pic>
      <p:pic>
        <p:nvPicPr>
          <p:cNvPr id="22" name="Obrázek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24" y="5730394"/>
            <a:ext cx="756000" cy="756000"/>
          </a:xfrm>
          <a:prstGeom prst="flowChartConnector">
            <a:avLst/>
          </a:prstGeom>
        </p:spPr>
      </p:pic>
      <p:pic>
        <p:nvPicPr>
          <p:cNvPr id="47" name="Obrázek 46"/>
          <p:cNvPicPr>
            <a:picLocks noChangeAspect="1"/>
          </p:cNvPicPr>
          <p:nvPr/>
        </p:nvPicPr>
        <p:blipFill rotWithShape="1">
          <a:blip r:embed="rId11"/>
          <a:srcRect l="3022" t="8817" r="4558" b="5317"/>
          <a:stretch/>
        </p:blipFill>
        <p:spPr>
          <a:xfrm>
            <a:off x="4037348" y="1035298"/>
            <a:ext cx="733246" cy="741873"/>
          </a:xfrm>
          <a:prstGeom prst="rect">
            <a:avLst/>
          </a:prstGeom>
        </p:spPr>
      </p:pic>
      <p:pic>
        <p:nvPicPr>
          <p:cNvPr id="23" name="Obrázek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142" y="1825478"/>
            <a:ext cx="756000" cy="756000"/>
          </a:xfrm>
          <a:prstGeom prst="flowChartConnector">
            <a:avLst/>
          </a:prstGeom>
        </p:spPr>
      </p:pic>
      <p:pic>
        <p:nvPicPr>
          <p:cNvPr id="24" name="Obrázek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24" y="2616035"/>
            <a:ext cx="756000" cy="756000"/>
          </a:xfrm>
          <a:prstGeom prst="flowChartConnector">
            <a:avLst/>
          </a:prstGeom>
        </p:spPr>
      </p:pic>
      <p:pic>
        <p:nvPicPr>
          <p:cNvPr id="25" name="Obrázek 2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566" y="4185168"/>
            <a:ext cx="756000" cy="756000"/>
          </a:xfrm>
          <a:prstGeom prst="flowChartConnector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7" t="9051" r="23246" b="6951"/>
          <a:stretch/>
        </p:blipFill>
        <p:spPr>
          <a:xfrm>
            <a:off x="5792396" y="2779376"/>
            <a:ext cx="1605162" cy="2214017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00" b="89899"/>
          <a:stretch/>
        </p:blipFill>
        <p:spPr>
          <a:xfrm>
            <a:off x="8441497" y="1057133"/>
            <a:ext cx="706388" cy="69269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611" y="2263623"/>
            <a:ext cx="1364885" cy="27297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8" name="Pětiúhelník 47"/>
          <p:cNvSpPr/>
          <p:nvPr/>
        </p:nvSpPr>
        <p:spPr>
          <a:xfrm>
            <a:off x="5853089" y="2276260"/>
            <a:ext cx="1617554" cy="360040"/>
          </a:xfrm>
          <a:prstGeom prst="homePlat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A-20 %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53" name="TextovéPole 52"/>
          <p:cNvSpPr txBox="1"/>
          <p:nvPr/>
        </p:nvSpPr>
        <p:spPr>
          <a:xfrm>
            <a:off x="5775705" y="1891253"/>
            <a:ext cx="31069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altLang="cs-CZ" sz="10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Energetická </a:t>
            </a:r>
            <a:r>
              <a:rPr lang="cs-CZ" altLang="cs-CZ" sz="1000" b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spotřeba o 20 % </a:t>
            </a:r>
            <a:r>
              <a:rPr lang="cs-CZ" altLang="cs-CZ" sz="10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nižší než ve třídě </a:t>
            </a:r>
            <a:r>
              <a:rPr lang="cs-CZ" altLang="cs-CZ" sz="1000" b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423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1168</TotalTime>
  <Words>101</Words>
  <Application>Microsoft Office PowerPoint</Application>
  <PresentationFormat>Předvádění na obrazovce (4:3)</PresentationFormat>
  <Paragraphs>65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4" baseType="lpstr">
      <vt:lpstr>Arial</vt:lpstr>
      <vt:lpstr>Calibri</vt:lpstr>
      <vt:lpstr>Motiv systému Office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recepce</dc:creator>
  <cp:lastModifiedBy>Martina Křižáková</cp:lastModifiedBy>
  <cp:revision>163</cp:revision>
  <cp:lastPrinted>2016-05-05T10:40:20Z</cp:lastPrinted>
  <dcterms:created xsi:type="dcterms:W3CDTF">2015-07-16T11:02:07Z</dcterms:created>
  <dcterms:modified xsi:type="dcterms:W3CDTF">2023-06-27T09:49:36Z</dcterms:modified>
</cp:coreProperties>
</file>