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198552" y="37752"/>
            <a:ext cx="9034928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HCR7818DWPT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</a:t>
            </a:r>
            <a:r>
              <a:rPr lang="cs-CZ" altLang="cs-CZ" sz="1400" dirty="0">
                <a:latin typeface="Arial" charset="0"/>
              </a:rPr>
              <a:t>stojící </a:t>
            </a:r>
            <a:r>
              <a:rPr lang="cs-CZ" altLang="cs-CZ" sz="1400" dirty="0" smtClean="0">
                <a:latin typeface="Arial" charset="0"/>
              </a:rPr>
              <a:t>čtyřdveřová chladnička </a:t>
            </a:r>
            <a:r>
              <a:rPr lang="cs-CZ" altLang="cs-CZ" sz="1400" dirty="0">
                <a:solidFill>
                  <a:srgbClr val="4472C4"/>
                </a:solidFill>
                <a:latin typeface="Arial" charset="0"/>
              </a:rPr>
              <a:t>Cube 83 Series </a:t>
            </a:r>
            <a:r>
              <a:rPr lang="cs-CZ" altLang="cs-CZ" sz="1400" dirty="0" smtClean="0">
                <a:solidFill>
                  <a:srgbClr val="4472C4"/>
                </a:solidFill>
                <a:latin typeface="Arial" charset="0"/>
              </a:rPr>
              <a:t>7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Total No Frost, Invertorový kompresor, Humidity Zone s HCS, Zásobník na vodu a dávkovač vody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0" y="908720"/>
            <a:ext cx="4070206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D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Celkový </a:t>
            </a:r>
            <a:r>
              <a:rPr lang="cs-CZ" altLang="cs-CZ" sz="800" dirty="0">
                <a:latin typeface="Arial" charset="0"/>
              </a:rPr>
              <a:t>čistý objem (l)		</a:t>
            </a:r>
            <a:r>
              <a:rPr lang="cs-CZ" altLang="cs-CZ" sz="800" dirty="0" smtClean="0">
                <a:latin typeface="Arial" charset="0"/>
              </a:rPr>
              <a:t>463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307/156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0,635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Roční spotřeba energie (kWh/rok)		</a:t>
            </a:r>
            <a:r>
              <a:rPr lang="cs-CZ" altLang="cs-CZ" sz="800" dirty="0" smtClean="0">
                <a:latin typeface="Arial" charset="0"/>
              </a:rPr>
              <a:t>232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</a:t>
            </a:r>
            <a:r>
              <a:rPr lang="cs-CZ" altLang="cs-CZ" sz="800" dirty="0" smtClean="0">
                <a:latin typeface="Arial" charset="0"/>
              </a:rPr>
              <a:t>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</a:t>
            </a:r>
            <a:r>
              <a:rPr lang="cs-CZ" altLang="cs-CZ" sz="800" dirty="0" smtClean="0">
                <a:latin typeface="Arial" charset="0"/>
              </a:rPr>
              <a:t>B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</a:t>
            </a:r>
            <a:r>
              <a:rPr lang="cs-CZ" altLang="cs-CZ" sz="800" dirty="0" smtClean="0">
                <a:latin typeface="Arial" charset="0"/>
              </a:rPr>
              <a:t>N </a:t>
            </a:r>
            <a:r>
              <a:rPr lang="cs-CZ" altLang="cs-CZ" sz="800" dirty="0">
                <a:latin typeface="Arial" charset="0"/>
              </a:rPr>
              <a:t>- </a:t>
            </a:r>
            <a:r>
              <a:rPr lang="cs-CZ" altLang="cs-CZ" sz="800" dirty="0" smtClean="0">
                <a:latin typeface="Arial" charset="0"/>
              </a:rPr>
              <a:t>T  </a:t>
            </a:r>
            <a:r>
              <a:rPr lang="cs-CZ" altLang="cs-CZ" sz="800" dirty="0">
                <a:latin typeface="Arial" charset="0"/>
              </a:rPr>
              <a:t>10°- </a:t>
            </a:r>
            <a:r>
              <a:rPr lang="cs-CZ" altLang="cs-CZ" sz="800" dirty="0" smtClean="0">
                <a:latin typeface="Arial" charset="0"/>
              </a:rPr>
              <a:t>43°C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Hvězdičkové označení 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</a:t>
            </a:r>
            <a:r>
              <a:rPr lang="cs-CZ" altLang="cs-CZ" sz="800" dirty="0" smtClean="0">
                <a:latin typeface="Arial" charset="0"/>
              </a:rPr>
              <a:t>G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Invertorový </a:t>
            </a:r>
            <a:r>
              <a:rPr lang="cs-CZ" altLang="cs-CZ" sz="800" b="1" dirty="0">
                <a:latin typeface="Arial" charset="0"/>
              </a:rPr>
              <a:t>kompresor – tichý a </a:t>
            </a:r>
            <a:r>
              <a:rPr lang="cs-CZ" altLang="cs-CZ" sz="800" b="1" dirty="0" smtClean="0">
                <a:latin typeface="Arial" charset="0"/>
              </a:rPr>
              <a:t>úsporný chod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Total </a:t>
            </a:r>
            <a:r>
              <a:rPr lang="cs-CZ" altLang="cs-CZ" sz="800" b="1" dirty="0">
                <a:latin typeface="Arial" charset="0"/>
              </a:rPr>
              <a:t>No Frost </a:t>
            </a:r>
            <a:r>
              <a:rPr lang="cs-CZ" altLang="cs-CZ" sz="800" b="1" dirty="0" smtClean="0">
                <a:latin typeface="Arial" charset="0"/>
              </a:rPr>
              <a:t>Air Surround – </a:t>
            </a:r>
            <a:r>
              <a:rPr lang="cs-CZ" altLang="cs-CZ" sz="800" b="1" dirty="0">
                <a:latin typeface="Arial" charset="0"/>
              </a:rPr>
              <a:t>beznámrazová technologie mrazení, </a:t>
            </a:r>
            <a:r>
              <a:rPr lang="cs-CZ" altLang="cs-CZ" sz="800" b="1" dirty="0" smtClean="0">
                <a:latin typeface="Arial" charset="0"/>
              </a:rPr>
              <a:t>      šetrná a rovnoměrná </a:t>
            </a:r>
            <a:r>
              <a:rPr lang="cs-CZ" altLang="cs-CZ" sz="800" b="1" dirty="0">
                <a:latin typeface="Arial" charset="0"/>
              </a:rPr>
              <a:t>distribuce chladného vzduchu bez přímého </a:t>
            </a:r>
            <a:r>
              <a:rPr lang="cs-CZ" altLang="cs-CZ" sz="800" b="1" dirty="0" smtClean="0">
                <a:latin typeface="Arial" charset="0"/>
              </a:rPr>
              <a:t>vyfoukávání uchová jídlo déle čerstvé, s možností umístění kamkoliv</a:t>
            </a:r>
            <a:endParaRPr lang="cs-CZ" altLang="cs-CZ" sz="800" b="1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Zásuvka Humidity Zone se systémem HCS </a:t>
            </a:r>
            <a:r>
              <a:rPr lang="cs-CZ" altLang="cs-CZ" sz="800" b="1" dirty="0">
                <a:latin typeface="Arial" charset="0"/>
              </a:rPr>
              <a:t>–</a:t>
            </a:r>
            <a:r>
              <a:rPr lang="en-US" sz="800" b="1" dirty="0">
                <a:latin typeface="Arial" charset="0"/>
              </a:rPr>
              <a:t> </a:t>
            </a:r>
            <a:r>
              <a:rPr lang="cs-CZ" sz="800" b="1" dirty="0" smtClean="0">
                <a:latin typeface="Arial" charset="0"/>
              </a:rPr>
              <a:t>uchová čerstvé potraviny 2x déle, řízená úroveň vlhkosti na </a:t>
            </a:r>
            <a:r>
              <a:rPr lang="en-US" sz="800" b="1" dirty="0" smtClean="0">
                <a:latin typeface="Arial" charset="0"/>
              </a:rPr>
              <a:t>90 %</a:t>
            </a:r>
            <a:r>
              <a:rPr lang="cs-CZ" sz="800" b="1" dirty="0" smtClean="0">
                <a:latin typeface="Arial" charset="0"/>
              </a:rPr>
              <a:t> 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ABT </a:t>
            </a:r>
            <a:r>
              <a:rPr lang="cs-CZ" altLang="cs-CZ" sz="800" b="1" dirty="0" smtClean="0">
                <a:latin typeface="Arial" charset="0"/>
              </a:rPr>
              <a:t>PRO – redukce bakterií až na 99,99 % díky modulu </a:t>
            </a:r>
            <a:r>
              <a:rPr lang="cs-CZ" altLang="cs-CZ" sz="800" b="1" dirty="0">
                <a:latin typeface="Arial" charset="0"/>
              </a:rPr>
              <a:t>EPP uvnitř systému cirkulace </a:t>
            </a:r>
            <a:r>
              <a:rPr lang="cs-CZ" altLang="cs-CZ" sz="800" b="1" dirty="0" smtClean="0">
                <a:latin typeface="Arial" charset="0"/>
              </a:rPr>
              <a:t>vzduchu, kde se katalyzuje </a:t>
            </a:r>
            <a:r>
              <a:rPr lang="cs-CZ" altLang="cs-CZ" sz="800" b="1" dirty="0">
                <a:latin typeface="Arial" charset="0"/>
              </a:rPr>
              <a:t>vzduch a </a:t>
            </a:r>
            <a:r>
              <a:rPr lang="cs-CZ" altLang="cs-CZ" sz="800" b="1" dirty="0" smtClean="0">
                <a:latin typeface="Arial" charset="0"/>
              </a:rPr>
              <a:t>vytváří negativní </a:t>
            </a:r>
            <a:r>
              <a:rPr lang="cs-CZ" altLang="cs-CZ" sz="800" b="1" dirty="0">
                <a:latin typeface="Arial" charset="0"/>
              </a:rPr>
              <a:t>ionty </a:t>
            </a:r>
            <a:r>
              <a:rPr lang="cs-CZ" altLang="cs-CZ" sz="800" b="1" dirty="0" smtClean="0">
                <a:latin typeface="Arial" charset="0"/>
              </a:rPr>
              <a:t>kyslíku, </a:t>
            </a:r>
            <a:r>
              <a:rPr lang="cs-CZ" altLang="cs-CZ" sz="800" b="1" dirty="0">
                <a:latin typeface="Arial" charset="0"/>
              </a:rPr>
              <a:t>které rozkládají bakterie a </a:t>
            </a:r>
            <a:r>
              <a:rPr lang="cs-CZ" altLang="cs-CZ" sz="800" b="1" dirty="0" smtClean="0">
                <a:latin typeface="Arial" charset="0"/>
              </a:rPr>
              <a:t>molekuly </a:t>
            </a:r>
            <a:r>
              <a:rPr lang="cs-CZ" altLang="cs-CZ" sz="800" b="1" dirty="0">
                <a:latin typeface="Arial" charset="0"/>
              </a:rPr>
              <a:t>zápachu na oxid uhličitý a </a:t>
            </a:r>
            <a:r>
              <a:rPr lang="cs-CZ" altLang="cs-CZ" sz="800" b="1" dirty="0" smtClean="0">
                <a:latin typeface="Arial" charset="0"/>
              </a:rPr>
              <a:t>vodu.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Zásobník na vodu (manuální plnění, objem 2,5 l) s dávkovačem ve dveřích lednice </a:t>
            </a:r>
          </a:p>
          <a:p>
            <a:pPr>
              <a:spcBef>
                <a:spcPct val="0"/>
              </a:spcBef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Funkce Rychlé chlazení, Rychlé mrazení, Dovolená, Auto nastavení Fuzzy logic, Dětská pojistka, Stand by – pohotovostní </a:t>
            </a:r>
            <a:r>
              <a:rPr lang="cs-CZ" altLang="cs-CZ" sz="800" dirty="0" smtClean="0">
                <a:latin typeface="Arial" charset="0"/>
              </a:rPr>
              <a:t>režim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Elektronické </a:t>
            </a:r>
            <a:r>
              <a:rPr lang="cs-CZ" altLang="cs-CZ" sz="800" dirty="0">
                <a:latin typeface="Arial" charset="0"/>
              </a:rPr>
              <a:t>ovládání teploty +1 až +9°C chladnička / -</a:t>
            </a:r>
            <a:r>
              <a:rPr lang="cs-CZ" altLang="cs-CZ" sz="800" dirty="0" smtClean="0">
                <a:latin typeface="Arial" charset="0"/>
              </a:rPr>
              <a:t>14 </a:t>
            </a:r>
            <a:r>
              <a:rPr lang="cs-CZ" altLang="cs-CZ" sz="800" dirty="0">
                <a:latin typeface="Arial" charset="0"/>
              </a:rPr>
              <a:t>až -24°C 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Externí dotykový displej na </a:t>
            </a:r>
            <a:r>
              <a:rPr lang="cs-CZ" altLang="cs-CZ" sz="800" dirty="0" smtClean="0">
                <a:latin typeface="Arial" charset="0"/>
              </a:rPr>
              <a:t>dvířkách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Automatické odmrazování chladničky i mrazáku; Akustický signál otevřených dvířek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Chladnička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2 + 1 skleněné police / </a:t>
            </a:r>
            <a:r>
              <a:rPr lang="cs-CZ" altLang="cs-CZ" sz="800" dirty="0">
                <a:latin typeface="Arial" charset="0"/>
              </a:rPr>
              <a:t>5</a:t>
            </a:r>
            <a:r>
              <a:rPr lang="cs-CZ" altLang="cs-CZ" sz="800" dirty="0" smtClean="0">
                <a:latin typeface="Arial" charset="0"/>
              </a:rPr>
              <a:t> </a:t>
            </a:r>
            <a:r>
              <a:rPr lang="cs-CZ" altLang="cs-CZ" sz="800" dirty="0" smtClean="0">
                <a:latin typeface="Arial" charset="0"/>
              </a:rPr>
              <a:t>přihrádek </a:t>
            </a:r>
            <a:r>
              <a:rPr lang="cs-CZ" altLang="cs-CZ" sz="800" dirty="0">
                <a:latin typeface="Arial" charset="0"/>
              </a:rPr>
              <a:t>ve dveřích </a:t>
            </a: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1x </a:t>
            </a:r>
            <a:r>
              <a:rPr lang="cs-CZ" altLang="cs-CZ" sz="800" dirty="0">
                <a:latin typeface="Arial" charset="0"/>
              </a:rPr>
              <a:t>zásuvka na zeleninu Humidity Zone; 1x zásuvka </a:t>
            </a:r>
            <a:r>
              <a:rPr lang="cs-CZ" altLang="cs-CZ" sz="800" dirty="0" smtClean="0">
                <a:latin typeface="Arial" charset="0"/>
              </a:rPr>
              <a:t>Fresh Box 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3 + 3 </a:t>
            </a:r>
            <a:r>
              <a:rPr lang="cs-CZ" altLang="cs-CZ" sz="800" dirty="0" smtClean="0">
                <a:latin typeface="Arial" charset="0"/>
              </a:rPr>
              <a:t>zásuvky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Osvětlení LED Daylight / Integrované madlo / 2 nožičky / 4 </a:t>
            </a:r>
            <a:r>
              <a:rPr lang="cs-CZ" altLang="cs-CZ" sz="800" dirty="0" smtClean="0">
                <a:latin typeface="Arial" charset="0"/>
              </a:rPr>
              <a:t>kolečka</a:t>
            </a:r>
            <a:endParaRPr lang="cs-CZ" altLang="cs-CZ" sz="800" b="1" dirty="0"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4774710" y="280183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x zásuvka  na zeleninu</a:t>
            </a:r>
          </a:p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1x Fresh Zone</a:t>
            </a:r>
          </a:p>
        </p:txBody>
      </p:sp>
      <p:sp>
        <p:nvSpPr>
          <p:cNvPr id="19" name="Obdélník 18"/>
          <p:cNvSpPr/>
          <p:nvPr/>
        </p:nvSpPr>
        <p:spPr>
          <a:xfrm>
            <a:off x="5758056" y="515908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34005786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6901018090851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Tmavý 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1815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833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650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váha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1920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892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709</a:t>
            </a:r>
            <a:endParaRPr lang="cs-CZ" altLang="cs-CZ" sz="800" dirty="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Hmotnost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94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844824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6843686" y="1899203"/>
            <a:ext cx="89412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181,5</a:t>
            </a:r>
            <a:endParaRPr lang="cs-CZ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708194" y="1929146"/>
            <a:ext cx="143944" cy="648000"/>
          </a:xfrm>
          <a:prstGeom prst="rect">
            <a:avLst/>
          </a:prstGeom>
        </p:spPr>
      </p:pic>
      <p:sp>
        <p:nvSpPr>
          <p:cNvPr id="21" name="TextovéPole 20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4855617" y="1781674"/>
            <a:ext cx="696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Externí dotykový displej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4767158" y="3473358"/>
            <a:ext cx="876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Humidity Zone – zásuvka           s řízenou vlhkostí 90 %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4800821" y="1023641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 Air Surround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101" y="3391141"/>
            <a:ext cx="720000" cy="720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9" t="5251" r="2651" b="9475"/>
          <a:stretch/>
        </p:blipFill>
        <p:spPr>
          <a:xfrm>
            <a:off x="4154801" y="1559316"/>
            <a:ext cx="720000" cy="719999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610" y="943271"/>
            <a:ext cx="720000" cy="72000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5700167" y="4063713"/>
            <a:ext cx="184731" cy="2218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Bef>
                <a:spcPct val="0"/>
              </a:spcBef>
            </a:pPr>
            <a:endParaRPr lang="cs-CZ" altLang="cs-CZ" sz="800" dirty="0">
              <a:latin typeface="Arial" charset="0"/>
            </a:endParaRPr>
          </a:p>
        </p:txBody>
      </p:sp>
      <p:pic>
        <p:nvPicPr>
          <p:cNvPr id="22" name="Obrázek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910" y="4178351"/>
            <a:ext cx="720000" cy="720000"/>
          </a:xfrm>
          <a:prstGeom prst="rect">
            <a:avLst/>
          </a:prstGeom>
        </p:spPr>
      </p:pic>
      <p:sp>
        <p:nvSpPr>
          <p:cNvPr id="25" name="Obdélník 24"/>
          <p:cNvSpPr/>
          <p:nvPr/>
        </p:nvSpPr>
        <p:spPr>
          <a:xfrm>
            <a:off x="4761614" y="4274153"/>
            <a:ext cx="9013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redukce bakterií až na 99,99 % díky modulu EPP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Obrázek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240" y="5071521"/>
            <a:ext cx="720000" cy="720000"/>
          </a:xfrm>
          <a:prstGeom prst="rect">
            <a:avLst/>
          </a:prstGeom>
        </p:spPr>
      </p:pic>
      <p:sp>
        <p:nvSpPr>
          <p:cNvPr id="46" name="TextovéPole 45"/>
          <p:cNvSpPr txBox="1"/>
          <p:nvPr/>
        </p:nvSpPr>
        <p:spPr>
          <a:xfrm>
            <a:off x="4781814" y="5071521"/>
            <a:ext cx="805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 osvětlení Daylight imitující denní světlo pro dokonalou viditelnost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4837330" y="2617880"/>
            <a:ext cx="786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Zásobník na vodu s dávkovačem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1" t="2750" r="13151" b="3801"/>
          <a:stretch/>
        </p:blipFill>
        <p:spPr>
          <a:xfrm>
            <a:off x="6732240" y="3419045"/>
            <a:ext cx="1467238" cy="186548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9" t="5900" r="23179" b="3801"/>
          <a:stretch/>
        </p:blipFill>
        <p:spPr>
          <a:xfrm>
            <a:off x="5736716" y="1091503"/>
            <a:ext cx="1085512" cy="2333851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422026" y="361655"/>
            <a:ext cx="706388" cy="692696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091503"/>
            <a:ext cx="1132745" cy="22654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Obrázek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96" y="2474047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b4af0723-3826-4aee-ba08-906e8dce3040"/>
    <ds:schemaRef ds:uri="a09af93a-bc92-4cce-8ba3-c8fdbed82e2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2689</TotalTime>
  <Words>96</Words>
  <Application>Microsoft Office PowerPoint</Application>
  <PresentationFormat>Předvádění na obrazovce (4:3)</PresentationFormat>
  <Paragraphs>58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296</cp:revision>
  <cp:lastPrinted>2016-05-31T13:00:02Z</cp:lastPrinted>
  <dcterms:created xsi:type="dcterms:W3CDTF">2015-07-16T11:02:07Z</dcterms:created>
  <dcterms:modified xsi:type="dcterms:W3CDTF">2024-04-22T14:22:35Z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