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6" d="100"/>
          <a:sy n="96" d="100"/>
        </p:scale>
        <p:origin x="1579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H4MWID69P6NQB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mikrovlnná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víceúrovňovým pečením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44 l, gril, víceúrovňové pečení, dotykový displej ID ULTIMATE, Konektivita, Technologie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85820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6 (</a:t>
            </a:r>
            <a:r>
              <a:rPr lang="pl-PL" altLang="cs-CZ" sz="800" dirty="0">
                <a:latin typeface="Arial" charset="0"/>
                <a:cs typeface="+mn-cs"/>
              </a:rPr>
              <a:t>150W; 300W; 				450W; 600W; 750W; 			900W)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</a:t>
            </a:r>
            <a:r>
              <a:rPr lang="cs-CZ" altLang="cs-CZ" sz="800" dirty="0">
                <a:latin typeface="Arial" charset="0"/>
              </a:rPr>
              <a:t>příkon</a:t>
            </a:r>
            <a:r>
              <a:rPr lang="cs-CZ" altLang="cs-CZ" sz="800" dirty="0">
                <a:latin typeface="Arial" charset="0"/>
                <a:cs typeface="+mn-cs"/>
              </a:rPr>
              <a:t> grilu (W)		2500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(W)		3200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13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hlavní: </a:t>
            </a:r>
            <a:r>
              <a:rPr lang="cs-CZ" altLang="cs-CZ" sz="800" dirty="0">
                <a:latin typeface="Arial" charset="0"/>
              </a:rPr>
              <a:t>Mikrovlnný ohřev, Konvekční, </a:t>
            </a:r>
            <a:r>
              <a:rPr lang="cs-CZ" altLang="cs-CZ" sz="800" dirty="0" err="1">
                <a:latin typeface="Arial" charset="0"/>
              </a:rPr>
              <a:t>Konvekční+ventilátor</a:t>
            </a:r>
            <a:r>
              <a:rPr lang="cs-CZ" altLang="cs-CZ" sz="800" dirty="0">
                <a:latin typeface="Arial" charset="0"/>
              </a:rPr>
              <a:t>, Víceúrovňové, Gril, 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, Restování, </a:t>
            </a:r>
            <a:r>
              <a:rPr lang="cs-CZ" altLang="cs-CZ" sz="800" dirty="0" err="1">
                <a:latin typeface="Arial" charset="0"/>
              </a:rPr>
              <a:t>Víceúrovňové+mikrovlnný</a:t>
            </a:r>
            <a:r>
              <a:rPr lang="cs-CZ" altLang="cs-CZ" sz="800" dirty="0">
                <a:latin typeface="Arial" charset="0"/>
              </a:rPr>
              <a:t> ohřev, </a:t>
            </a:r>
            <a:r>
              <a:rPr lang="cs-CZ" altLang="cs-CZ" sz="800" dirty="0" err="1">
                <a:latin typeface="Arial" charset="0"/>
              </a:rPr>
              <a:t>Gril+ventilátor+mikrovlnný</a:t>
            </a:r>
            <a:r>
              <a:rPr lang="cs-CZ" altLang="cs-CZ" sz="800" dirty="0">
                <a:latin typeface="Arial" charset="0"/>
              </a:rPr>
              <a:t> ohřev, </a:t>
            </a:r>
            <a:r>
              <a:rPr lang="cs-CZ" altLang="cs-CZ" sz="800" dirty="0" err="1">
                <a:latin typeface="Arial" charset="0"/>
              </a:rPr>
              <a:t>Gril+mikrovlnný</a:t>
            </a:r>
            <a:r>
              <a:rPr lang="cs-CZ" altLang="cs-CZ" sz="800" dirty="0">
                <a:latin typeface="Arial" charset="0"/>
              </a:rPr>
              <a:t> ohřev, </a:t>
            </a:r>
            <a:r>
              <a:rPr lang="cs-CZ" altLang="cs-CZ" sz="800" dirty="0" err="1">
                <a:latin typeface="Arial" charset="0"/>
              </a:rPr>
              <a:t>Restování+mikrovlnný</a:t>
            </a:r>
            <a:r>
              <a:rPr lang="cs-CZ" altLang="cs-CZ" sz="800" dirty="0">
                <a:latin typeface="Arial" charset="0"/>
              </a:rPr>
              <a:t> ohřev, Rozmrazování dle času/váhy, Popcorn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Programy speciální: </a:t>
            </a:r>
            <a:r>
              <a:rPr lang="cs-CZ" altLang="cs-CZ" sz="800" dirty="0" err="1">
                <a:latin typeface="Arial" charset="0"/>
                <a:cs typeface="+mn-cs"/>
              </a:rPr>
              <a:t>AirFry</a:t>
            </a:r>
            <a:r>
              <a:rPr lang="cs-CZ" altLang="cs-CZ" sz="800" dirty="0">
                <a:latin typeface="Arial" charset="0"/>
                <a:cs typeface="+mn-cs"/>
              </a:rPr>
              <a:t>, Sušení, Jogurt, Kynutí, Udržování v teple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Programy každodenní: </a:t>
            </a:r>
            <a:r>
              <a:rPr lang="cs-CZ" altLang="cs-CZ" sz="800" dirty="0">
                <a:latin typeface="Arial" charset="0"/>
                <a:cs typeface="+mn-cs"/>
              </a:rPr>
              <a:t>Těstoviny, chléb a pizza, Maso a drůbež, Ryby,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Koláče, Zelenina, Sladké pečivo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4 úrovn</a:t>
            </a:r>
            <a:r>
              <a:rPr lang="cs-CZ" altLang="cs-CZ" sz="800" dirty="0">
                <a:latin typeface="Arial" charset="0"/>
              </a:rPr>
              <a:t>ě</a:t>
            </a:r>
            <a:r>
              <a:rPr lang="cs-CZ" altLang="cs-CZ" sz="800" dirty="0">
                <a:latin typeface="Arial" charset="0"/>
                <a:cs typeface="+mn-cs"/>
              </a:rPr>
              <a:t> pečení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Technologie </a:t>
            </a:r>
            <a:r>
              <a:rPr lang="cs-CZ" altLang="cs-CZ" sz="800" b="1" dirty="0" err="1">
                <a:latin typeface="Arial" charset="0"/>
                <a:cs typeface="+mn-cs"/>
              </a:rPr>
              <a:t>Inverter</a:t>
            </a:r>
            <a:r>
              <a:rPr lang="cs-CZ" altLang="cs-CZ" sz="800" b="1" dirty="0">
                <a:latin typeface="Arial" charset="0"/>
                <a:cs typeface="+mn-cs"/>
              </a:rPr>
              <a:t> - </a:t>
            </a:r>
            <a:r>
              <a:rPr lang="cs-CZ" altLang="cs-CZ" sz="800" dirty="0">
                <a:latin typeface="Arial" charset="0"/>
                <a:cs typeface="+mn-cs"/>
              </a:rPr>
              <a:t> rovnoměrné a homogenní výsledky vaření díky nepřetržitému uvolňování vln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Technologie OTA (</a:t>
            </a:r>
            <a:r>
              <a:rPr lang="cs-CZ" altLang="cs-CZ" sz="800" b="1" dirty="0" err="1">
                <a:latin typeface="Arial" charset="0"/>
                <a:cs typeface="+mn-cs"/>
              </a:rPr>
              <a:t>Deep</a:t>
            </a:r>
            <a:r>
              <a:rPr lang="cs-CZ" altLang="cs-CZ" sz="800" b="1" dirty="0">
                <a:latin typeface="Arial" charset="0"/>
                <a:cs typeface="+mn-cs"/>
              </a:rPr>
              <a:t>) </a:t>
            </a:r>
            <a:r>
              <a:rPr lang="cs-CZ" altLang="cs-CZ" sz="800" dirty="0">
                <a:latin typeface="Arial" charset="0"/>
                <a:cs typeface="+mn-cs"/>
              </a:rPr>
              <a:t>- Díky technologii </a:t>
            </a:r>
            <a:r>
              <a:rPr lang="cs-CZ" altLang="cs-CZ" sz="800" dirty="0" err="1">
                <a:latin typeface="Arial" charset="0"/>
                <a:cs typeface="+mn-cs"/>
              </a:rPr>
              <a:t>Over</a:t>
            </a:r>
            <a:r>
              <a:rPr lang="cs-CZ" altLang="cs-CZ" sz="800" dirty="0">
                <a:latin typeface="Arial" charset="0"/>
                <a:cs typeface="+mn-cs"/>
              </a:rPr>
              <a:t>-</a:t>
            </a:r>
            <a:r>
              <a:rPr lang="cs-CZ" altLang="cs-CZ" sz="800" dirty="0" err="1">
                <a:latin typeface="Arial" charset="0"/>
                <a:cs typeface="+mn-cs"/>
              </a:rPr>
              <a:t>The</a:t>
            </a:r>
            <a:r>
              <a:rPr lang="cs-CZ" altLang="cs-CZ" sz="800" dirty="0">
                <a:latin typeface="Arial" charset="0"/>
                <a:cs typeface="+mn-cs"/>
              </a:rPr>
              <a:t>-Air je trouba vždy připojená k internetu a automaticky přijímá nejnovější </a:t>
            </a:r>
            <a:r>
              <a:rPr lang="cs-CZ" altLang="cs-CZ" sz="800" dirty="0" err="1">
                <a:latin typeface="Arial" charset="0"/>
                <a:cs typeface="+mn-cs"/>
              </a:rPr>
              <a:t>aktualizace.Tím</a:t>
            </a:r>
            <a:r>
              <a:rPr lang="cs-CZ" altLang="cs-CZ" sz="800" dirty="0">
                <a:latin typeface="Arial" charset="0"/>
                <a:cs typeface="+mn-cs"/>
              </a:rPr>
              <a:t> získáváte možnost stahovat nejen nové recepty, ale také vylepšení softwaru.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Konektivita - </a:t>
            </a:r>
            <a:r>
              <a:rPr lang="cs-CZ" altLang="cs-CZ" sz="800" dirty="0">
                <a:latin typeface="Arial" charset="0"/>
                <a:cs typeface="+mn-cs"/>
              </a:rPr>
              <a:t>Wi-Fi + Bluetooth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start </a:t>
            </a:r>
            <a:r>
              <a:rPr lang="cs-CZ" altLang="cs-CZ" sz="800" dirty="0">
                <a:latin typeface="Arial" charset="0"/>
              </a:rPr>
              <a:t>(30“)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Dotykový TFT displej 6,8" </a:t>
            </a:r>
            <a:r>
              <a:rPr lang="cs-CZ" altLang="cs-CZ" sz="800" dirty="0">
                <a:latin typeface="Arial" charset="0"/>
              </a:rPr>
              <a:t>s barevnou grafikou (ID ULTIMATE)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Smaltovaný interiér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Dětský zámek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  <a:cs typeface="+mn-cs"/>
              </a:rPr>
              <a:t>SoftClose</a:t>
            </a:r>
            <a:r>
              <a:rPr lang="cs-CZ" altLang="cs-CZ" sz="800" b="1" dirty="0">
                <a:latin typeface="Arial" charset="0"/>
                <a:cs typeface="+mn-cs"/>
              </a:rPr>
              <a:t>/</a:t>
            </a:r>
            <a:r>
              <a:rPr lang="cs-CZ" altLang="cs-CZ" sz="800" b="1" dirty="0" err="1">
                <a:latin typeface="Arial" charset="0"/>
                <a:cs typeface="+mn-cs"/>
              </a:rPr>
              <a:t>SoftOpen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</a:t>
            </a:r>
            <a:r>
              <a:rPr lang="cs-CZ" altLang="cs-CZ" sz="800" dirty="0">
                <a:latin typeface="Arial" charset="0"/>
              </a:rPr>
              <a:t>pohodlná manipulace s dvířky při zavírání/otevírání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grilovací rošt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pečicí plech</a:t>
            </a:r>
          </a:p>
          <a:p>
            <a:pPr marL="0" indent="0"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teplotní sonda (kabelová)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8059019086798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445 × 595 × 560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950" y="1780433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37261" y="1823526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 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574" y="2556722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590778" y="2424423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Kombinace s troubou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Ultimate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ve stejném designu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11FEB730-428F-5114-40AD-FF44F95D4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413" y="3356691"/>
            <a:ext cx="467848" cy="467848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4076F34A-01EF-60E6-DD02-6676737602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473" y="1135034"/>
            <a:ext cx="517788" cy="517788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F5E51907-3942-8EAC-9C6B-CE2C6F187232}"/>
              </a:ext>
            </a:extLst>
          </p:cNvPr>
          <p:cNvSpPr txBox="1"/>
          <p:nvPr/>
        </p:nvSpPr>
        <p:spPr>
          <a:xfrm>
            <a:off x="4660582" y="1275267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Wi-Fi + Bluetooth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2560D16-A008-0F04-2E9B-947641E80506}"/>
              </a:ext>
            </a:extLst>
          </p:cNvPr>
          <p:cNvSpPr txBox="1"/>
          <p:nvPr/>
        </p:nvSpPr>
        <p:spPr>
          <a:xfrm>
            <a:off x="4660582" y="335669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Program zdravéh</a:t>
            </a:r>
            <a:r>
              <a:rPr lang="cs-CZ" altLang="cs-CZ" sz="800" dirty="0">
                <a:latin typeface="Arial" charset="0"/>
              </a:rPr>
              <a:t>o smažení</a:t>
            </a: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AirFry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85FD3A2-0C98-7DFD-9B6A-4FC75357D7D7}"/>
              </a:ext>
            </a:extLst>
          </p:cNvPr>
          <p:cNvSpPr txBox="1"/>
          <p:nvPr/>
        </p:nvSpPr>
        <p:spPr>
          <a:xfrm>
            <a:off x="4685761" y="4081743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Teplotní sonda </a:t>
            </a:r>
            <a:r>
              <a:rPr lang="cs-CZ" altLang="cs-CZ" sz="800" dirty="0" err="1">
                <a:latin typeface="Arial" charset="0"/>
                <a:cs typeface="+mn-cs"/>
              </a:rPr>
              <a:t>Preci</a:t>
            </a:r>
            <a:r>
              <a:rPr lang="cs-CZ" altLang="cs-CZ" sz="800" dirty="0">
                <a:latin typeface="Arial" charset="0"/>
                <a:cs typeface="+mn-cs"/>
              </a:rPr>
              <a:t> </a:t>
            </a:r>
            <a:r>
              <a:rPr lang="cs-CZ" altLang="cs-CZ" sz="800" dirty="0" err="1">
                <a:latin typeface="Arial" charset="0"/>
                <a:cs typeface="+mn-cs"/>
              </a:rPr>
              <a:t>Probe</a:t>
            </a:r>
            <a:r>
              <a:rPr lang="cs-CZ" altLang="cs-CZ" sz="800" dirty="0">
                <a:latin typeface="Arial" charset="0"/>
                <a:cs typeface="+mn-cs"/>
              </a:rPr>
              <a:t> (kabelová)</a:t>
            </a:r>
          </a:p>
        </p:txBody>
      </p: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97B3250E-537A-035A-3E3C-658B09B0621D}"/>
              </a:ext>
            </a:extLst>
          </p:cNvPr>
          <p:cNvGrpSpPr/>
          <p:nvPr/>
        </p:nvGrpSpPr>
        <p:grpSpPr>
          <a:xfrm>
            <a:off x="4174264" y="3975123"/>
            <a:ext cx="509808" cy="518940"/>
            <a:chOff x="4171091" y="4070630"/>
            <a:chExt cx="509808" cy="518940"/>
          </a:xfrm>
        </p:grpSpPr>
        <p:pic>
          <p:nvPicPr>
            <p:cNvPr id="21" name="Obrázek 20">
              <a:extLst>
                <a:ext uri="{FF2B5EF4-FFF2-40B4-BE49-F238E27FC236}">
                  <a16:creationId xmlns:a16="http://schemas.microsoft.com/office/drawing/2014/main" id="{56472883-094B-DCF6-B505-22B2E2C28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091" y="4079762"/>
              <a:ext cx="509808" cy="509808"/>
            </a:xfrm>
            <a:prstGeom prst="rect">
              <a:avLst/>
            </a:prstGeom>
          </p:spPr>
        </p:pic>
        <p:sp>
          <p:nvSpPr>
            <p:cNvPr id="27" name="Ovál 26">
              <a:extLst>
                <a:ext uri="{FF2B5EF4-FFF2-40B4-BE49-F238E27FC236}">
                  <a16:creationId xmlns:a16="http://schemas.microsoft.com/office/drawing/2014/main" id="{CEA40CAE-E8A7-9A48-B0C1-204FF4B84BF6}"/>
                </a:ext>
              </a:extLst>
            </p:cNvPr>
            <p:cNvSpPr/>
            <p:nvPr/>
          </p:nvSpPr>
          <p:spPr>
            <a:xfrm>
              <a:off x="4410633" y="4070630"/>
              <a:ext cx="191720" cy="21333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93B5596F-AB46-AC1D-ED44-CF4D2521DD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2977" y="1024993"/>
            <a:ext cx="2861542" cy="21902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E27C97-BC5C-B3FF-99C1-B2A0B1846D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6900" y="3244211"/>
            <a:ext cx="1699476" cy="124985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905B8BE-63CC-F804-30F7-F4C29C5D3A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9728" y="3287425"/>
            <a:ext cx="1502359" cy="12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2595</TotalTime>
  <Words>398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326</cp:revision>
  <cp:lastPrinted>2021-09-06T12:31:26Z</cp:lastPrinted>
  <dcterms:created xsi:type="dcterms:W3CDTF">2015-07-16T11:02:07Z</dcterms:created>
  <dcterms:modified xsi:type="dcterms:W3CDTF">2025-05-19T08:39:58Z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