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sldIdLst>
    <p:sldId id="257" r:id="rId2"/>
  </p:sldIdLst>
  <p:sldSz cx="9144000" cy="6858000" type="screen4x3"/>
  <p:notesSz cx="6858000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78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310" y="72"/>
      </p:cViewPr>
      <p:guideLst>
        <p:guide orient="horz" pos="2478"/>
        <p:guide orient="horz" pos="2160"/>
        <p:guide orient="horz" pos="138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7337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022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6662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5886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2310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472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632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261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0866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48982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414536" y="410412"/>
            <a:ext cx="7772400" cy="576064"/>
          </a:xfrm>
          <a:prstGeom prst="rect">
            <a:avLst/>
          </a:prstGeom>
        </p:spPr>
        <p:txBody>
          <a:bodyPr anchor="t"/>
          <a:lstStyle>
            <a:lvl1pPr algn="l">
              <a:defRPr sz="2400" b="1" cap="all" baseline="0">
                <a:solidFill>
                  <a:srgbClr val="CC0000"/>
                </a:solidFill>
                <a:latin typeface="Gotham Narrow Bold" pitchFamily="50" charset="0"/>
              </a:defRPr>
            </a:lvl1pPr>
          </a:lstStyle>
          <a:p>
            <a:r>
              <a:rPr lang="cs-CZ" dirty="0" smtClean="0"/>
              <a:t>Kliknutím lze upravit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20284" y="1170254"/>
            <a:ext cx="8517700" cy="37827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rgbClr val="CC0000"/>
                </a:solidFill>
                <a:latin typeface="Gotham Narrow Light" pitchFamily="50" charset="0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  <p:pic>
        <p:nvPicPr>
          <p:cNvPr id="7" name="bolloH.png"/>
          <p:cNvPicPr/>
          <p:nvPr userDrawn="1"/>
        </p:nvPicPr>
        <p:blipFill>
          <a:blip r:embed="rId2" cstate="print">
            <a:alphaModFix amt="50277"/>
            <a:extLst/>
          </a:blip>
          <a:srcRect l="24242" t="42040"/>
          <a:stretch>
            <a:fillRect/>
          </a:stretch>
        </p:blipFill>
        <p:spPr>
          <a:xfrm>
            <a:off x="-16423" y="-27383"/>
            <a:ext cx="3148264" cy="2352183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Segnaposto testo 2"/>
          <p:cNvSpPr>
            <a:spLocks noGrp="1"/>
          </p:cNvSpPr>
          <p:nvPr>
            <p:ph type="body" idx="14" hasCustomPrompt="1"/>
          </p:nvPr>
        </p:nvSpPr>
        <p:spPr>
          <a:xfrm>
            <a:off x="467544" y="2420888"/>
            <a:ext cx="3600400" cy="4176464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600" b="0" i="0">
                <a:solidFill>
                  <a:schemeClr val="tx1">
                    <a:lumMod val="50000"/>
                    <a:lumOff val="50000"/>
                  </a:schemeClr>
                </a:solidFill>
                <a:latin typeface="Gotham Narrow Medium"/>
                <a:cs typeface="Gotham Narrow Medium"/>
              </a:defRPr>
            </a:lvl1pPr>
            <a:lvl2pPr marL="342891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0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dirty="0" smtClean="0"/>
              <a:t>Kliknutím lze upravit styly předlohy textu.</a:t>
            </a:r>
          </a:p>
        </p:txBody>
      </p:sp>
    </p:spTree>
    <p:extLst>
      <p:ext uri="{BB962C8B-B14F-4D97-AF65-F5344CB8AC3E}">
        <p14:creationId xmlns:p14="http://schemas.microsoft.com/office/powerpoint/2010/main" val="288324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00C46-D848-4F40-BD5D-C53C2B13DC1D}" type="datetimeFigureOut">
              <a:rPr lang="cs-CZ" smtClean="0"/>
              <a:t>27.08.2020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B2602-5C8C-40B6-9BC1-5A569D89DB5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230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2" descr="L:\marketing\L O G O\HOOVER\logo Hoover 2014\logo_hoover Bi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793" y="5922000"/>
            <a:ext cx="961207" cy="93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4337" y="48975"/>
            <a:ext cx="8165306" cy="432048"/>
          </a:xfrm>
        </p:spPr>
        <p:txBody>
          <a:bodyPr>
            <a:normAutofit fontScale="90000"/>
          </a:bodyPr>
          <a:lstStyle/>
          <a:p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HF522LHM 011 - akumulátorový 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vysavač </a:t>
            </a:r>
            <a:r>
              <a:rPr lang="cs-CZ" dirty="0" smtClean="0">
                <a:latin typeface="Arial" panose="020B0604020202020204" pitchFamily="34" charset="0"/>
                <a:cs typeface="Arial" panose="020B0604020202020204" pitchFamily="34" charset="0"/>
              </a:rPr>
              <a:t>H-Free 500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024" y="432044"/>
            <a:ext cx="8893834" cy="619464"/>
          </a:xfrm>
        </p:spPr>
        <p:txBody>
          <a:bodyPr>
            <a:noAutofit/>
          </a:bodyPr>
          <a:lstStyle/>
          <a:p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Multifunkční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– tyčový a ruční akumulátorový vysavač,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*stejný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výkon vysávání jako kabelový vysavač samostatný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cyklón, 22 V Lion baterie,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40 min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provoz, kompaktní složení na výšku 69 cm, nízká hmotnost, Bezkartáčový 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H-</a:t>
            </a:r>
            <a:r>
              <a:rPr lang="cs-CZ" sz="1400" dirty="0" err="1">
                <a:latin typeface="Arial" panose="020B0604020202020204" pitchFamily="34" charset="0"/>
                <a:cs typeface="Arial" panose="020B0604020202020204" pitchFamily="34" charset="0"/>
              </a:rPr>
              <a:t>Lab</a:t>
            </a:r>
            <a:r>
              <a:rPr lang="cs-CZ" sz="1400" dirty="0">
                <a:latin typeface="Arial" panose="020B0604020202020204" pitchFamily="34" charset="0"/>
                <a:cs typeface="Arial" panose="020B0604020202020204" pitchFamily="34" charset="0"/>
              </a:rPr>
              <a:t> Compact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Motor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cs-CZ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vysoký výkon vysávání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ástupný symbol pro text 3"/>
          <p:cNvSpPr>
            <a:spLocks noGrp="1"/>
          </p:cNvSpPr>
          <p:nvPr>
            <p:ph type="body" idx="14"/>
          </p:nvPr>
        </p:nvSpPr>
        <p:spPr>
          <a:xfrm>
            <a:off x="19979" y="1031442"/>
            <a:ext cx="4196350" cy="5559140"/>
          </a:xfrm>
        </p:spPr>
        <p:txBody>
          <a:bodyPr anchor="t">
            <a:noAutofit/>
          </a:bodyPr>
          <a:lstStyle/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Výkon a vlastnosti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Jmenovité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napětí (V)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22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Doba provozu baterie (min)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40 min Auto Mode/ 35 min Silent Mode 		30 min Standard Mode/ 8 min Turbo Mode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Počet baterií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6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Typ baterie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Lithium Ion (LION)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Hlučnost (dB(A))		84</a:t>
            </a: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Funkce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a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výbava</a:t>
            </a:r>
          </a:p>
          <a:p>
            <a:pPr>
              <a:spcBef>
                <a:spcPct val="0"/>
              </a:spcBef>
            </a:pP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Typ motoru		Bezkartáčový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H-</a:t>
            </a:r>
            <a:r>
              <a:rPr lang="cs-CZ" altLang="cs-CZ" sz="900" b="1" dirty="0" err="1">
                <a:solidFill>
                  <a:schemeClr val="tx1"/>
                </a:solidFill>
                <a:latin typeface="Arial" panose="020B0604020202020204" pitchFamily="34" charset="0"/>
              </a:rPr>
              <a:t>Lab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Compact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Motor 	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(vysoký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výkon </a:t>
            </a: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vysávání)</a:t>
            </a:r>
            <a:endParaRPr lang="cs-CZ" altLang="cs-CZ" sz="9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Systém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separace prachu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Samostatný cyklón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Předmotorový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filtr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Omyvatelný mikrofiltr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Filtr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na výstupu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Pěnový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Jmenovité napětí (nabíječky) (V)	230-240</a:t>
            </a:r>
          </a:p>
          <a:p>
            <a:pPr>
              <a:spcBef>
                <a:spcPct val="0"/>
              </a:spcBef>
            </a:pPr>
            <a:endParaRPr lang="cs-CZ" altLang="cs-CZ" sz="9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Délka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trvání prvního nabíjení (hod)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24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Doba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potřebná k dobití z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plně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vybitého stavu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po prvním nabití) (hod)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6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Délka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kabelu nabíječky (m)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1,5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endParaRPr lang="cs-CZ" altLang="cs-CZ" sz="9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Nastavení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výkonu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Tlačítkem On/OFF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(Silent Mode, Turbo 		Mode)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LED ukazatel napájení	Ano (1 barva)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LED ukazatel provozu	Ano (5 barev různých modů)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LED osvětlení hubice	Ano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Objem nádoby na prach (l)	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0,45</a:t>
            </a:r>
            <a:endParaRPr lang="cs-CZ" altLang="cs-CZ" sz="9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Snadné vysypávání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prachu 	One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Touch	</a:t>
            </a:r>
            <a:endParaRPr lang="cs-CZ" altLang="cs-CZ" sz="900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Montáž na stěnu		Ano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Uložení příslušenství 	Na těle a trubce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Snadné vyjímání kartáče z hubice	Ano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Parkovací pozice		Ano</a:t>
            </a: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Příslušenství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	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Motorizovaná </a:t>
            </a:r>
            <a:r>
              <a:rPr lang="cs-CZ" altLang="cs-CZ" sz="900" dirty="0">
                <a:solidFill>
                  <a:schemeClr val="tx1"/>
                </a:solidFill>
                <a:latin typeface="Arial" panose="020B0604020202020204" pitchFamily="34" charset="0"/>
              </a:rPr>
              <a:t>hubice pro koberec a tvrdou podlahu </a:t>
            </a: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s kobercovým rotačním kartáčem 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Prachový a nábytkový kartáč 2v1 integrovaný na těle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Dlouhá štěrbinová hubice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Kartáček pro úklid při stírání prachu</a:t>
            </a:r>
          </a:p>
          <a:p>
            <a:pPr>
              <a:spcBef>
                <a:spcPct val="0"/>
              </a:spcBef>
            </a:pPr>
            <a:r>
              <a:rPr lang="cs-CZ" altLang="cs-CZ" sz="900" dirty="0" smtClean="0">
                <a:solidFill>
                  <a:schemeClr val="tx1"/>
                </a:solidFill>
                <a:latin typeface="Arial" panose="020B0604020202020204" pitchFamily="34" charset="0"/>
              </a:rPr>
              <a:t>Náhradní předmotorový filtr součástí balení</a:t>
            </a: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cs-CZ" altLang="cs-CZ" sz="9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Snadné </a:t>
            </a:r>
            <a:r>
              <a:rPr lang="cs-CZ" altLang="cs-CZ" sz="900" b="1" dirty="0">
                <a:solidFill>
                  <a:schemeClr val="tx1"/>
                </a:solidFill>
                <a:latin typeface="Arial" panose="020B0604020202020204" pitchFamily="34" charset="0"/>
              </a:rPr>
              <a:t>vyjímání a nabíjení baterie s LED ukazatelem, možnost nabíjet kdekoliv.</a:t>
            </a:r>
          </a:p>
          <a:p>
            <a:pPr>
              <a:spcBef>
                <a:spcPct val="0"/>
              </a:spcBef>
            </a:pPr>
            <a:endParaRPr lang="cs-CZ" altLang="cs-CZ" sz="900" b="1" dirty="0" smtClean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4139932" y="1067303"/>
            <a:ext cx="0" cy="500400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5678604" y="1067314"/>
            <a:ext cx="0" cy="5004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786" y="1075067"/>
            <a:ext cx="720000" cy="720000"/>
          </a:xfrm>
          <a:prstGeom prst="rect">
            <a:avLst/>
          </a:prstGeom>
        </p:spPr>
      </p:pic>
      <p:sp>
        <p:nvSpPr>
          <p:cNvPr id="25" name="TextBox 22"/>
          <p:cNvSpPr txBox="1"/>
          <p:nvPr/>
        </p:nvSpPr>
        <p:spPr>
          <a:xfrm>
            <a:off x="4849052" y="1162790"/>
            <a:ext cx="862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BEZDRÁTOVÝ </a:t>
            </a:r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VYSAVAČ</a:t>
            </a:r>
          </a:p>
          <a:p>
            <a:pPr algn="ctr"/>
            <a:endParaRPr lang="cs-CZ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DOBA PROVOZU</a:t>
            </a: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MIN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8026" y="2690507"/>
            <a:ext cx="720000" cy="720000"/>
          </a:xfrm>
          <a:prstGeom prst="rect">
            <a:avLst/>
          </a:prstGeom>
        </p:spPr>
      </p:pic>
      <p:sp>
        <p:nvSpPr>
          <p:cNvPr id="28" name="TextBox 22"/>
          <p:cNvSpPr txBox="1"/>
          <p:nvPr/>
        </p:nvSpPr>
        <p:spPr>
          <a:xfrm>
            <a:off x="4925342" y="2809854"/>
            <a:ext cx="7667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KOMPAKTNÍ SLOŽENÍ NA VÝŠKU 69 CM</a:t>
            </a:r>
            <a:endParaRPr lang="en-US" sz="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157" y="3495244"/>
            <a:ext cx="720000" cy="720000"/>
          </a:xfrm>
          <a:prstGeom prst="rect">
            <a:avLst/>
          </a:prstGeom>
        </p:spPr>
      </p:pic>
      <p:sp>
        <p:nvSpPr>
          <p:cNvPr id="42" name="TextBox 22"/>
          <p:cNvSpPr txBox="1"/>
          <p:nvPr/>
        </p:nvSpPr>
        <p:spPr>
          <a:xfrm>
            <a:off x="4901493" y="3669939"/>
            <a:ext cx="7315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NÍZKÁ HMOTNOST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9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163" y="4297464"/>
            <a:ext cx="720000" cy="720000"/>
          </a:xfrm>
          <a:prstGeom prst="rect">
            <a:avLst/>
          </a:prstGeom>
        </p:spPr>
      </p:pic>
      <p:sp>
        <p:nvSpPr>
          <p:cNvPr id="40" name="TextBox 22"/>
          <p:cNvSpPr txBox="1"/>
          <p:nvPr/>
        </p:nvSpPr>
        <p:spPr>
          <a:xfrm>
            <a:off x="4880429" y="4423164"/>
            <a:ext cx="8281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ELEKTRONICKÉ NASTAVENÍ VÝKONU TLAČÍTKEM NA RUKOJETI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661" y="5139221"/>
            <a:ext cx="720000" cy="720000"/>
          </a:xfrm>
          <a:prstGeom prst="rect">
            <a:avLst/>
          </a:prstGeom>
        </p:spPr>
      </p:pic>
      <p:sp>
        <p:nvSpPr>
          <p:cNvPr id="48" name="TextBox 22"/>
          <p:cNvSpPr txBox="1"/>
          <p:nvPr/>
        </p:nvSpPr>
        <p:spPr>
          <a:xfrm>
            <a:off x="4904547" y="5226328"/>
            <a:ext cx="828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VYJÍMATELNÁ BATERIE S LED UKAZATELEM A MOŽNOSTÍ NABÍJENÍ KDEKOLIV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magin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8" t="11347" r="18042" b="6705"/>
          <a:stretch/>
        </p:blipFill>
        <p:spPr>
          <a:xfrm>
            <a:off x="4186797" y="1081580"/>
            <a:ext cx="720000" cy="720000"/>
          </a:xfrm>
          <a:prstGeom prst="flowChartConnector">
            <a:avLst/>
          </a:prstGeom>
        </p:spPr>
      </p:pic>
      <p:pic>
        <p:nvPicPr>
          <p:cNvPr id="49" name="Immagine 4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8" t="3724" r="8432" b="6594"/>
          <a:stretch/>
        </p:blipFill>
        <p:spPr>
          <a:xfrm>
            <a:off x="4168772" y="5147083"/>
            <a:ext cx="720000" cy="720000"/>
          </a:xfrm>
          <a:prstGeom prst="flowChartConnector">
            <a:avLst/>
          </a:prstGeom>
        </p:spPr>
      </p:pic>
      <p:pic>
        <p:nvPicPr>
          <p:cNvPr id="29" name="Immagine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7" t="3820" r="7524" b="6124"/>
          <a:stretch/>
        </p:blipFill>
        <p:spPr>
          <a:xfrm>
            <a:off x="4201294" y="1874700"/>
            <a:ext cx="720000" cy="720000"/>
          </a:xfrm>
          <a:prstGeom prst="flowChartConnector">
            <a:avLst/>
          </a:prstGeom>
        </p:spPr>
      </p:pic>
      <p:pic>
        <p:nvPicPr>
          <p:cNvPr id="30" name="Picture 21" descr="Hoover_kolecko-H_red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4165" y="1888622"/>
            <a:ext cx="720000" cy="720000"/>
          </a:xfrm>
          <a:prstGeom prst="rect">
            <a:avLst/>
          </a:prstGeom>
        </p:spPr>
      </p:pic>
      <p:sp>
        <p:nvSpPr>
          <p:cNvPr id="31" name="TextBox 22"/>
          <p:cNvSpPr txBox="1"/>
          <p:nvPr/>
        </p:nvSpPr>
        <p:spPr>
          <a:xfrm>
            <a:off x="4923861" y="1886049"/>
            <a:ext cx="7501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cs-CZ" sz="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STEJNÝ VÝKON VYSÁVÁNÍ JAKO U VYSAVAČE S KABELEM</a:t>
            </a:r>
            <a:endParaRPr lang="en-US" sz="451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ovéPole 31"/>
          <p:cNvSpPr txBox="1"/>
          <p:nvPr/>
        </p:nvSpPr>
        <p:spPr>
          <a:xfrm>
            <a:off x="4134981" y="6036815"/>
            <a:ext cx="4074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 Výkon stanoven na základě interních testů zaměřených na vysání prachu na tvrdém povrchu, tvrdém povrchu se štěrbinovou hubicí a na koberci, měřeno dle normy EN 60312-1 s dosažením limitů Nařízení </a:t>
            </a:r>
            <a:r>
              <a:rPr lang="en-U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EU) </a:t>
            </a:r>
            <a:r>
              <a:rPr lang="cs-CZ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č.</a:t>
            </a:r>
            <a:r>
              <a:rPr lang="en-U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900" i="1" dirty="0">
                <a:latin typeface="Arial" panose="020B0604020202020204" pitchFamily="34" charset="0"/>
                <a:cs typeface="Arial" panose="020B0604020202020204" pitchFamily="34" charset="0"/>
              </a:rPr>
              <a:t>666/2013</a:t>
            </a:r>
            <a:r>
              <a:rPr lang="en-US" sz="900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cs-CZ" sz="9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6" name="Immagine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93" t="14882" r="7566" b="7311"/>
          <a:stretch/>
        </p:blipFill>
        <p:spPr>
          <a:xfrm>
            <a:off x="4188622" y="3497365"/>
            <a:ext cx="720000" cy="720000"/>
          </a:xfrm>
          <a:prstGeom prst="flowChartConnector">
            <a:avLst/>
          </a:prstGeom>
        </p:spPr>
      </p:pic>
      <p:pic>
        <p:nvPicPr>
          <p:cNvPr id="51" name="Immagine 1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7" t="2632" r="17052" b="3229"/>
          <a:stretch/>
        </p:blipFill>
        <p:spPr>
          <a:xfrm>
            <a:off x="4190998" y="2702650"/>
            <a:ext cx="720000" cy="720002"/>
          </a:xfrm>
          <a:prstGeom prst="flowChartConnector">
            <a:avLst/>
          </a:prstGeom>
        </p:spPr>
      </p:pic>
      <p:pic>
        <p:nvPicPr>
          <p:cNvPr id="52" name="Immagine 19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49" t="6626" r="19427" b="5039"/>
          <a:stretch/>
        </p:blipFill>
        <p:spPr>
          <a:xfrm>
            <a:off x="4190612" y="4280722"/>
            <a:ext cx="720000" cy="719999"/>
          </a:xfrm>
          <a:prstGeom prst="flowChartConnector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4151" r="17687" b="378"/>
          <a:stretch/>
        </p:blipFill>
        <p:spPr>
          <a:xfrm>
            <a:off x="7696154" y="2569902"/>
            <a:ext cx="670845" cy="1965911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60" t="2012" r="5404" b="3648"/>
          <a:stretch/>
        </p:blipFill>
        <p:spPr>
          <a:xfrm>
            <a:off x="6126798" y="1359120"/>
            <a:ext cx="1078934" cy="3316398"/>
          </a:xfrm>
          <a:prstGeom prst="rect">
            <a:avLst/>
          </a:prstGeom>
        </p:spPr>
      </p:pic>
      <p:sp>
        <p:nvSpPr>
          <p:cNvPr id="37" name="Rettangolo 7"/>
          <p:cNvSpPr/>
          <p:nvPr/>
        </p:nvSpPr>
        <p:spPr>
          <a:xfrm>
            <a:off x="6890484" y="962433"/>
            <a:ext cx="161133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600" b="1" dirty="0">
                <a:solidFill>
                  <a:srgbClr val="DC1F29"/>
                </a:solidFill>
                <a:latin typeface="Trebuchet MS" panose="020B0603020202020204" pitchFamily="34" charset="0"/>
              </a:rPr>
              <a:t>H</a:t>
            </a:r>
            <a:r>
              <a:rPr lang="it-IT" sz="1600" b="1" dirty="0">
                <a:latin typeface="Trebuchet MS" panose="020B0603020202020204" pitchFamily="34" charset="0"/>
              </a:rPr>
              <a:t>-FREE </a:t>
            </a:r>
            <a:r>
              <a:rPr lang="it-IT" sz="1600" dirty="0">
                <a:latin typeface="Trebuchet MS" panose="020B0603020202020204" pitchFamily="34" charset="0"/>
              </a:rPr>
              <a:t>500</a:t>
            </a:r>
            <a:r>
              <a:rPr lang="it-IT" sz="1600" b="1" dirty="0">
                <a:latin typeface="Trebuchet MS" panose="020B0603020202020204" pitchFamily="34" charset="0"/>
              </a:rPr>
              <a:t> </a:t>
            </a:r>
            <a:r>
              <a:rPr lang="it-IT" sz="1100" b="1" dirty="0">
                <a:latin typeface="Trebuchet MS" panose="020B0603020202020204" pitchFamily="34" charset="0"/>
              </a:rPr>
              <a:t>LITE</a:t>
            </a:r>
            <a:endParaRPr lang="it-IT" sz="1600" dirty="0">
              <a:latin typeface="Trebuchet MS" panose="020B0603020202020204" pitchFamily="34" charset="0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5713114" y="4727666"/>
            <a:ext cx="341557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Logistická data</a:t>
            </a: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Kód		39400963</a:t>
            </a: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EAN kód		8059019017990</a:t>
            </a: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Barva		Tmavě šedá s </a:t>
            </a:r>
            <a:r>
              <a:rPr lang="cs-CZ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růžovou</a:t>
            </a:r>
            <a:endParaRPr lang="cs-CZ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Rozměry výrobku v x š x h (cm)	107,9 x 19,5 x 25,2</a:t>
            </a: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Čistá váha výrobku (kg)	2,2</a:t>
            </a: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Rozměry balení v x š x h (cm)	10,1 x 35 x 61</a:t>
            </a:r>
          </a:p>
          <a:p>
            <a:r>
              <a:rPr lang="cs-CZ" sz="900" dirty="0">
                <a:latin typeface="Arial" panose="020B0604020202020204" pitchFamily="34" charset="0"/>
                <a:cs typeface="Arial" panose="020B0604020202020204" pitchFamily="34" charset="0"/>
              </a:rPr>
              <a:t>Hrubá váha s obalem (kg)	4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19211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</TotalTime>
  <Words>140</Words>
  <Application>Microsoft Office PowerPoint</Application>
  <PresentationFormat>Předvádění na obrazovce (4:3)</PresentationFormat>
  <Paragraphs>61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Gotham Narrow Bold</vt:lpstr>
      <vt:lpstr>Gotham Narrow Light</vt:lpstr>
      <vt:lpstr>Gotham Narrow Medium</vt:lpstr>
      <vt:lpstr>Trebuchet MS</vt:lpstr>
      <vt:lpstr>Motiv Office</vt:lpstr>
      <vt:lpstr>HF522LHM 011 - akumulátorový vysavač H-Free 500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CP70_CP50011 - SÁČKOVÝ vysavač CAPTURE</dc:title>
  <dc:creator>Martina Křižáková</dc:creator>
  <cp:lastModifiedBy>Martina Křižáková</cp:lastModifiedBy>
  <cp:revision>145</cp:revision>
  <cp:lastPrinted>2016-03-31T14:41:45Z</cp:lastPrinted>
  <dcterms:created xsi:type="dcterms:W3CDTF">2016-03-31T13:54:55Z</dcterms:created>
  <dcterms:modified xsi:type="dcterms:W3CDTF">2020-08-27T12:13:45Z</dcterms:modified>
</cp:coreProperties>
</file>