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669088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25" userDrawn="1">
          <p15:clr>
            <a:srgbClr val="A4A3A4"/>
          </p15:clr>
        </p15:guide>
        <p15:guide id="2" pos="2704" userDrawn="1">
          <p15:clr>
            <a:srgbClr val="A4A3A4"/>
          </p15:clr>
        </p15:guide>
        <p15:guide id="3" pos="2115" userDrawn="1">
          <p15:clr>
            <a:srgbClr val="A4A3A4"/>
          </p15:clr>
        </p15:guide>
        <p15:guide id="4" pos="1253" userDrawn="1">
          <p15:clr>
            <a:srgbClr val="A4A3A4"/>
          </p15:clr>
        </p15:guide>
        <p15:guide id="5" orient="horz" pos="5751" userDrawn="1">
          <p15:clr>
            <a:srgbClr val="A4A3A4"/>
          </p15:clr>
        </p15:guide>
        <p15:guide id="6" pos="37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40000"/>
    <a:srgbClr val="0099FF"/>
    <a:srgbClr val="920000"/>
    <a:srgbClr val="CC0000"/>
    <a:srgbClr val="008000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58" y="264"/>
      </p:cViewPr>
      <p:guideLst>
        <p:guide orient="horz" pos="5025"/>
        <p:guide pos="2704"/>
        <p:guide pos="2115"/>
        <p:guide pos="1253"/>
        <p:guide orient="horz" pos="5751"/>
        <p:guide pos="3702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B18A5-C2ED-4915-A566-D0ED5D11D07C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46288" y="744538"/>
            <a:ext cx="25765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4076F-49F9-4304-8181-F65681B5E7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828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4076F-49F9-4304-8181-F65681B5E75D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631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68D4-5252-48FD-94E4-7FF920E878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36F3A-996B-4EC2-B045-204BECA4DC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C85BB-DD47-4172-A630-BDDE051708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D9FEE-ECED-41AF-A0E2-DF1257BCAB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62C96-89DB-437D-B38D-FA1792BA28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AB6EC-128A-4547-884D-83D8CB3D6FA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1C54B-B62C-4788-AB0B-028C7D2D4D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AF115-AEA0-41EA-9CCB-134300EBE4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D5B61-B12A-481D-A893-A3A184B673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B6CB3-09A4-46BD-AB5B-946EE03BA9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70AFB-F39D-4B25-9E46-66C5F6A826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4AF37B-105C-488C-BED9-035C16A5C1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63"/>
          <p:cNvSpPr>
            <a:spLocks noChangeArrowheads="1"/>
          </p:cNvSpPr>
          <p:nvPr/>
        </p:nvSpPr>
        <p:spPr bwMode="auto">
          <a:xfrm>
            <a:off x="73025" y="5715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" name="Group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772849"/>
              </p:ext>
            </p:extLst>
          </p:nvPr>
        </p:nvGraphicFramePr>
        <p:xfrm>
          <a:off x="298416" y="5097016"/>
          <a:ext cx="2992498" cy="2057400"/>
        </p:xfrm>
        <a:graphic>
          <a:graphicData uri="http://schemas.openxmlformats.org/drawingml/2006/table">
            <a:tbl>
              <a:tblPr/>
              <a:tblGrid>
                <a:gridCol w="1699068"/>
                <a:gridCol w="1293430"/>
              </a:tblGrid>
              <a:tr h="216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otham Narrow Medium" pitchFamily="50" charset="0"/>
                          <a:ea typeface="Times New Roman" pitchFamily="18" charset="0"/>
                          <a:cs typeface="Tahoma" pitchFamily="34" charset="0"/>
                        </a:rPr>
                        <a:t>CODES</a:t>
                      </a: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Medium" pitchFamily="50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MODEL NAME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SYRENE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MODEL NUMBER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SR71_SR01 011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PRODUCT CODE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39400279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EAN CODE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8016361933309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otham Narrow Medium" pitchFamily="50" charset="0"/>
                          <a:ea typeface="Times New Roman" pitchFamily="18" charset="0"/>
                          <a:cs typeface="Tahoma" pitchFamily="34" charset="0"/>
                        </a:rPr>
                        <a:t>DIMENSIONS AND WEIGHT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PRODUCT DIMENSIONS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257x185x1200 mm</a:t>
                      </a: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PACK DIMENSIONS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cs typeface="Tahoma" pitchFamily="34" charset="0"/>
                        </a:rPr>
                        <a:t>760x192x287 mm</a:t>
                      </a: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WEIGHT (NET/GROSS)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2,6 / 4,6 Kg</a:t>
                      </a: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Line 280"/>
          <p:cNvSpPr>
            <a:spLocks noChangeShapeType="1"/>
          </p:cNvSpPr>
          <p:nvPr/>
        </p:nvSpPr>
        <p:spPr bwMode="auto">
          <a:xfrm>
            <a:off x="260350" y="200025"/>
            <a:ext cx="5761038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latin typeface="Gotham Narrow Light" pitchFamily="50" charset="0"/>
            </a:endParaRPr>
          </a:p>
        </p:txBody>
      </p:sp>
      <p:sp>
        <p:nvSpPr>
          <p:cNvPr id="28" name="Line 282"/>
          <p:cNvSpPr>
            <a:spLocks noChangeShapeType="1"/>
          </p:cNvSpPr>
          <p:nvPr/>
        </p:nvSpPr>
        <p:spPr bwMode="auto">
          <a:xfrm>
            <a:off x="260350" y="631825"/>
            <a:ext cx="5761038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ln>
                <a:solidFill>
                  <a:srgbClr val="008000"/>
                </a:solidFill>
              </a:ln>
              <a:latin typeface="Trebuchet MS" panose="020B0603020202020204" pitchFamily="34" charset="0"/>
            </a:endParaRPr>
          </a:p>
        </p:txBody>
      </p:sp>
      <p:sp>
        <p:nvSpPr>
          <p:cNvPr id="29" name="Text Box 354"/>
          <p:cNvSpPr txBox="1">
            <a:spLocks noChangeArrowheads="1"/>
          </p:cNvSpPr>
          <p:nvPr/>
        </p:nvSpPr>
        <p:spPr bwMode="auto">
          <a:xfrm>
            <a:off x="4468813" y="472329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30" name="Text Box 355"/>
          <p:cNvSpPr txBox="1">
            <a:spLocks noChangeArrowheads="1"/>
          </p:cNvSpPr>
          <p:nvPr/>
        </p:nvSpPr>
        <p:spPr bwMode="auto">
          <a:xfrm>
            <a:off x="4489450" y="472329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34" name="CasellaDiTesto 16"/>
          <p:cNvSpPr txBox="1">
            <a:spLocks noChangeArrowheads="1"/>
          </p:cNvSpPr>
          <p:nvPr/>
        </p:nvSpPr>
        <p:spPr bwMode="auto">
          <a:xfrm>
            <a:off x="1268760" y="7386560"/>
            <a:ext cx="1224136" cy="369332"/>
          </a:xfrm>
          <a:prstGeom prst="rect">
            <a:avLst/>
          </a:prstGeom>
          <a:solidFill>
            <a:srgbClr val="C00000"/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 smtClean="0">
                <a:solidFill>
                  <a:srgbClr val="FFFFFF"/>
                </a:solidFill>
                <a:latin typeface="Trebuchet MS" panose="020B0603020202020204" pitchFamily="34" charset="0"/>
                <a:cs typeface="Tahoma" pitchFamily="34" charset="0"/>
              </a:rPr>
              <a:t>SLIM AND LIGHTWEIGHT</a:t>
            </a:r>
            <a:endParaRPr lang="en-US" sz="6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8" name="CasellaDiTesto 16"/>
          <p:cNvSpPr txBox="1">
            <a:spLocks noChangeArrowheads="1"/>
          </p:cNvSpPr>
          <p:nvPr/>
        </p:nvSpPr>
        <p:spPr bwMode="auto">
          <a:xfrm>
            <a:off x="4561224" y="7386560"/>
            <a:ext cx="1224136" cy="369332"/>
          </a:xfrm>
          <a:prstGeom prst="rect">
            <a:avLst/>
          </a:prstGeom>
          <a:solidFill>
            <a:srgbClr val="C00000"/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Times New Roman" pitchFamily="18" charset="0"/>
                <a:cs typeface="Tahoma" pitchFamily="34" charset="0"/>
              </a:rPr>
              <a:t>ALL FLOORS LITE NOZZLE</a:t>
            </a:r>
            <a:endParaRPr lang="en-US" sz="900" b="1" dirty="0">
              <a:solidFill>
                <a:srgbClr val="FFFFFF"/>
              </a:solidFill>
              <a:latin typeface="Trebuchet MS" panose="020B0603020202020204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49" name="CasellaDiTesto 16"/>
          <p:cNvSpPr txBox="1">
            <a:spLocks noChangeArrowheads="1"/>
          </p:cNvSpPr>
          <p:nvPr/>
        </p:nvSpPr>
        <p:spPr bwMode="auto">
          <a:xfrm>
            <a:off x="2863270" y="7386560"/>
            <a:ext cx="1344675" cy="369332"/>
          </a:xfrm>
          <a:prstGeom prst="rect">
            <a:avLst/>
          </a:prstGeom>
          <a:solidFill>
            <a:srgbClr val="C00000"/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Times New Roman" pitchFamily="18" charset="0"/>
                <a:cs typeface="Tahoma" pitchFamily="34" charset="0"/>
              </a:rPr>
              <a:t>CONVENIENT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Times New Roman" pitchFamily="18" charset="0"/>
                <a:cs typeface="Tahoma" pitchFamily="34" charset="0"/>
              </a:rPr>
              <a:t>CARRY HANDLE</a:t>
            </a:r>
            <a:endParaRPr lang="en-US" sz="900" b="1" dirty="0">
              <a:solidFill>
                <a:srgbClr val="FFFFFF"/>
              </a:solidFill>
              <a:latin typeface="Trebuchet MS" panose="020B0603020202020204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50" name="CasellaDiTesto 49"/>
          <p:cNvSpPr txBox="1"/>
          <p:nvPr/>
        </p:nvSpPr>
        <p:spPr>
          <a:xfrm>
            <a:off x="3553613" y="3724796"/>
            <a:ext cx="30681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Trebuchet MS" panose="020B0603020202020204" pitchFamily="34" charset="0"/>
              </a:rPr>
              <a:t>MAIN FEATURES</a:t>
            </a:r>
          </a:p>
          <a:p>
            <a:endParaRPr lang="it-IT" sz="1600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>
                <a:latin typeface="Trebuchet MS" panose="020B0603020202020204" pitchFamily="34" charset="0"/>
              </a:rPr>
              <a:t>Slim</a:t>
            </a:r>
            <a:r>
              <a:rPr lang="it-IT" sz="1600" dirty="0" smtClean="0">
                <a:latin typeface="Trebuchet MS" panose="020B0603020202020204" pitchFamily="34" charset="0"/>
              </a:rPr>
              <a:t> and </a:t>
            </a:r>
            <a:r>
              <a:rPr lang="it-IT" sz="1600" dirty="0" err="1" smtClean="0">
                <a:latin typeface="Trebuchet MS" panose="020B0603020202020204" pitchFamily="34" charset="0"/>
              </a:rPr>
              <a:t>lightweight</a:t>
            </a:r>
            <a:endParaRPr lang="it-IT" sz="1600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>
                <a:latin typeface="Trebuchet MS" panose="020B0603020202020204" pitchFamily="34" charset="0"/>
              </a:rPr>
              <a:t>Carry</a:t>
            </a:r>
            <a:r>
              <a:rPr lang="it-IT" sz="1600" dirty="0" smtClean="0">
                <a:latin typeface="Trebuchet MS" panose="020B0603020202020204" pitchFamily="34" charset="0"/>
              </a:rPr>
              <a:t> </a:t>
            </a:r>
            <a:r>
              <a:rPr lang="it-IT" sz="1600" dirty="0" err="1" smtClean="0">
                <a:latin typeface="Trebuchet MS" panose="020B0603020202020204" pitchFamily="34" charset="0"/>
              </a:rPr>
              <a:t>handle</a:t>
            </a:r>
            <a:r>
              <a:rPr lang="it-IT" sz="1600" dirty="0" smtClean="0">
                <a:latin typeface="Trebuchet MS" panose="020B0603020202020204" pitchFamily="34" charset="0"/>
              </a:rPr>
              <a:t> in the 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>
                <a:latin typeface="Trebuchet MS" panose="020B0603020202020204" pitchFamily="34" charset="0"/>
              </a:rPr>
              <a:t>Working</a:t>
            </a:r>
            <a:r>
              <a:rPr lang="it-IT" sz="1600" dirty="0" smtClean="0">
                <a:latin typeface="Trebuchet MS" panose="020B0603020202020204" pitchFamily="34" charset="0"/>
              </a:rPr>
              <a:t> </a:t>
            </a:r>
            <a:r>
              <a:rPr lang="it-IT" sz="1600" dirty="0" err="1" smtClean="0">
                <a:latin typeface="Trebuchet MS" panose="020B0603020202020204" pitchFamily="34" charset="0"/>
              </a:rPr>
              <a:t>radius</a:t>
            </a:r>
            <a:r>
              <a:rPr lang="it-IT" sz="1600" dirty="0" smtClean="0">
                <a:latin typeface="Trebuchet MS" panose="020B0603020202020204" pitchFamily="34" charset="0"/>
              </a:rPr>
              <a:t> 5m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>
                <a:latin typeface="Trebuchet MS" panose="020B0603020202020204" pitchFamily="34" charset="0"/>
              </a:rPr>
              <a:t>Washable</a:t>
            </a:r>
            <a:r>
              <a:rPr lang="it-IT" sz="1600" dirty="0" smtClean="0">
                <a:latin typeface="Trebuchet MS" panose="020B0603020202020204" pitchFamily="34" charset="0"/>
              </a:rPr>
              <a:t> </a:t>
            </a:r>
            <a:r>
              <a:rPr lang="it-IT" sz="1600" dirty="0" err="1" smtClean="0">
                <a:latin typeface="Trebuchet MS" panose="020B0603020202020204" pitchFamily="34" charset="0"/>
              </a:rPr>
              <a:t>filter</a:t>
            </a:r>
            <a:endParaRPr lang="it-IT" sz="1600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>
                <a:latin typeface="Trebuchet MS" panose="020B0603020202020204" pitchFamily="34" charset="0"/>
              </a:rPr>
              <a:t>Paper</a:t>
            </a:r>
            <a:r>
              <a:rPr lang="it-IT" sz="1600" dirty="0" smtClean="0">
                <a:latin typeface="Trebuchet MS" panose="020B0603020202020204" pitchFamily="34" charset="0"/>
              </a:rPr>
              <a:t> </a:t>
            </a:r>
            <a:r>
              <a:rPr lang="it-IT" sz="1600" dirty="0" err="1" smtClean="0">
                <a:latin typeface="Trebuchet MS" panose="020B0603020202020204" pitchFamily="34" charset="0"/>
              </a:rPr>
              <a:t>bag</a:t>
            </a:r>
            <a:r>
              <a:rPr lang="it-IT" sz="1600" dirty="0" smtClean="0">
                <a:latin typeface="Trebuchet MS" panose="020B0603020202020204" pitchFamily="34" charset="0"/>
              </a:rPr>
              <a:t>, 1.5L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>
                <a:latin typeface="Trebuchet MS" panose="020B0603020202020204" pitchFamily="34" charset="0"/>
              </a:rPr>
              <a:t>All</a:t>
            </a:r>
            <a:r>
              <a:rPr lang="it-IT" sz="1600" dirty="0">
                <a:latin typeface="Trebuchet MS" panose="020B0603020202020204" pitchFamily="34" charset="0"/>
              </a:rPr>
              <a:t> </a:t>
            </a:r>
            <a:r>
              <a:rPr lang="it-IT" sz="1600" dirty="0" err="1">
                <a:latin typeface="Trebuchet MS" panose="020B0603020202020204" pitchFamily="34" charset="0"/>
              </a:rPr>
              <a:t>Floors</a:t>
            </a:r>
            <a:r>
              <a:rPr lang="it-IT" sz="1600" dirty="0">
                <a:latin typeface="Trebuchet MS" panose="020B0603020202020204" pitchFamily="34" charset="0"/>
              </a:rPr>
              <a:t> Lite </a:t>
            </a:r>
            <a:r>
              <a:rPr lang="it-IT" sz="1600" dirty="0" err="1">
                <a:latin typeface="Trebuchet MS" panose="020B0603020202020204" pitchFamily="34" charset="0"/>
              </a:rPr>
              <a:t>nozzle</a:t>
            </a:r>
            <a:endParaRPr lang="it-IT" sz="1600" dirty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 smtClean="0">
              <a:latin typeface="Trebuchet MS" panose="020B0603020202020204" pitchFamily="34" charset="0"/>
            </a:endParaRPr>
          </a:p>
        </p:txBody>
      </p:sp>
      <p:graphicFrame>
        <p:nvGraphicFramePr>
          <p:cNvPr id="52" name="Tabella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236327"/>
              </p:ext>
            </p:extLst>
          </p:nvPr>
        </p:nvGraphicFramePr>
        <p:xfrm>
          <a:off x="3586715" y="1142442"/>
          <a:ext cx="2992498" cy="2194560"/>
        </p:xfrm>
        <a:graphic>
          <a:graphicData uri="http://schemas.openxmlformats.org/drawingml/2006/table">
            <a:tbl>
              <a:tblPr/>
              <a:tblGrid>
                <a:gridCol w="1699068"/>
                <a:gridCol w="1293430"/>
              </a:tblGrid>
              <a:tr h="216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otham Narrow Medium" pitchFamily="50" charset="0"/>
                          <a:ea typeface="Times New Roman" pitchFamily="18" charset="0"/>
                          <a:cs typeface="Tahoma" pitchFamily="34" charset="0"/>
                        </a:rPr>
                        <a:t>ENERGY LABEL DATA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PURPOSE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GENERAL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ENERGY CLASS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A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PERFORMANCE ON HF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B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PERFORMANCE OF CARPET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D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DUST EMISSION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D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NOISE LEVEL (</a:t>
                      </a:r>
                      <a:r>
                        <a:rPr kumimoji="0" lang="en-GB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dBA</a:t>
                      </a: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79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MAXIMUM WATT (W)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700</a:t>
                      </a:r>
                      <a:endParaRPr kumimoji="0" lang="it-IT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Narrow Light" pitchFamily="50" charset="0"/>
                        <a:ea typeface="+mn-ea"/>
                        <a:cs typeface="Tahoma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ENERGY CONSUMPTION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Times New Roman" pitchFamily="18" charset="0"/>
                          <a:cs typeface="Tahoma" pitchFamily="34" charset="0"/>
                        </a:rPr>
                        <a:t>(KWh/year)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Narrow Light" pitchFamily="50" charset="0"/>
                          <a:ea typeface="+mn-ea"/>
                          <a:cs typeface="Tahoma" pitchFamily="34" charset="0"/>
                        </a:rPr>
                        <a:t>27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3" name="Segnaposto contenuto 6" descr="scontorno grafica energy label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CFAFB"/>
              </a:clrFrom>
              <a:clrTo>
                <a:srgbClr val="FCFA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36668" y="1810615"/>
            <a:ext cx="385072" cy="532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161" descr="logo HO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21388" y="50449"/>
            <a:ext cx="704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Rectangle 164"/>
          <p:cNvSpPr>
            <a:spLocks noChangeArrowheads="1"/>
          </p:cNvSpPr>
          <p:nvPr/>
        </p:nvSpPr>
        <p:spPr bwMode="auto">
          <a:xfrm>
            <a:off x="2551652" y="265987"/>
            <a:ext cx="16043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GB" sz="1400" b="1" dirty="0" smtClean="0">
                <a:latin typeface="Trebuchet MS" panose="020B0603020202020204" pitchFamily="34" charset="0"/>
                <a:ea typeface="Times New Roman" pitchFamily="18" charset="0"/>
                <a:cs typeface="Tahoma" pitchFamily="34" charset="0"/>
              </a:rPr>
              <a:t>SR71_SR01 011</a:t>
            </a:r>
            <a:endParaRPr lang="it-IT" sz="1000" dirty="0">
              <a:latin typeface="Trebuchet MS" panose="020B0603020202020204" pitchFamily="34" charset="0"/>
              <a:ea typeface="Times New Roman" pitchFamily="18" charset="0"/>
              <a:cs typeface="Tahoma" pitchFamily="34" charset="0"/>
              <a:sym typeface="Webdings" pitchFamily="18" charset="2"/>
            </a:endParaRPr>
          </a:p>
        </p:txBody>
      </p:sp>
      <p:sp>
        <p:nvSpPr>
          <p:cNvPr id="41" name="CasellaDiTesto 27"/>
          <p:cNvSpPr txBox="1">
            <a:spLocks noChangeArrowheads="1"/>
          </p:cNvSpPr>
          <p:nvPr/>
        </p:nvSpPr>
        <p:spPr bwMode="auto">
          <a:xfrm>
            <a:off x="4773831" y="231715"/>
            <a:ext cx="6158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000" b="1" dirty="0" err="1" smtClean="0">
                <a:latin typeface="Trebuchet MS" panose="020B0603020202020204" pitchFamily="34" charset="0"/>
                <a:cs typeface="Tahoma" pitchFamily="34" charset="0"/>
              </a:rPr>
              <a:t>Glamor</a:t>
            </a:r>
            <a:endParaRPr lang="it-IT" sz="1000" b="1" dirty="0" smtClean="0">
              <a:latin typeface="Trebuchet MS" panose="020B0603020202020204" pitchFamily="34" charset="0"/>
              <a:cs typeface="Tahoma" pitchFamily="34" charset="0"/>
            </a:endParaRPr>
          </a:p>
          <a:p>
            <a:r>
              <a:rPr lang="it-IT" sz="1000" b="1" dirty="0" smtClean="0">
                <a:latin typeface="Trebuchet MS" panose="020B0603020202020204" pitchFamily="34" charset="0"/>
                <a:cs typeface="Tahoma" pitchFamily="34" charset="0"/>
              </a:rPr>
              <a:t>Blue</a:t>
            </a:r>
            <a:endParaRPr lang="it-IT" sz="1000" b="1" dirty="0">
              <a:latin typeface="Trebuchet MS" panose="020B0603020202020204" pitchFamily="34" charset="0"/>
              <a:cs typeface="Tahoma" pitchFamily="34" charset="0"/>
            </a:endParaRPr>
          </a:p>
        </p:txBody>
      </p:sp>
      <p:pic>
        <p:nvPicPr>
          <p:cNvPr id="40" name="Immagine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9120" y="7908670"/>
            <a:ext cx="1310869" cy="1310869"/>
          </a:xfrm>
          <a:prstGeom prst="rect">
            <a:avLst/>
          </a:prstGeom>
        </p:spPr>
      </p:pic>
      <p:sp>
        <p:nvSpPr>
          <p:cNvPr id="47" name="CasellaDiTesto 46"/>
          <p:cNvSpPr txBox="1"/>
          <p:nvPr/>
        </p:nvSpPr>
        <p:spPr>
          <a:xfrm>
            <a:off x="273413" y="152485"/>
            <a:ext cx="2582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Gotham Narrow Medium" pitchFamily="50" charset="0"/>
              </a:rPr>
              <a:t>SYRENE</a:t>
            </a:r>
            <a:endParaRPr lang="en-US" dirty="0">
              <a:latin typeface="Gotham Narrow Medium" pitchFamily="50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6"/>
          <a:srcRect l="4301" t="3680" r="5616" b="4280"/>
          <a:stretch/>
        </p:blipFill>
        <p:spPr>
          <a:xfrm>
            <a:off x="1296959" y="7977188"/>
            <a:ext cx="1167528" cy="1192909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7"/>
          <a:srcRect l="3066" t="2452" r="4946" b="3059"/>
          <a:stretch/>
        </p:blipFill>
        <p:spPr>
          <a:xfrm>
            <a:off x="2949088" y="7982416"/>
            <a:ext cx="1167528" cy="1192909"/>
          </a:xfrm>
          <a:prstGeom prst="ellipse">
            <a:avLst/>
          </a:prstGeom>
          <a:ln>
            <a:noFill/>
          </a:ln>
          <a:effectLst/>
        </p:spPr>
      </p:pic>
      <p:grpSp>
        <p:nvGrpSpPr>
          <p:cNvPr id="11" name="Gruppo 10"/>
          <p:cNvGrpSpPr/>
          <p:nvPr/>
        </p:nvGrpSpPr>
        <p:grpSpPr>
          <a:xfrm>
            <a:off x="2036923" y="3672096"/>
            <a:ext cx="971927" cy="1064880"/>
            <a:chOff x="1907046" y="3577264"/>
            <a:chExt cx="971927" cy="1064880"/>
          </a:xfrm>
        </p:grpSpPr>
        <p:sp>
          <p:nvSpPr>
            <p:cNvPr id="55" name="Rettangolo 54"/>
            <p:cNvSpPr/>
            <p:nvPr/>
          </p:nvSpPr>
          <p:spPr>
            <a:xfrm rot="21120000">
              <a:off x="1942953" y="3712128"/>
              <a:ext cx="810000" cy="16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latin typeface="Trebuchet MS" panose="020B0603020202020204" pitchFamily="34" charset="0"/>
              </a:endParaRPr>
            </a:p>
          </p:txBody>
        </p:sp>
        <p:pic>
          <p:nvPicPr>
            <p:cNvPr id="54" name="Immagine 53"/>
            <p:cNvPicPr>
              <a:picLocks noChangeAspect="1"/>
            </p:cNvPicPr>
            <p:nvPr/>
          </p:nvPicPr>
          <p:blipFill rotWithShape="1">
            <a:blip r:embed="rId8"/>
            <a:srcRect l="7258" t="2775" r="9695" b="4328"/>
            <a:stretch/>
          </p:blipFill>
          <p:spPr>
            <a:xfrm>
              <a:off x="1907046" y="3640766"/>
              <a:ext cx="971927" cy="1001378"/>
            </a:xfrm>
            <a:prstGeom prst="ellipse">
              <a:avLst/>
            </a:prstGeom>
            <a:ln>
              <a:noFill/>
            </a:ln>
            <a:effectLst/>
          </p:spPr>
        </p:pic>
        <p:sp>
          <p:nvSpPr>
            <p:cNvPr id="9" name="Rettangolo 8"/>
            <p:cNvSpPr/>
            <p:nvPr/>
          </p:nvSpPr>
          <p:spPr>
            <a:xfrm rot="21120000">
              <a:off x="1932347" y="3577264"/>
              <a:ext cx="753009" cy="1388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latin typeface="Trebuchet MS" panose="020B0603020202020204" pitchFamily="34" charset="0"/>
              </a:endParaRPr>
            </a:p>
          </p:txBody>
        </p:sp>
      </p:grpSp>
      <p:pic>
        <p:nvPicPr>
          <p:cNvPr id="31" name="Immagine 30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6501" y="853122"/>
            <a:ext cx="2052136" cy="4071065"/>
          </a:xfrm>
          <a:prstGeom prst="rect">
            <a:avLst/>
          </a:prstGeom>
        </p:spPr>
      </p:pic>
      <p:grpSp>
        <p:nvGrpSpPr>
          <p:cNvPr id="35" name="Gruppo 34"/>
          <p:cNvGrpSpPr/>
          <p:nvPr/>
        </p:nvGrpSpPr>
        <p:grpSpPr>
          <a:xfrm>
            <a:off x="1733677" y="961108"/>
            <a:ext cx="1416265" cy="1288160"/>
            <a:chOff x="3567770" y="1295696"/>
            <a:chExt cx="1416265" cy="1288160"/>
          </a:xfrm>
        </p:grpSpPr>
        <p:pic>
          <p:nvPicPr>
            <p:cNvPr id="36" name="Immagine 35"/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7770" y="1295696"/>
              <a:ext cx="1416265" cy="1288160"/>
            </a:xfrm>
            <a:prstGeom prst="rect">
              <a:avLst/>
            </a:prstGeom>
          </p:spPr>
        </p:pic>
        <p:sp>
          <p:nvSpPr>
            <p:cNvPr id="37" name="Corda 36"/>
            <p:cNvSpPr/>
            <p:nvPr/>
          </p:nvSpPr>
          <p:spPr>
            <a:xfrm rot="20592853">
              <a:off x="3866151" y="1535405"/>
              <a:ext cx="864000" cy="844132"/>
            </a:xfrm>
            <a:prstGeom prst="chord">
              <a:avLst>
                <a:gd name="adj1" fmla="val 21595255"/>
                <a:gd name="adj2" fmla="val 10556428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4053655" y="2144450"/>
              <a:ext cx="5093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600" dirty="0" smtClean="0">
                  <a:latin typeface="Gotham Narrow Medium" pitchFamily="50" charset="0"/>
                </a:rPr>
                <a:t>CLASS ENERGY</a:t>
              </a:r>
              <a:endParaRPr lang="it-IT" sz="600" dirty="0">
                <a:latin typeface="Gotham Narrow Medium" pitchFamily="50" charset="0"/>
              </a:endParaRPr>
            </a:p>
          </p:txBody>
        </p:sp>
        <p:sp>
          <p:nvSpPr>
            <p:cNvPr id="43" name="Rettangolo 42"/>
            <p:cNvSpPr/>
            <p:nvPr/>
          </p:nvSpPr>
          <p:spPr>
            <a:xfrm>
              <a:off x="4110431" y="1830727"/>
              <a:ext cx="4010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sz="2400" b="1" dirty="0">
                  <a:latin typeface="Gotham Narrow Medium" pitchFamily="50" charset="0"/>
                </a:rPr>
                <a:t>A</a:t>
              </a:r>
            </a:p>
          </p:txBody>
        </p:sp>
      </p:grpSp>
      <p:pic>
        <p:nvPicPr>
          <p:cNvPr id="44" name="Immagine 43"/>
          <p:cNvPicPr>
            <a:picLocks noChangeAspect="1"/>
          </p:cNvPicPr>
          <p:nvPr/>
        </p:nvPicPr>
        <p:blipFill rotWithShape="1">
          <a:blip r:embed="rId11"/>
          <a:srcRect l="5840" t="10137" r="7342" b="5325"/>
          <a:stretch/>
        </p:blipFill>
        <p:spPr>
          <a:xfrm>
            <a:off x="1979804" y="2363510"/>
            <a:ext cx="988882" cy="1022631"/>
          </a:xfrm>
          <a:prstGeom prst="ellipse">
            <a:avLst/>
          </a:prstGeom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</TotalTime>
  <Words>112</Words>
  <Application>Microsoft Office PowerPoint</Application>
  <PresentationFormat>A4 (21x29,7 cm)</PresentationFormat>
  <Paragraphs>55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Arial</vt:lpstr>
      <vt:lpstr>Calibri</vt:lpstr>
      <vt:lpstr>Gotham Narrow Light</vt:lpstr>
      <vt:lpstr>Gotham Narrow Medium</vt:lpstr>
      <vt:lpstr>Tahoma</vt:lpstr>
      <vt:lpstr>Times New Roman</vt:lpstr>
      <vt:lpstr>Trebuchet MS</vt:lpstr>
      <vt:lpstr>Webdings</vt:lpstr>
      <vt:lpstr>Struttura predefinita</vt:lpstr>
      <vt:lpstr>Presentazione standard di PowerPoint</vt:lpstr>
    </vt:vector>
  </TitlesOfParts>
  <Company>Candy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Deidda</dc:creator>
  <cp:lastModifiedBy>Francesca Marinelli</cp:lastModifiedBy>
  <cp:revision>239</cp:revision>
  <dcterms:created xsi:type="dcterms:W3CDTF">2008-07-09T10:34:23Z</dcterms:created>
  <dcterms:modified xsi:type="dcterms:W3CDTF">2017-01-17T10:12:40Z</dcterms:modified>
</cp:coreProperties>
</file>