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9" tIns="45715" rIns="91429" bIns="45715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320" y="6309320"/>
            <a:ext cx="1251348" cy="38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8"/>
          <p:cNvSpPr>
            <a:spLocks/>
          </p:cNvSpPr>
          <p:nvPr userDrawn="1"/>
        </p:nvSpPr>
        <p:spPr bwMode="auto">
          <a:xfrm flipH="1" flipV="1">
            <a:off x="0" y="6211575"/>
            <a:ext cx="6984776" cy="646425"/>
          </a:xfrm>
          <a:custGeom>
            <a:avLst/>
            <a:gdLst>
              <a:gd name="connsiteX0" fmla="*/ 0 w 8915400"/>
              <a:gd name="connsiteY0" fmla="*/ 0 h 1026989"/>
              <a:gd name="connsiteX1" fmla="*/ 311567 w 8915400"/>
              <a:gd name="connsiteY1" fmla="*/ 0 h 1026989"/>
              <a:gd name="connsiteX2" fmla="*/ 8609192 w 8915400"/>
              <a:gd name="connsiteY2" fmla="*/ 0 h 1026989"/>
              <a:gd name="connsiteX3" fmla="*/ 8892102 w 8915400"/>
              <a:gd name="connsiteY3" fmla="*/ 281709 h 1026989"/>
              <a:gd name="connsiteX4" fmla="*/ 8915400 w 8915400"/>
              <a:gd name="connsiteY4" fmla="*/ 313802 h 1026989"/>
              <a:gd name="connsiteX5" fmla="*/ 8892102 w 8915400"/>
              <a:gd name="connsiteY5" fmla="*/ 345896 h 1026989"/>
              <a:gd name="connsiteX6" fmla="*/ 8203133 w 8915400"/>
              <a:gd name="connsiteY6" fmla="*/ 1012725 h 1026989"/>
              <a:gd name="connsiteX7" fmla="*/ 8196476 w 8915400"/>
              <a:gd name="connsiteY7" fmla="*/ 1016291 h 1026989"/>
              <a:gd name="connsiteX8" fmla="*/ 8173178 w 8915400"/>
              <a:gd name="connsiteY8" fmla="*/ 1026989 h 1026989"/>
              <a:gd name="connsiteX9" fmla="*/ 686871 w 8915400"/>
              <a:gd name="connsiteY9" fmla="*/ 1026989 h 1026989"/>
              <a:gd name="connsiteX10" fmla="*/ 0 w 8915400"/>
              <a:gd name="connsiteY10" fmla="*/ 1026989 h 102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915400" h="1026989">
                <a:moveTo>
                  <a:pt x="0" y="0"/>
                </a:moveTo>
                <a:lnTo>
                  <a:pt x="311567" y="0"/>
                </a:lnTo>
                <a:cubicBezTo>
                  <a:pt x="1814549" y="0"/>
                  <a:pt x="4345887" y="0"/>
                  <a:pt x="8609192" y="0"/>
                </a:cubicBezTo>
                <a:cubicBezTo>
                  <a:pt x="8609192" y="0"/>
                  <a:pt x="8609192" y="0"/>
                  <a:pt x="8892102" y="281709"/>
                </a:cubicBezTo>
                <a:cubicBezTo>
                  <a:pt x="8892102" y="281709"/>
                  <a:pt x="8915400" y="299539"/>
                  <a:pt x="8915400" y="313802"/>
                </a:cubicBezTo>
                <a:cubicBezTo>
                  <a:pt x="8915400" y="328066"/>
                  <a:pt x="8892102" y="345896"/>
                  <a:pt x="8892102" y="345896"/>
                </a:cubicBezTo>
                <a:cubicBezTo>
                  <a:pt x="8892102" y="345896"/>
                  <a:pt x="8892102" y="345896"/>
                  <a:pt x="8203133" y="1012725"/>
                </a:cubicBezTo>
                <a:cubicBezTo>
                  <a:pt x="8203133" y="1012725"/>
                  <a:pt x="8206461" y="1009159"/>
                  <a:pt x="8196476" y="1016291"/>
                </a:cubicBezTo>
                <a:cubicBezTo>
                  <a:pt x="8186491" y="1026989"/>
                  <a:pt x="8173178" y="1026989"/>
                  <a:pt x="8173178" y="1026989"/>
                </a:cubicBezTo>
                <a:cubicBezTo>
                  <a:pt x="8173178" y="1026989"/>
                  <a:pt x="8173178" y="1026989"/>
                  <a:pt x="686871" y="1026989"/>
                </a:cubicBezTo>
                <a:lnTo>
                  <a:pt x="0" y="1026989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86818" tIns="43409" rIns="86818" bIns="43409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709">
              <a:solidFill>
                <a:prstClr val="black"/>
              </a:solidFill>
            </a:endParaRP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xmlns="" id="{9CBF3D83-6329-4114-881B-C48C9E2EDB1D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98852" y="98850"/>
            <a:ext cx="519832" cy="322129"/>
          </a:xfrm>
          <a:custGeom>
            <a:avLst/>
            <a:gdLst>
              <a:gd name="T0" fmla="*/ 397 w 524"/>
              <a:gd name="T1" fmla="*/ 0 h 398"/>
              <a:gd name="T2" fmla="*/ 0 w 524"/>
              <a:gd name="T3" fmla="*/ 398 h 398"/>
              <a:gd name="T4" fmla="*/ 524 w 524"/>
              <a:gd name="T5" fmla="*/ 398 h 398"/>
              <a:gd name="T6" fmla="*/ 524 w 524"/>
              <a:gd name="T7" fmla="*/ 130 h 398"/>
              <a:gd name="T8" fmla="*/ 397 w 524"/>
              <a:gd name="T9" fmla="*/ 0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4" h="398">
                <a:moveTo>
                  <a:pt x="397" y="0"/>
                </a:moveTo>
                <a:lnTo>
                  <a:pt x="0" y="398"/>
                </a:lnTo>
                <a:lnTo>
                  <a:pt x="524" y="398"/>
                </a:lnTo>
                <a:lnTo>
                  <a:pt x="524" y="130"/>
                </a:lnTo>
                <a:lnTo>
                  <a:pt x="397" y="0"/>
                </a:lnTo>
                <a:close/>
              </a:path>
            </a:pathLst>
          </a:custGeom>
          <a:solidFill>
            <a:srgbClr val="015AAA"/>
          </a:solidFill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5114" tIns="32557" rIns="65114" bIns="32557" numCol="1" anchor="t" anchorCtr="0" compatLnSpc="1">
            <a:prstTxWarp prst="textNoShape">
              <a:avLst/>
            </a:prstTxWarp>
          </a:bodyPr>
          <a:lstStyle/>
          <a:p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14" name="Přímá spojnice 13"/>
          <p:cNvCxnSpPr/>
          <p:nvPr userDrawn="1"/>
        </p:nvCxnSpPr>
        <p:spPr>
          <a:xfrm>
            <a:off x="0" y="908720"/>
            <a:ext cx="7147240" cy="0"/>
          </a:xfrm>
          <a:prstGeom prst="line">
            <a:avLst/>
          </a:prstGeom>
          <a:ln w="1905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29.10.2024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23528" y="-11146"/>
            <a:ext cx="8818904" cy="86444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4472C4"/>
                </a:solidFill>
                <a:latin typeface="Arial" charset="0"/>
              </a:rPr>
              <a:t>HFR3718DNMM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Volně </a:t>
            </a:r>
            <a:r>
              <a:rPr lang="cs-CZ" altLang="cs-CZ" sz="1400" dirty="0" smtClean="0">
                <a:latin typeface="Arial" charset="0"/>
              </a:rPr>
              <a:t>stojící chladnička French Door 70 cm – </a:t>
            </a:r>
            <a:r>
              <a:rPr lang="cs-CZ" altLang="cs-CZ" sz="1400" dirty="0" smtClean="0">
                <a:solidFill>
                  <a:srgbClr val="4472C4"/>
                </a:solidFill>
                <a:latin typeface="Arial" charset="0"/>
              </a:rPr>
              <a:t>FD 70 Series 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Total </a:t>
            </a:r>
            <a:r>
              <a:rPr lang="cs-CZ" altLang="cs-CZ" sz="12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No Frost, Invertorový </a:t>
            </a:r>
            <a:r>
              <a:rPr lang="cs-CZ" altLang="cs-CZ" sz="12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kompresor, My Zone, ABT, LED</a:t>
            </a:r>
            <a:endParaRPr lang="cs-CZ" altLang="cs-CZ" sz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220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908720"/>
            <a:ext cx="3978776" cy="5760640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</a:t>
            </a:r>
            <a:r>
              <a:rPr lang="cs-CZ" altLang="cs-CZ" sz="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Nařízení v přenesené pravomoci: (EU) 2019/2016)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Třída energetické účinnosti		D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Celkový čistý objem (l)		</a:t>
            </a:r>
            <a:r>
              <a:rPr lang="cs-CZ" altLang="cs-CZ" sz="800" dirty="0" smtClean="0">
                <a:latin typeface="Arial" charset="0"/>
              </a:rPr>
              <a:t>402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Čistý objem chladničky/ mrazáku (l)		</a:t>
            </a:r>
            <a:r>
              <a:rPr lang="cs-CZ" altLang="cs-CZ" sz="800" dirty="0" smtClean="0">
                <a:latin typeface="Arial" charset="0"/>
              </a:rPr>
              <a:t>262/140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Spotřeba energie za den (kWh/24 hod)		</a:t>
            </a:r>
            <a:r>
              <a:rPr lang="cs-CZ" altLang="cs-CZ" sz="800" dirty="0" smtClean="0">
                <a:latin typeface="Arial" charset="0"/>
              </a:rPr>
              <a:t>0,630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Roční </a:t>
            </a:r>
            <a:r>
              <a:rPr lang="cs-CZ" altLang="cs-CZ" sz="800" dirty="0">
                <a:latin typeface="Arial" charset="0"/>
              </a:rPr>
              <a:t>spotřeba energie (kWh/rok)		</a:t>
            </a:r>
            <a:r>
              <a:rPr lang="cs-CZ" altLang="cs-CZ" sz="800" dirty="0" smtClean="0">
                <a:latin typeface="Arial" charset="0"/>
              </a:rPr>
              <a:t>230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Mrazicí výkon (kg/24 hod)		9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</a:t>
            </a:r>
            <a:r>
              <a:rPr lang="cs-CZ" altLang="cs-CZ" sz="800" dirty="0" smtClean="0">
                <a:latin typeface="Arial" charset="0"/>
              </a:rPr>
              <a:t>16</a:t>
            </a:r>
            <a:r>
              <a:rPr lang="cs-CZ" altLang="cs-CZ" sz="800" dirty="0">
                <a:latin typeface="Arial" charset="0"/>
              </a:rPr>
              <a:t>	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38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C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Klimatická třída			SN - </a:t>
            </a:r>
            <a:r>
              <a:rPr lang="cs-CZ" altLang="cs-CZ" sz="800" dirty="0" smtClean="0">
                <a:latin typeface="Arial" charset="0"/>
              </a:rPr>
              <a:t>T  </a:t>
            </a:r>
            <a:r>
              <a:rPr lang="cs-CZ" altLang="cs-CZ" sz="800" dirty="0">
                <a:latin typeface="Arial" charset="0"/>
              </a:rPr>
              <a:t>10°- </a:t>
            </a:r>
            <a:r>
              <a:rPr lang="cs-CZ" altLang="cs-CZ" sz="800" dirty="0" smtClean="0">
                <a:latin typeface="Arial" charset="0"/>
              </a:rPr>
              <a:t>43°C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****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Vlastnosti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Total </a:t>
            </a:r>
            <a:r>
              <a:rPr lang="cs-CZ" altLang="cs-CZ" sz="800" b="1" dirty="0">
                <a:latin typeface="Arial" charset="0"/>
              </a:rPr>
              <a:t>No Frost Air Surround – beznámrazová technologie mrazení,       šetrná a rovnoměrná distribuce chladného vzduchu bez přímého vyfoukávání uchová jídlo déle čerstvé, s možností umístění kamkoliv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My </a:t>
            </a:r>
            <a:r>
              <a:rPr lang="cs-CZ" altLang="cs-CZ" sz="800" b="1" dirty="0">
                <a:latin typeface="Arial" charset="0"/>
              </a:rPr>
              <a:t>Zone – zásuvka se samostatnou regulací </a:t>
            </a:r>
            <a:r>
              <a:rPr lang="cs-CZ" altLang="cs-CZ" sz="800" b="1" dirty="0" smtClean="0">
                <a:latin typeface="Arial" charset="0"/>
              </a:rPr>
              <a:t>se třemi režimy nastavení</a:t>
            </a:r>
          </a:p>
          <a:p>
            <a:pPr>
              <a:lnSpc>
                <a:spcPct val="115000"/>
              </a:lnSpc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ABT – antibakteriální ochrana lednice i mrazáku pomocí UV světla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Jeden chladící okruh, Funkce Rychlé  chlazení a mrazení, Dovolená, Auto nastavení, </a:t>
            </a:r>
            <a:r>
              <a:rPr lang="cs-CZ" altLang="cs-CZ" sz="800" b="1" dirty="0" smtClean="0">
                <a:latin typeface="Arial" charset="0"/>
              </a:rPr>
              <a:t>My Zone</a:t>
            </a:r>
            <a:r>
              <a:rPr lang="cs-CZ" altLang="cs-CZ" sz="800" dirty="0" smtClean="0">
                <a:latin typeface="Arial" charset="0"/>
              </a:rPr>
              <a:t>, Dětská pojistka, Stand by, Elektronické </a:t>
            </a:r>
            <a:r>
              <a:rPr lang="cs-CZ" altLang="cs-CZ" sz="800" dirty="0">
                <a:latin typeface="Arial" charset="0"/>
              </a:rPr>
              <a:t>ovládání teploty </a:t>
            </a:r>
            <a:r>
              <a:rPr lang="cs-CZ" altLang="cs-CZ" sz="800" dirty="0" smtClean="0">
                <a:latin typeface="Arial" charset="0"/>
              </a:rPr>
              <a:t>+1 až +9°C chladnička / -14 až </a:t>
            </a:r>
            <a:r>
              <a:rPr lang="cs-CZ" altLang="cs-CZ" sz="800" dirty="0">
                <a:latin typeface="Arial" charset="0"/>
              </a:rPr>
              <a:t>-</a:t>
            </a:r>
            <a:r>
              <a:rPr lang="cs-CZ" altLang="cs-CZ" sz="800" dirty="0" smtClean="0">
                <a:latin typeface="Arial" charset="0"/>
              </a:rPr>
              <a:t>24°C mrazák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Externí dotykový displej na </a:t>
            </a:r>
            <a:r>
              <a:rPr lang="cs-CZ" altLang="cs-CZ" sz="800" dirty="0" smtClean="0">
                <a:latin typeface="Arial" charset="0"/>
              </a:rPr>
              <a:t>dvířkách; Automatické odmrazování chladničky i mrazáku; Akustický </a:t>
            </a:r>
            <a:r>
              <a:rPr lang="cs-CZ" altLang="cs-CZ" sz="800" dirty="0">
                <a:latin typeface="Arial" charset="0"/>
              </a:rPr>
              <a:t>signál otevřených dvířek</a:t>
            </a: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Chladnička</a:t>
            </a:r>
            <a:endParaRPr lang="cs-CZ" altLang="cs-CZ" sz="800" b="1" dirty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 smtClean="0">
                <a:latin typeface="Arial" charset="0"/>
              </a:rPr>
              <a:t>3 +1  skleněné police / 6 přihrádek </a:t>
            </a:r>
            <a:r>
              <a:rPr lang="cs-CZ" altLang="cs-CZ" sz="800" dirty="0">
                <a:latin typeface="Arial" charset="0"/>
              </a:rPr>
              <a:t>ve </a:t>
            </a:r>
            <a:r>
              <a:rPr lang="cs-CZ" altLang="cs-CZ" sz="800" dirty="0" smtClean="0">
                <a:latin typeface="Arial" charset="0"/>
              </a:rPr>
              <a:t>dveřích 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1 Zásuvka My Zone (nastavení: Ovoce a zelenina, Super Cool, 0 °C Fresh)</a:t>
            </a:r>
            <a:endParaRPr lang="cs-CZ" altLang="cs-CZ" sz="800" b="1" dirty="0">
              <a:latin typeface="Arial" charset="0"/>
            </a:endParaRP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Mrazák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2 externí zásuvky</a:t>
            </a:r>
            <a:r>
              <a:rPr lang="cs-CZ" altLang="cs-CZ" sz="800" b="1" dirty="0">
                <a:latin typeface="Arial" charset="0"/>
              </a:rPr>
              <a:t> </a:t>
            </a:r>
            <a:r>
              <a:rPr lang="cs-CZ" altLang="cs-CZ" sz="800" b="1" dirty="0" smtClean="0">
                <a:latin typeface="Arial" charset="0"/>
              </a:rPr>
              <a:t>se snadnými přístupem – úspora 30 % energie (horní zásuvka s vnitřním transparentním šuplíkem)</a:t>
            </a:r>
          </a:p>
          <a:p>
            <a:pPr indent="0"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b="1" dirty="0" smtClean="0">
              <a:latin typeface="Arial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Osvětlení LED 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Integrované madlo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2 </a:t>
            </a:r>
            <a:r>
              <a:rPr lang="cs-CZ" altLang="cs-CZ" sz="800" dirty="0">
                <a:latin typeface="Arial" charset="0"/>
              </a:rPr>
              <a:t>nastavitelné </a:t>
            </a:r>
            <a:r>
              <a:rPr lang="cs-CZ" altLang="cs-CZ" sz="800" dirty="0" smtClean="0">
                <a:latin typeface="Arial" charset="0"/>
              </a:rPr>
              <a:t>nožičky; 2 kolečka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220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bdélník 18"/>
          <p:cNvSpPr/>
          <p:nvPr/>
        </p:nvSpPr>
        <p:spPr>
          <a:xfrm>
            <a:off x="5758056" y="5058110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34005858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6901018055843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		Platinově stříbrná nerez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1775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700 x 688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89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1864 x 777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749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98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0" name="TextovéPole 49"/>
          <p:cNvSpPr txBox="1"/>
          <p:nvPr/>
        </p:nvSpPr>
        <p:spPr>
          <a:xfrm>
            <a:off x="4788024" y="1916832"/>
            <a:ext cx="864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Bezdotyková technologie ovládání </a:t>
            </a:r>
            <a:r>
              <a:rPr lang="cs-CZ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chladničky</a:t>
            </a:r>
            <a:endParaRPr lang="cs-CZ" sz="800" dirty="0">
              <a:solidFill>
                <a:schemeClr val="bg1"/>
              </a:solidFill>
            </a:endParaRPr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87"/>
          <a:stretch/>
        </p:blipFill>
        <p:spPr>
          <a:xfrm>
            <a:off x="6589784" y="954703"/>
            <a:ext cx="143944" cy="648000"/>
          </a:xfrm>
          <a:prstGeom prst="rect">
            <a:avLst/>
          </a:prstGeom>
        </p:spPr>
      </p:pic>
      <p:sp>
        <p:nvSpPr>
          <p:cNvPr id="22" name="TextovéPole 21"/>
          <p:cNvSpPr txBox="1"/>
          <p:nvPr/>
        </p:nvSpPr>
        <p:spPr>
          <a:xfrm>
            <a:off x="4811250" y="1068702"/>
            <a:ext cx="914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Beznámrazová technologie Total No Frost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48" y="2530511"/>
            <a:ext cx="720000" cy="720000"/>
          </a:xfrm>
          <a:prstGeom prst="rect">
            <a:avLst/>
          </a:prstGeom>
        </p:spPr>
      </p:pic>
      <p:sp>
        <p:nvSpPr>
          <p:cNvPr id="29" name="TextovéPole 28"/>
          <p:cNvSpPr txBox="1"/>
          <p:nvPr/>
        </p:nvSpPr>
        <p:spPr>
          <a:xfrm>
            <a:off x="4800944" y="2575027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Zásuvka se samostatnou regulací s třemi nastaveními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ovéPole 35"/>
          <p:cNvSpPr txBox="1"/>
          <p:nvPr/>
        </p:nvSpPr>
        <p:spPr>
          <a:xfrm>
            <a:off x="4834388" y="3516850"/>
            <a:ext cx="91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Tichý chod</a:t>
            </a:r>
          </a:p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37 decibelů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4815506" y="4141672"/>
            <a:ext cx="914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Úsporné </a:t>
            </a:r>
          </a:p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osvětlení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ovéPole 27">
            <a:extLst>
              <a:ext uri="{FF2B5EF4-FFF2-40B4-BE49-F238E27FC236}">
                <a16:creationId xmlns="" xmlns:a16="http://schemas.microsoft.com/office/drawing/2014/main" id="{87E6A696-3B0E-4AB4-A886-45FE02A3E943}"/>
              </a:ext>
            </a:extLst>
          </p:cNvPr>
          <p:cNvSpPr txBox="1"/>
          <p:nvPr/>
        </p:nvSpPr>
        <p:spPr>
          <a:xfrm>
            <a:off x="5258163" y="90260"/>
            <a:ext cx="388583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pic>
        <p:nvPicPr>
          <p:cNvPr id="42" name="Obrázek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191" y="1052736"/>
            <a:ext cx="720000" cy="7200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715382" y="955438"/>
            <a:ext cx="90685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177,5</a:t>
            </a:r>
          </a:p>
          <a:p>
            <a:pPr algn="r"/>
            <a:r>
              <a:rPr lang="cs-CZ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endParaRPr lang="cs-CZ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832" y="908720"/>
            <a:ext cx="968022" cy="968022"/>
          </a:xfrm>
          <a:prstGeom prst="rect">
            <a:avLst/>
          </a:prstGeom>
        </p:spPr>
      </p:pic>
      <p:pic>
        <p:nvPicPr>
          <p:cNvPr id="20" name="Obrázek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024" y="3220692"/>
            <a:ext cx="720000" cy="72000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024" y="1664251"/>
            <a:ext cx="720000" cy="720000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4776084" y="1810118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Antibakteriální ochrana interiéru lednice i mrazáku</a:t>
            </a:r>
            <a:endParaRPr lang="cs-CZ" sz="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28" y="3972870"/>
            <a:ext cx="720000" cy="7200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t="2750" r="17451" b="3801"/>
          <a:stretch/>
        </p:blipFill>
        <p:spPr>
          <a:xfrm>
            <a:off x="6917967" y="3399267"/>
            <a:ext cx="1252792" cy="179836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0" t="5900" r="31100" b="3801"/>
          <a:stretch/>
        </p:blipFill>
        <p:spPr>
          <a:xfrm>
            <a:off x="5712860" y="1680441"/>
            <a:ext cx="1172003" cy="279978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2397" y="1720551"/>
            <a:ext cx="844099" cy="16881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0" name="Obrázek 29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38" b="90166"/>
          <a:stretch/>
        </p:blipFill>
        <p:spPr>
          <a:xfrm>
            <a:off x="8461380" y="855923"/>
            <a:ext cx="681052" cy="67444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795BD839E46F24EB4770DF09025A07F" ma:contentTypeVersion="11" ma:contentTypeDescription="Vytvoří nový dokument" ma:contentTypeScope="" ma:versionID="899d58e324f7d2ad8dbbf30f92ba481f">
  <xsd:schema xmlns:xsd="http://www.w3.org/2001/XMLSchema" xmlns:xs="http://www.w3.org/2001/XMLSchema" xmlns:p="http://schemas.microsoft.com/office/2006/metadata/properties" xmlns:ns3="a09af93a-bc92-4cce-8ba3-c8fdbed82e22" xmlns:ns4="b4af0723-3826-4aee-ba08-906e8dce3040" targetNamespace="http://schemas.microsoft.com/office/2006/metadata/properties" ma:root="true" ma:fieldsID="8ecc31191407e2209a8b26e29ff69bbb" ns3:_="" ns4:_="">
    <xsd:import namespace="a09af93a-bc92-4cce-8ba3-c8fdbed82e22"/>
    <xsd:import namespace="b4af0723-3826-4aee-ba08-906e8dce304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EventHashCode" minOccurs="0"/>
                <xsd:element ref="ns3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9af93a-bc92-4cce-8ba3-c8fdbed82e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af0723-3826-4aee-ba08-906e8dce304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ADD55FB-A287-496D-995F-BEB9B7F590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9af93a-bc92-4cce-8ba3-c8fdbed82e22"/>
    <ds:schemaRef ds:uri="b4af0723-3826-4aee-ba08-906e8dce30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8943F7-9869-47ED-98D3-9740D3D8EE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1747CF-528E-4FB1-8821-D297DBD7BA7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a09af93a-bc92-4cce-8ba3-c8fdbed82e22"/>
    <ds:schemaRef ds:uri="http://purl.org/dc/elements/1.1/"/>
    <ds:schemaRef ds:uri="http://schemas.microsoft.com/office/2006/metadata/properties"/>
    <ds:schemaRef ds:uri="b4af0723-3826-4aee-ba08-906e8dce304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2276</TotalTime>
  <Words>71</Words>
  <Application>Microsoft Office PowerPoint</Application>
  <PresentationFormat>Předvádění na obrazovce (4:3)</PresentationFormat>
  <Paragraphs>57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287</cp:revision>
  <cp:lastPrinted>2016-05-31T13:00:02Z</cp:lastPrinted>
  <dcterms:created xsi:type="dcterms:W3CDTF">2015-07-16T11:02:07Z</dcterms:created>
  <dcterms:modified xsi:type="dcterms:W3CDTF">2024-10-29T14:27:11Z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0x010100C795BD839E46F24EB4770DF09025A07F</vt:lpwstr>
  </property>
</Properties>
</file>