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17" d="100"/>
          <a:sy n="117" d="100"/>
        </p:scale>
        <p:origin x="97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ID66G5YTB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dotykový displej ID PREMIUM, 2x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 err="1">
                <a:latin typeface="Arial" charset="0"/>
                <a:cs typeface="+mn-cs"/>
              </a:rPr>
              <a:t>Spotř</a:t>
            </a:r>
            <a:r>
              <a:rPr lang="cs-CZ" altLang="cs-CZ" sz="76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760" dirty="0">
                <a:latin typeface="Arial" charset="0"/>
              </a:rPr>
              <a:t>0,99</a:t>
            </a:r>
            <a:endParaRPr lang="cs-CZ" altLang="cs-CZ" sz="76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 err="1">
                <a:latin typeface="Arial" charset="0"/>
                <a:cs typeface="+mn-cs"/>
              </a:rPr>
              <a:t>Spotř</a:t>
            </a:r>
            <a:r>
              <a:rPr lang="cs-CZ" altLang="cs-CZ" sz="76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cs-CZ" sz="760" dirty="0">
                <a:latin typeface="Arial" charset="0"/>
              </a:rPr>
              <a:t>Min/Max teplota (°C)</a:t>
            </a:r>
            <a:r>
              <a:rPr lang="cs-CZ" altLang="cs-CZ" sz="760" dirty="0">
                <a:latin typeface="Arial" charset="0"/>
              </a:rPr>
              <a:t>			</a:t>
            </a:r>
            <a:r>
              <a:rPr lang="it-IT" altLang="cs-CZ" sz="760" dirty="0">
                <a:latin typeface="Arial" charset="0"/>
              </a:rPr>
              <a:t>30°C-250°C / </a:t>
            </a:r>
            <a:r>
              <a:rPr lang="cs-CZ" altLang="cs-CZ" sz="760" dirty="0">
                <a:latin typeface="Arial" charset="0"/>
              </a:rPr>
              <a:t>				</a:t>
            </a:r>
            <a:r>
              <a:rPr lang="it-IT" altLang="cs-CZ" sz="760" dirty="0">
                <a:latin typeface="Arial" charset="0"/>
              </a:rPr>
              <a:t>Pizza  max. 300°C</a:t>
            </a:r>
            <a:endParaRPr lang="cs-CZ" altLang="cs-CZ" sz="76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Programy hlavní: </a:t>
            </a:r>
            <a:r>
              <a:rPr lang="cs-CZ" altLang="cs-CZ" sz="760" dirty="0">
                <a:latin typeface="Arial" charset="0"/>
              </a:rPr>
              <a:t>Statický, Statický + ventilátor, Víceúrovňový, Spodní ohřev, Spodní ohřev + ventilátor, Gril, </a:t>
            </a:r>
            <a:r>
              <a:rPr lang="cs-CZ" altLang="cs-CZ" sz="760" dirty="0" err="1">
                <a:latin typeface="Arial" charset="0"/>
              </a:rPr>
              <a:t>Supergril</a:t>
            </a:r>
            <a:r>
              <a:rPr lang="cs-CZ" altLang="cs-CZ" sz="760" dirty="0">
                <a:latin typeface="Arial" charset="0"/>
              </a:rPr>
              <a:t>, Gratinování, Víceúrovňový+, ECO, </a:t>
            </a:r>
            <a:r>
              <a:rPr lang="cs-CZ" altLang="cs-CZ" sz="760" dirty="0" err="1">
                <a:latin typeface="Arial" charset="0"/>
              </a:rPr>
              <a:t>AirFry</a:t>
            </a:r>
            <a:endParaRPr lang="cs-CZ" altLang="cs-CZ" sz="76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Programy speciální: </a:t>
            </a:r>
            <a:r>
              <a:rPr lang="cs-CZ" altLang="cs-CZ" sz="760" dirty="0">
                <a:latin typeface="Arial" charset="0"/>
              </a:rPr>
              <a:t>Jolly (</a:t>
            </a:r>
            <a:r>
              <a:rPr lang="cs-CZ" sz="800" b="0" i="1" dirty="0">
                <a:effectLst/>
                <a:latin typeface="Aptos Narrow" panose="020B0004020202020204" pitchFamily="34" charset="0"/>
              </a:rPr>
              <a:t>Přidejte do přednastaveného seznamu funkcí svou oblíbenou funkci, kterou ještě nemáte v troubě. Můžete ji nakonfigurovat pomocí aplikace </a:t>
            </a:r>
            <a:r>
              <a:rPr lang="cs-CZ" sz="800" b="0" i="1" dirty="0" err="1">
                <a:effectLst/>
                <a:latin typeface="Aptos Narrow" panose="020B0004020202020204" pitchFamily="34" charset="0"/>
              </a:rPr>
              <a:t>hOn</a:t>
            </a:r>
            <a:r>
              <a:rPr lang="cs-CZ" sz="800" b="0" i="1" dirty="0">
                <a:effectLst/>
                <a:latin typeface="Aptos Narrow" panose="020B0004020202020204" pitchFamily="34" charset="0"/>
              </a:rPr>
              <a:t>)</a:t>
            </a:r>
            <a:endParaRPr lang="cs-CZ" altLang="cs-CZ" sz="760" i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Programy každodenní:</a:t>
            </a:r>
            <a:r>
              <a:rPr lang="cs-CZ" altLang="cs-CZ" sz="760" dirty="0">
                <a:latin typeface="Arial" charset="0"/>
              </a:rPr>
              <a:t> Maso, Ryby, Zelenina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Programy hygienické: </a:t>
            </a:r>
            <a:r>
              <a:rPr lang="cs-CZ" altLang="cs-CZ" sz="760" dirty="0" err="1">
                <a:latin typeface="Arial" charset="0"/>
              </a:rPr>
              <a:t>Pyro</a:t>
            </a:r>
            <a:r>
              <a:rPr lang="cs-CZ" altLang="cs-CZ" sz="760" dirty="0">
                <a:latin typeface="Arial" charset="0"/>
              </a:rPr>
              <a:t>+, </a:t>
            </a:r>
            <a:r>
              <a:rPr lang="cs-CZ" altLang="cs-CZ" sz="760" dirty="0" err="1">
                <a:latin typeface="Arial" charset="0"/>
              </a:rPr>
              <a:t>Pyro</a:t>
            </a:r>
            <a:r>
              <a:rPr lang="cs-CZ" altLang="cs-CZ" sz="760" dirty="0">
                <a:latin typeface="Arial" charset="0"/>
              </a:rPr>
              <a:t> </a:t>
            </a:r>
            <a:r>
              <a:rPr lang="cs-CZ" altLang="cs-CZ" sz="760" dirty="0" err="1">
                <a:latin typeface="Arial" charset="0"/>
              </a:rPr>
              <a:t>eco</a:t>
            </a:r>
            <a:r>
              <a:rPr lang="cs-CZ" altLang="cs-CZ" sz="760" dirty="0">
                <a:latin typeface="Arial" charset="0"/>
              </a:rPr>
              <a:t>, Hydro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76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u="sng" dirty="0">
                <a:latin typeface="Arial" charset="0"/>
                <a:cs typeface="+mn-cs"/>
              </a:rPr>
              <a:t>Funkce</a:t>
            </a:r>
            <a:r>
              <a:rPr lang="cs-CZ" altLang="cs-CZ" sz="760" b="1" u="sng" dirty="0"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  <a:cs typeface="+mn-cs"/>
              </a:rPr>
              <a:t>Technologie </a:t>
            </a:r>
            <a:r>
              <a:rPr lang="cs-CZ" altLang="cs-CZ" sz="760" b="1" dirty="0" err="1">
                <a:latin typeface="Arial" charset="0"/>
                <a:cs typeface="+mn-cs"/>
              </a:rPr>
              <a:t>Over</a:t>
            </a:r>
            <a:r>
              <a:rPr lang="cs-CZ" altLang="cs-CZ" sz="760" b="1" dirty="0">
                <a:latin typeface="Arial" charset="0"/>
                <a:cs typeface="+mn-cs"/>
              </a:rPr>
              <a:t>-</a:t>
            </a:r>
            <a:r>
              <a:rPr lang="cs-CZ" altLang="cs-CZ" sz="760" b="1" dirty="0" err="1">
                <a:latin typeface="Arial" charset="0"/>
                <a:cs typeface="+mn-cs"/>
              </a:rPr>
              <a:t>The</a:t>
            </a:r>
            <a:r>
              <a:rPr lang="cs-CZ" altLang="cs-CZ" sz="760" b="1" dirty="0">
                <a:latin typeface="Arial" charset="0"/>
                <a:cs typeface="+mn-cs"/>
              </a:rPr>
              <a:t>-Air (OTA standar</a:t>
            </a:r>
            <a:r>
              <a:rPr lang="cs-CZ" altLang="cs-CZ" sz="760" b="1" dirty="0">
                <a:latin typeface="Arial" charset="0"/>
              </a:rPr>
              <a:t>d</a:t>
            </a:r>
            <a:r>
              <a:rPr lang="cs-CZ" altLang="cs-CZ" sz="760" b="1" dirty="0">
                <a:latin typeface="Arial" charset="0"/>
                <a:cs typeface="+mn-cs"/>
              </a:rPr>
              <a:t>) </a:t>
            </a:r>
            <a:r>
              <a:rPr lang="cs-CZ" altLang="cs-CZ" sz="760" dirty="0">
                <a:latin typeface="Arial" charset="0"/>
                <a:cs typeface="+mn-cs"/>
              </a:rPr>
              <a:t>-  Pomocí tohoto typu aktualizace mohu upravit pouze konkrétní část softwaru, která spravuje programy vaření a jejich nastavení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Wi-Fi + Bluetooth </a:t>
            </a:r>
            <a:r>
              <a:rPr lang="cs-CZ" altLang="cs-CZ" sz="760" dirty="0">
                <a:latin typeface="Arial" charset="0"/>
              </a:rPr>
              <a:t>–</a:t>
            </a:r>
            <a:r>
              <a:rPr lang="cs-CZ" altLang="cs-CZ" sz="760" b="1" dirty="0">
                <a:latin typeface="Arial" charset="0"/>
              </a:rPr>
              <a:t> </a:t>
            </a:r>
            <a:r>
              <a:rPr lang="cs-CZ" altLang="cs-CZ" sz="760" dirty="0">
                <a:latin typeface="Arial" charset="0"/>
              </a:rPr>
              <a:t>možnost připojení k aplikaci </a:t>
            </a:r>
            <a:r>
              <a:rPr lang="cs-CZ" altLang="cs-CZ" sz="760" dirty="0" err="1">
                <a:latin typeface="Arial" charset="0"/>
              </a:rPr>
              <a:t>hOn</a:t>
            </a:r>
            <a:r>
              <a:rPr lang="cs-CZ" altLang="cs-CZ" sz="760" b="1" dirty="0">
                <a:latin typeface="Arial" charset="0"/>
              </a:rPr>
              <a:t> </a:t>
            </a:r>
            <a:r>
              <a:rPr lang="cs-CZ" altLang="cs-CZ" sz="76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Funkce </a:t>
            </a:r>
            <a:r>
              <a:rPr lang="cs-CZ" altLang="cs-CZ" sz="760" b="1" dirty="0" err="1">
                <a:latin typeface="Arial" charset="0"/>
              </a:rPr>
              <a:t>Everyday</a:t>
            </a:r>
            <a:r>
              <a:rPr lang="cs-CZ" altLang="cs-CZ" sz="760" b="1" dirty="0">
                <a:latin typeface="Arial" charset="0"/>
              </a:rPr>
              <a:t> </a:t>
            </a:r>
            <a:r>
              <a:rPr lang="cs-CZ" altLang="cs-CZ" sz="760" b="1" dirty="0" err="1">
                <a:latin typeface="Arial" charset="0"/>
              </a:rPr>
              <a:t>cooking</a:t>
            </a:r>
            <a:r>
              <a:rPr lang="cs-CZ" altLang="cs-CZ" sz="760" b="1" dirty="0">
                <a:latin typeface="Arial" charset="0"/>
              </a:rPr>
              <a:t> </a:t>
            </a:r>
            <a:r>
              <a:rPr lang="cs-CZ" altLang="cs-CZ" sz="760" dirty="0">
                <a:latin typeface="Arial" charset="0"/>
              </a:rPr>
              <a:t>–</a:t>
            </a:r>
            <a:r>
              <a:rPr lang="cs-CZ" altLang="cs-CZ" sz="760" b="1" dirty="0">
                <a:latin typeface="Arial" charset="0"/>
              </a:rPr>
              <a:t> </a:t>
            </a:r>
            <a:r>
              <a:rPr lang="cs-CZ" altLang="cs-CZ" sz="760" dirty="0">
                <a:latin typeface="Arial" charset="0"/>
              </a:rPr>
              <a:t>Nabídka kategorií potravin umožňuje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</a:rPr>
              <a:t>připravovat různé recepty bez předehřívání trouby díky určeným programům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i="1" dirty="0">
                <a:latin typeface="Arial" charset="0"/>
              </a:rPr>
              <a:t>(dostupné v aplikaci </a:t>
            </a:r>
            <a:r>
              <a:rPr lang="cs-CZ" altLang="cs-CZ" sz="760" i="1" dirty="0" err="1">
                <a:latin typeface="Arial" charset="0"/>
              </a:rPr>
              <a:t>hOn</a:t>
            </a:r>
            <a:r>
              <a:rPr lang="cs-CZ" altLang="cs-CZ" sz="760" i="1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panose="020B0604020202020204" pitchFamily="34" charset="0"/>
                <a:cs typeface="Arial" panose="020B0604020202020204" pitchFamily="34" charset="0"/>
              </a:rPr>
              <a:t>Hydrolytické</a:t>
            </a:r>
            <a:r>
              <a:rPr lang="cs-CZ" altLang="cs-CZ" sz="760" b="1" dirty="0">
                <a:latin typeface="Arial" charset="0"/>
              </a:rPr>
              <a:t> čištění </a:t>
            </a:r>
            <a:r>
              <a:rPr lang="cs-CZ" altLang="cs-CZ" sz="760" dirty="0">
                <a:latin typeface="Arial" charset="0"/>
              </a:rPr>
              <a:t>– ekologické čištění pomocí vody, které je hotové za 90 min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  <a:cs typeface="+mn-cs"/>
              </a:rPr>
              <a:t>Py</a:t>
            </a:r>
            <a:r>
              <a:rPr lang="cs-CZ" altLang="cs-CZ" sz="760" b="1" dirty="0">
                <a:latin typeface="Arial" charset="0"/>
              </a:rPr>
              <a:t>rolytické čištění </a:t>
            </a:r>
            <a:r>
              <a:rPr lang="cs-CZ" altLang="cs-CZ" sz="760" dirty="0">
                <a:latin typeface="Arial" charset="0"/>
              </a:rPr>
              <a:t>– čištění trouby za vysoké teploty až 430°C</a:t>
            </a:r>
            <a:endParaRPr lang="cs-CZ" altLang="cs-CZ" sz="76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76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b="1" u="sng" dirty="0">
                <a:latin typeface="Arial" charset="0"/>
                <a:cs typeface="+mn-cs"/>
              </a:rPr>
              <a:t>Bezpečnost</a:t>
            </a:r>
            <a:endParaRPr lang="cs-CZ" altLang="cs-CZ" sz="76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</a:rPr>
              <a:t>4 </a:t>
            </a:r>
            <a:r>
              <a:rPr lang="cs-CZ" altLang="cs-CZ" sz="76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76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76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760" b="1" u="sng" dirty="0">
                <a:latin typeface="Arial" charset="0"/>
                <a:cs typeface="+mn-cs"/>
              </a:rPr>
              <a:t>Konstrukce</a:t>
            </a:r>
            <a:r>
              <a:rPr lang="cs-CZ" altLang="cs-CZ" sz="76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dirty="0">
                <a:latin typeface="Arial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 err="1">
                <a:latin typeface="Arial" charset="0"/>
              </a:rPr>
              <a:t>Click&amp;Clean</a:t>
            </a:r>
            <a:r>
              <a:rPr lang="cs-CZ" altLang="cs-CZ" sz="760" b="1" dirty="0">
                <a:latin typeface="Arial" charset="0"/>
              </a:rPr>
              <a:t> - </a:t>
            </a:r>
            <a:r>
              <a:rPr lang="cs-CZ" altLang="cs-CZ" sz="76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Ovládání ID PREMIUM </a:t>
            </a:r>
            <a:r>
              <a:rPr lang="cs-CZ" altLang="cs-CZ" sz="760" dirty="0">
                <a:latin typeface="Arial" charset="0"/>
              </a:rPr>
              <a:t>- Plně dotykové ovládání + displej (</a:t>
            </a:r>
            <a:r>
              <a:rPr lang="cs-CZ" altLang="cs-CZ" sz="760" i="1" dirty="0">
                <a:latin typeface="Arial" charset="0"/>
              </a:rPr>
              <a:t>dálkové ovládání, osvětlení, funkce, hodiny, teplota</a:t>
            </a:r>
            <a:r>
              <a:rPr lang="cs-CZ" altLang="cs-CZ" sz="760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</a:rPr>
              <a:t>1x p</a:t>
            </a:r>
            <a:r>
              <a:rPr lang="cs-CZ" altLang="cs-CZ" sz="760" b="1" dirty="0">
                <a:latin typeface="Arial" charset="0"/>
                <a:cs typeface="+mn-cs"/>
              </a:rPr>
              <a:t>ostranní osvětlení + 1x osvětlení v horní části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60" b="1" dirty="0">
                <a:latin typeface="Arial" charset="0"/>
                <a:cs typeface="+mn-cs"/>
              </a:rPr>
              <a:t>Soft </a:t>
            </a:r>
            <a:r>
              <a:rPr lang="cs-CZ" altLang="cs-CZ" sz="760" b="1" dirty="0" err="1">
                <a:latin typeface="Arial" charset="0"/>
                <a:cs typeface="+mn-cs"/>
              </a:rPr>
              <a:t>Close</a:t>
            </a:r>
            <a:r>
              <a:rPr lang="cs-CZ" altLang="cs-CZ" sz="760" dirty="0">
                <a:latin typeface="Arial" charset="0"/>
                <a:cs typeface="+mn-cs"/>
              </a:rPr>
              <a:t> / </a:t>
            </a:r>
            <a:r>
              <a:rPr lang="cs-CZ" altLang="cs-CZ" sz="760" b="1" dirty="0">
                <a:latin typeface="Arial" charset="0"/>
              </a:rPr>
              <a:t>Soft Open </a:t>
            </a:r>
            <a:r>
              <a:rPr lang="cs-CZ" altLang="cs-CZ" sz="760" dirty="0">
                <a:latin typeface="Arial" charset="0"/>
              </a:rPr>
              <a:t>– pohodlná manipulace při zavírání/otevírání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8059019085005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958" y="1814439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4768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			1×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sz="800" dirty="0">
              <a:solidFill>
                <a:schemeClr val="bg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	1x Teplotní sonda (Wifi)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46FA1D5-C075-B360-A4D9-27EC9FDF9C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9874" y="4333649"/>
            <a:ext cx="624319" cy="62431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D83A024-077A-328F-695C-AA790E574BEA}"/>
              </a:ext>
            </a:extLst>
          </p:cNvPr>
          <p:cNvSpPr txBox="1"/>
          <p:nvPr/>
        </p:nvSpPr>
        <p:spPr>
          <a:xfrm>
            <a:off x="4784193" y="439827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zdravé smažení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62B6384-FDD9-656F-4453-190EE053C1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9874" y="5091101"/>
            <a:ext cx="598465" cy="60119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15AB7C5F-BBDE-1F71-6B69-045EA353C632}"/>
              </a:ext>
            </a:extLst>
          </p:cNvPr>
          <p:cNvSpPr txBox="1"/>
          <p:nvPr/>
        </p:nvSpPr>
        <p:spPr>
          <a:xfrm>
            <a:off x="4769049" y="523063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Wifi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E26DCF-2703-2B44-E252-95A6600529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6953" y="1170024"/>
            <a:ext cx="2452607" cy="240816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DF58B09-2BA1-C8AE-369F-6FA3BE0E49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4912" y="3715084"/>
            <a:ext cx="1270466" cy="119185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FB0A7F1-52F7-B2D5-7A5A-19796DF382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1659" y="3592639"/>
            <a:ext cx="1396542" cy="142053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76576EB3-4877-3B8C-EB29-72E2D5102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6019" y="1396065"/>
            <a:ext cx="1052843" cy="218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2625</TotalTime>
  <Words>463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 Narrow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341</cp:revision>
  <cp:lastPrinted>2021-09-06T12:40:04Z</cp:lastPrinted>
  <dcterms:created xsi:type="dcterms:W3CDTF">2015-07-16T11:02:07Z</dcterms:created>
  <dcterms:modified xsi:type="dcterms:W3CDTF">2025-03-05T12:46:48Z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