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317" autoAdjust="0"/>
  </p:normalViewPr>
  <p:slideViewPr>
    <p:cSldViewPr>
      <p:cViewPr varScale="1">
        <p:scale>
          <a:sx n="84" d="100"/>
          <a:sy n="84" d="100"/>
        </p:scale>
        <p:origin x="142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23.07.2019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23.07.2019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23.07.2019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23.07.2019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23.07.2019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23.07.2019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23.07.2019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23.07.2019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23.07.2019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23.07.2019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23.07.2019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23.07.2019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23.07.2019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13" Type="http://schemas.openxmlformats.org/officeDocument/2006/relationships/image" Target="../media/image11.jpeg"/><Relationship Id="rId18" Type="http://schemas.openxmlformats.org/officeDocument/2006/relationships/image" Target="../media/image16.jpeg"/><Relationship Id="rId3" Type="http://schemas.openxmlformats.org/officeDocument/2006/relationships/image" Target="../media/image1.png"/><Relationship Id="rId7" Type="http://schemas.openxmlformats.org/officeDocument/2006/relationships/image" Target="../media/image5.jpeg"/><Relationship Id="rId12" Type="http://schemas.openxmlformats.org/officeDocument/2006/relationships/image" Target="../media/image10.png"/><Relationship Id="rId17" Type="http://schemas.openxmlformats.org/officeDocument/2006/relationships/image" Target="../media/image15.jp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jpg"/><Relationship Id="rId15" Type="http://schemas.openxmlformats.org/officeDocument/2006/relationships/image" Target="../media/image13.jpg"/><Relationship Id="rId10" Type="http://schemas.openxmlformats.org/officeDocument/2006/relationships/image" Target="../media/image8.jpeg"/><Relationship Id="rId4" Type="http://schemas.openxmlformats.org/officeDocument/2006/relationships/image" Target="../media/image2.png"/><Relationship Id="rId9" Type="http://schemas.openxmlformats.org/officeDocument/2006/relationships/image" Target="../media/image7.jpeg"/><Relationship Id="rId14" Type="http://schemas.openxmlformats.org/officeDocument/2006/relationships/image" Target="../media/image1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Obrázek 3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941" r="14900"/>
          <a:stretch/>
        </p:blipFill>
        <p:spPr>
          <a:xfrm>
            <a:off x="0" y="6237312"/>
            <a:ext cx="9144000" cy="1097295"/>
          </a:xfrm>
          <a:prstGeom prst="rect">
            <a:avLst/>
          </a:prstGeom>
        </p:spPr>
      </p:pic>
      <p:sp>
        <p:nvSpPr>
          <p:cNvPr id="32" name="Zástupný symbol pro text 3"/>
          <p:cNvSpPr txBox="1">
            <a:spLocks/>
          </p:cNvSpPr>
          <p:nvPr/>
        </p:nvSpPr>
        <p:spPr>
          <a:xfrm>
            <a:off x="35496" y="-27384"/>
            <a:ext cx="9145016" cy="864096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 smtClean="0">
                <a:solidFill>
                  <a:srgbClr val="0093CE"/>
                </a:solidFill>
                <a:latin typeface="Arial" charset="0"/>
              </a:rPr>
              <a:t>ROW 4854DXH/1-S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 smtClean="0">
                <a:latin typeface="Arial" charset="0"/>
              </a:rPr>
              <a:t>Předem </a:t>
            </a:r>
            <a:r>
              <a:rPr lang="cs-CZ" altLang="cs-CZ" sz="1400" dirty="0" smtClean="0">
                <a:latin typeface="Arial" charset="0"/>
              </a:rPr>
              <a:t>plněná automatická pračka se sušičkou RapidÓ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>
                <a:solidFill>
                  <a:srgbClr val="706F6F"/>
                </a:solidFill>
                <a:latin typeface="Arial" charset="0"/>
              </a:rPr>
              <a:t>8</a:t>
            </a:r>
            <a:r>
              <a:rPr lang="cs-CZ" altLang="cs-CZ" sz="1400" dirty="0" smtClean="0">
                <a:solidFill>
                  <a:srgbClr val="706F6F"/>
                </a:solidFill>
                <a:latin typeface="Arial" charset="0"/>
              </a:rPr>
              <a:t> rychlých cyklů, Wifi + Bluetooth, Snap&amp;Wash, pára, dotykový displej s češtinou, invertorový motor Speed Drive</a:t>
            </a:r>
            <a:endParaRPr lang="cs-CZ" altLang="cs-CZ" sz="1400" dirty="0">
              <a:solidFill>
                <a:srgbClr val="706F6F"/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40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83820" y="836712"/>
            <a:ext cx="3984124" cy="5949280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Hlavní vlastnosti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Kapacita bavlna praní/ sušení (kg) 		</a:t>
            </a:r>
            <a:r>
              <a:rPr lang="cs-CZ" altLang="cs-CZ" sz="800" dirty="0" smtClean="0">
                <a:latin typeface="Arial" charset="0"/>
              </a:rPr>
              <a:t>8/5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Maximální otáčky odstřeďování		1400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Energetická třída			A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Třída účinnosti praní		A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Třída účinnosti odstřeďování		A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pl-PL" altLang="cs-CZ" sz="800" dirty="0">
                <a:latin typeface="Arial" charset="0"/>
              </a:rPr>
              <a:t>Spotřeba energie na cyklus - praní (kWh) </a:t>
            </a:r>
            <a:r>
              <a:rPr lang="cs-CZ" altLang="cs-CZ" sz="800" dirty="0">
                <a:latin typeface="Arial" charset="0"/>
              </a:rPr>
              <a:t>	</a:t>
            </a:r>
            <a:r>
              <a:rPr lang="cs-CZ" altLang="cs-CZ" sz="800" dirty="0" smtClean="0">
                <a:latin typeface="Arial" charset="0"/>
              </a:rPr>
              <a:t>1,2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Spotř. en. na cyklus - praní + sušení (plná náplň) (kWh)	</a:t>
            </a:r>
            <a:r>
              <a:rPr lang="cs-CZ" altLang="cs-CZ" sz="800" dirty="0" smtClean="0">
                <a:latin typeface="Arial" charset="0"/>
              </a:rPr>
              <a:t>5,44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vody na </a:t>
            </a:r>
            <a:r>
              <a:rPr lang="cs-CZ" altLang="cs-CZ" sz="800" dirty="0" smtClean="0">
                <a:latin typeface="Arial" charset="0"/>
              </a:rPr>
              <a:t>cyklus </a:t>
            </a:r>
            <a:r>
              <a:rPr lang="cs-CZ" altLang="cs-CZ" sz="800" dirty="0">
                <a:latin typeface="Arial" charset="0"/>
              </a:rPr>
              <a:t>- praní + sušení (plná náplň) (l)	</a:t>
            </a:r>
            <a:r>
              <a:rPr lang="cs-CZ" altLang="cs-CZ" sz="800" dirty="0" smtClean="0">
                <a:latin typeface="Arial" charset="0"/>
              </a:rPr>
              <a:t>115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Hlučnost </a:t>
            </a:r>
            <a:r>
              <a:rPr lang="cs-CZ" altLang="cs-CZ" sz="800" dirty="0">
                <a:latin typeface="Arial" charset="0"/>
              </a:rPr>
              <a:t>praní/ odstřeďování/ sušení (dB(A))	</a:t>
            </a:r>
            <a:r>
              <a:rPr lang="cs-CZ" altLang="cs-CZ" sz="800" dirty="0" smtClean="0">
                <a:latin typeface="Arial" charset="0"/>
              </a:rPr>
              <a:t>51/77/56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Technologie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Wifi + Bluetooth připojení -  možnost ovládat pračku </a:t>
            </a:r>
            <a:r>
              <a:rPr lang="cs-CZ" altLang="cs-CZ" sz="800" b="1" dirty="0">
                <a:latin typeface="Arial" charset="0"/>
              </a:rPr>
              <a:t>přes aplikaci </a:t>
            </a:r>
            <a:r>
              <a:rPr lang="cs-CZ" altLang="cs-CZ" sz="800" b="1" dirty="0" smtClean="0">
                <a:latin typeface="Arial" charset="0"/>
              </a:rPr>
              <a:t>Simply Fi </a:t>
            </a:r>
            <a:r>
              <a:rPr lang="cs-CZ" altLang="cs-CZ" sz="800" b="1" dirty="0">
                <a:latin typeface="Arial" panose="020B0604020202020204" pitchFamily="34" charset="0"/>
              </a:rPr>
              <a:t>se širokou škálou dodatečných informací a </a:t>
            </a:r>
            <a:r>
              <a:rPr lang="cs-CZ" altLang="cs-CZ" sz="800" b="1" dirty="0" smtClean="0">
                <a:latin typeface="Arial" panose="020B0604020202020204" pitchFamily="34" charset="0"/>
              </a:rPr>
              <a:t>funkcí: 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Stahování nových funkcí a cyklů; Funkce pro odložený začátek a konec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Kontrolní cyklus; </a:t>
            </a:r>
            <a:r>
              <a:rPr lang="cs-CZ" altLang="cs-CZ" sz="800" b="1" dirty="0" smtClean="0">
                <a:latin typeface="Arial" charset="0"/>
              </a:rPr>
              <a:t>Vedení </a:t>
            </a:r>
            <a:r>
              <a:rPr lang="cs-CZ" altLang="cs-CZ" sz="800" b="1" dirty="0">
                <a:latin typeface="Arial" charset="0"/>
              </a:rPr>
              <a:t>statistik praní a čerpání energie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Tipy a triky; Průvodce chybovými hláškami a uživatelský </a:t>
            </a:r>
            <a:r>
              <a:rPr lang="cs-CZ" altLang="cs-CZ" sz="800" b="1" dirty="0" smtClean="0">
                <a:latin typeface="Arial" charset="0"/>
              </a:rPr>
              <a:t>návod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panose="020B0604020202020204" pitchFamily="34" charset="0"/>
              </a:rPr>
              <a:t>Kompatibilní s hlasovými aplikacemi Alexa (Amazon) a </a:t>
            </a:r>
            <a:r>
              <a:rPr lang="cs-CZ" altLang="cs-CZ" sz="800" b="1" dirty="0" smtClean="0">
                <a:latin typeface="Arial" panose="020B0604020202020204" pitchFamily="34" charset="0"/>
              </a:rPr>
              <a:t>Google (pouze v ENG)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b="1" dirty="0" smtClean="0">
              <a:latin typeface="Arial" panose="020B0604020202020204" pitchFamily="34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panose="020B0604020202020204" pitchFamily="34" charset="0"/>
              </a:rPr>
              <a:t>Snap&amp;Wash – vyfoť prádlo a aplikace sama pozná množství a barvu a vybere nejvhodnější Rychlý cyklus s dalšími nastaveními</a:t>
            </a:r>
            <a:endParaRPr lang="cs-CZ" altLang="cs-CZ" sz="800" b="1" dirty="0">
              <a:latin typeface="Arial" panose="020B0604020202020204" pitchFamily="34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8</a:t>
            </a:r>
            <a:r>
              <a:rPr lang="cs-CZ" altLang="cs-CZ" sz="800" b="1" dirty="0" smtClean="0">
                <a:latin typeface="Arial" charset="0"/>
              </a:rPr>
              <a:t> Rychlých programů do 1 hod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Senzorové </a:t>
            </a:r>
            <a:r>
              <a:rPr lang="cs-CZ" altLang="cs-CZ" sz="800" dirty="0">
                <a:latin typeface="Arial" charset="0"/>
              </a:rPr>
              <a:t>sušení -  3 úrovně: Extra suché, K žehlení, Na ramínko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Programy 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14 programů základních + Wifi programy	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Rychlý denní 39 min, Rychlé barevné 59 min, Rychlá bavlna 59 min, Rychlý denní hygienický 59 min, Rychlý jemný 59 min, Rychlý úsporný eco 14, 30, 44 min</a:t>
            </a:r>
            <a:r>
              <a:rPr lang="cs-CZ" altLang="cs-CZ" sz="800" dirty="0">
                <a:latin typeface="Arial" charset="0"/>
              </a:rPr>
              <a:t>, Odčerpání + Odstřeďování, </a:t>
            </a:r>
            <a:r>
              <a:rPr lang="cs-CZ" altLang="cs-CZ" sz="800" dirty="0" smtClean="0">
                <a:latin typeface="Arial" charset="0"/>
              </a:rPr>
              <a:t>Ruční praní, Syntetika, Bavlna, </a:t>
            </a:r>
            <a:r>
              <a:rPr lang="cs-CZ" altLang="cs-CZ" sz="800" b="1" dirty="0">
                <a:latin typeface="Arial" charset="0"/>
              </a:rPr>
              <a:t>Sušení Vlna – Woolmark Apparel Care</a:t>
            </a:r>
            <a:r>
              <a:rPr lang="cs-CZ" altLang="cs-CZ" sz="800" dirty="0">
                <a:latin typeface="Arial" charset="0"/>
              </a:rPr>
              <a:t>, </a:t>
            </a:r>
            <a:r>
              <a:rPr lang="cs-CZ" altLang="cs-CZ" sz="800" dirty="0" smtClean="0">
                <a:latin typeface="Arial" charset="0"/>
              </a:rPr>
              <a:t>Sušení syntetika, Sušení bavlna, Wifi programy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b="1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Funkce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Odložený </a:t>
            </a:r>
            <a:r>
              <a:rPr lang="cs-CZ" altLang="cs-CZ" sz="800" dirty="0">
                <a:latin typeface="Arial" charset="0"/>
              </a:rPr>
              <a:t>start až 24 hod, </a:t>
            </a:r>
            <a:r>
              <a:rPr lang="cs-CZ" altLang="cs-CZ" sz="800" dirty="0" smtClean="0">
                <a:latin typeface="Arial" charset="0"/>
              </a:rPr>
              <a:t>Předpírka, Extra máchání (3), </a:t>
            </a:r>
            <a:r>
              <a:rPr lang="cs-CZ" altLang="cs-CZ" sz="800" b="1" dirty="0">
                <a:latin typeface="Arial" charset="0"/>
              </a:rPr>
              <a:t>Parní funkce</a:t>
            </a:r>
            <a:r>
              <a:rPr lang="cs-CZ" altLang="cs-CZ" sz="800" dirty="0" smtClean="0">
                <a:latin typeface="Arial" charset="0"/>
              </a:rPr>
              <a:t>, Rychlý/Nastavení míry znečištění (3), Nastavení sušení (3), Nastavení </a:t>
            </a:r>
            <a:r>
              <a:rPr lang="cs-CZ" altLang="cs-CZ" sz="800" dirty="0">
                <a:latin typeface="Arial" charset="0"/>
              </a:rPr>
              <a:t>teploty praní, Nastavení otáček </a:t>
            </a:r>
            <a:r>
              <a:rPr lang="cs-CZ" altLang="cs-CZ" sz="800" dirty="0" smtClean="0">
                <a:latin typeface="Arial" charset="0"/>
              </a:rPr>
              <a:t>odstřeďování, Zablokování tlačítek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Bezpečnost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Bezpečnostní zámek </a:t>
            </a:r>
            <a:r>
              <a:rPr lang="cs-CZ" altLang="cs-CZ" sz="800" dirty="0" smtClean="0">
                <a:latin typeface="Arial" charset="0"/>
              </a:rPr>
              <a:t>dveří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Ochrana proti úniku vody Antioverflow; Ochrana proti přepěnění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b="1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Konstrukce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Horizontální dotykový displej na hraně dvířek - ergonomické ovládání 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Textový displej v češtině; Invertorový motor Speed Drive – </a:t>
            </a:r>
            <a:r>
              <a:rPr lang="cs-CZ" altLang="cs-CZ" sz="800" b="1" dirty="0">
                <a:latin typeface="Arial" charset="0"/>
              </a:rPr>
              <a:t>Tichý </a:t>
            </a:r>
            <a:r>
              <a:rPr lang="cs-CZ" altLang="cs-CZ" sz="800" b="1" dirty="0" smtClean="0">
                <a:latin typeface="Arial" charset="0"/>
              </a:rPr>
              <a:t>chod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Materiál bubnu Nerez/ vany Silitech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Buben Shiatsu – masážní body na povrchu pro šetrnou péči o tkaniny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Šířka </a:t>
            </a:r>
            <a:r>
              <a:rPr lang="cs-CZ" altLang="cs-CZ" sz="800" dirty="0">
                <a:latin typeface="Arial" charset="0"/>
              </a:rPr>
              <a:t>dvířek </a:t>
            </a:r>
            <a:r>
              <a:rPr lang="cs-CZ" altLang="cs-CZ" sz="800" dirty="0" smtClean="0">
                <a:latin typeface="Arial" charset="0"/>
              </a:rPr>
              <a:t>35 cm / Úhel </a:t>
            </a:r>
            <a:r>
              <a:rPr lang="cs-CZ" altLang="cs-CZ" sz="800" dirty="0">
                <a:latin typeface="Arial" charset="0"/>
              </a:rPr>
              <a:t>otevírání dvířek </a:t>
            </a:r>
            <a:r>
              <a:rPr lang="cs-CZ" altLang="cs-CZ" sz="800" dirty="0" smtClean="0">
                <a:latin typeface="Arial" charset="0"/>
              </a:rPr>
              <a:t>180°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 smtClean="0">
              <a:latin typeface="Arial" charset="0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40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" name="Picture 2" descr="Candy_logo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1225" y="6525592"/>
            <a:ext cx="1755271" cy="359792"/>
          </a:xfrm>
          <a:prstGeom prst="rect">
            <a:avLst/>
          </a:prstGeom>
        </p:spPr>
      </p:pic>
      <p:sp>
        <p:nvSpPr>
          <p:cNvPr id="10" name="Ovál 9"/>
          <p:cNvSpPr/>
          <p:nvPr/>
        </p:nvSpPr>
        <p:spPr>
          <a:xfrm>
            <a:off x="4860032" y="4221168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27" name="Ovál 26"/>
          <p:cNvSpPr/>
          <p:nvPr/>
        </p:nvSpPr>
        <p:spPr>
          <a:xfrm>
            <a:off x="4860032" y="1844824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28" name="TextovéPole 27"/>
          <p:cNvSpPr txBox="1"/>
          <p:nvPr/>
        </p:nvSpPr>
        <p:spPr>
          <a:xfrm>
            <a:off x="4819917" y="4293096"/>
            <a:ext cx="7841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Maximální komfort </a:t>
            </a:r>
          </a:p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při ovládání bez ohýbání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29" name="Ovál 28"/>
          <p:cNvSpPr/>
          <p:nvPr/>
        </p:nvSpPr>
        <p:spPr>
          <a:xfrm>
            <a:off x="4860032" y="1052816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30" name="TextovéPole 29"/>
          <p:cNvSpPr txBox="1"/>
          <p:nvPr/>
        </p:nvSpPr>
        <p:spPr>
          <a:xfrm>
            <a:off x="4788024" y="1052736"/>
            <a:ext cx="8640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Ovládání </a:t>
            </a:r>
            <a:endParaRPr lang="cs-CZ" sz="8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přes </a:t>
            </a:r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aplikaci</a:t>
            </a:r>
          </a:p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Simply Fi </a:t>
            </a:r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díky </a:t>
            </a:r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připojení</a:t>
            </a:r>
          </a:p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 Wifi</a:t>
            </a:r>
            <a:endParaRPr lang="cs-CZ" sz="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Ovál 35"/>
          <p:cNvSpPr/>
          <p:nvPr/>
        </p:nvSpPr>
        <p:spPr>
          <a:xfrm>
            <a:off x="4860032" y="4953442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38" name="Ovál 37"/>
          <p:cNvSpPr/>
          <p:nvPr/>
        </p:nvSpPr>
        <p:spPr>
          <a:xfrm>
            <a:off x="4860032" y="2636912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42" name="Ovál 41"/>
          <p:cNvSpPr/>
          <p:nvPr/>
        </p:nvSpPr>
        <p:spPr>
          <a:xfrm>
            <a:off x="4860032" y="5733336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45" name="Ovál 44"/>
          <p:cNvSpPr/>
          <p:nvPr/>
        </p:nvSpPr>
        <p:spPr>
          <a:xfrm>
            <a:off x="4860032" y="3429080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46" name="TextovéPole 45"/>
          <p:cNvSpPr txBox="1"/>
          <p:nvPr/>
        </p:nvSpPr>
        <p:spPr>
          <a:xfrm>
            <a:off x="4860032" y="3492377"/>
            <a:ext cx="7200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Ošetření párou pro snadné žehlení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19" name="Obdélník 18"/>
          <p:cNvSpPr/>
          <p:nvPr/>
        </p:nvSpPr>
        <p:spPr>
          <a:xfrm>
            <a:off x="5724128" y="5013176"/>
            <a:ext cx="331236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Kód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31008895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EAN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8016361984608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Barva 		Bílá 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Rozměry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výrobku v x š x h (mm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850 x 600 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520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Čistá váha výrobku (kg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66</a:t>
            </a:r>
            <a:endParaRPr lang="cs-CZ" altLang="cs-CZ" sz="8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x š x h (mm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890 x 650 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560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68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49" name="TextovéPole 48"/>
          <p:cNvSpPr txBox="1"/>
          <p:nvPr/>
        </p:nvSpPr>
        <p:spPr>
          <a:xfrm>
            <a:off x="4819916" y="5877272"/>
            <a:ext cx="7841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Certifikované šetrné sušení </a:t>
            </a:r>
          </a:p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vlny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50" name="TextovéPole 49"/>
          <p:cNvSpPr txBox="1"/>
          <p:nvPr/>
        </p:nvSpPr>
        <p:spPr>
          <a:xfrm>
            <a:off x="4860032" y="2708920"/>
            <a:ext cx="7200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Tichý chod </a:t>
            </a:r>
          </a:p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Invertorový </a:t>
            </a:r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motor Speed Drive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51" name="TextovéPole 50"/>
          <p:cNvSpPr txBox="1"/>
          <p:nvPr/>
        </p:nvSpPr>
        <p:spPr>
          <a:xfrm>
            <a:off x="4831397" y="5013176"/>
            <a:ext cx="79200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Snap&amp;Wash vyfoť prádlo, aplikace ti vybere cyklus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52" name="TextovéPole 51"/>
          <p:cNvSpPr txBox="1"/>
          <p:nvPr/>
        </p:nvSpPr>
        <p:spPr>
          <a:xfrm>
            <a:off x="4860032" y="1916832"/>
            <a:ext cx="7200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rychlých cyklů pro každodenní praní</a:t>
            </a:r>
            <a:endParaRPr lang="cs-CZ" sz="800" dirty="0">
              <a:solidFill>
                <a:schemeClr val="bg1"/>
              </a:solidFill>
            </a:endParaRPr>
          </a:p>
        </p:txBody>
      </p:sp>
      <p:pic>
        <p:nvPicPr>
          <p:cNvPr id="39" name="Obrázek 38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0" t="27399" r="42400" b="57601"/>
          <a:stretch/>
        </p:blipFill>
        <p:spPr>
          <a:xfrm>
            <a:off x="4042021" y="2708920"/>
            <a:ext cx="818011" cy="216024"/>
          </a:xfrm>
          <a:prstGeom prst="rect">
            <a:avLst/>
          </a:prstGeom>
        </p:spPr>
      </p:pic>
      <p:pic>
        <p:nvPicPr>
          <p:cNvPr id="43" name="Immagine 10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3995936" y="3501008"/>
            <a:ext cx="972000" cy="508093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5289" y="1063620"/>
            <a:ext cx="1111250" cy="365125"/>
          </a:xfrm>
          <a:prstGeom prst="rect">
            <a:avLst/>
          </a:prstGeom>
        </p:spPr>
      </p:pic>
      <p:pic>
        <p:nvPicPr>
          <p:cNvPr id="2" name="Obrázek 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2032" y="1246181"/>
            <a:ext cx="828000" cy="311092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5927" y="1926224"/>
            <a:ext cx="726863" cy="638600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5927" y="4186237"/>
            <a:ext cx="684000" cy="659576"/>
          </a:xfrm>
          <a:prstGeom prst="rect">
            <a:avLst/>
          </a:prstGeom>
        </p:spPr>
      </p:pic>
      <p:pic>
        <p:nvPicPr>
          <p:cNvPr id="15" name="Obrázek 14"/>
          <p:cNvPicPr>
            <a:picLocks noChangeAspect="1"/>
          </p:cNvPicPr>
          <p:nvPr/>
        </p:nvPicPr>
        <p:blipFill rotWithShape="1">
          <a:blip r:embed="rId11"/>
          <a:srcRect l="30313" t="67615" r="61025" b="25045"/>
          <a:stretch/>
        </p:blipFill>
        <p:spPr>
          <a:xfrm>
            <a:off x="4052940" y="2983227"/>
            <a:ext cx="792088" cy="360040"/>
          </a:xfrm>
          <a:prstGeom prst="rect">
            <a:avLst/>
          </a:prstGeom>
        </p:spPr>
      </p:pic>
      <p:pic>
        <p:nvPicPr>
          <p:cNvPr id="40" name="Picture 2" descr="VÃ½sledek obrÃ¡zku pro alexa"/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23" t="7143" r="25978" b="7619"/>
          <a:stretch/>
        </p:blipFill>
        <p:spPr bwMode="auto">
          <a:xfrm>
            <a:off x="8199120" y="1722120"/>
            <a:ext cx="720000" cy="71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8" descr="VÃ½sledek obrÃ¡zku pro google home"/>
          <p:cNvPicPr>
            <a:picLocks noChangeAspect="1" noChangeArrowheads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886" r="62359" b="14322"/>
          <a:stretch/>
        </p:blipFill>
        <p:spPr bwMode="auto">
          <a:xfrm>
            <a:off x="8136000" y="2644151"/>
            <a:ext cx="1008000" cy="643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Obrázek 16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061460" y="5106103"/>
            <a:ext cx="758456" cy="507237"/>
          </a:xfrm>
          <a:prstGeom prst="rect">
            <a:avLst/>
          </a:prstGeom>
        </p:spPr>
      </p:pic>
      <p:pic>
        <p:nvPicPr>
          <p:cNvPr id="54" name="Obrázek 53"/>
          <p:cNvPicPr>
            <a:picLocks noChangeAspect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510" t="16582" r="2510" b="22345"/>
          <a:stretch/>
        </p:blipFill>
        <p:spPr>
          <a:xfrm>
            <a:off x="5837812" y="919555"/>
            <a:ext cx="828000" cy="505691"/>
          </a:xfrm>
          <a:prstGeom prst="rect">
            <a:avLst/>
          </a:prstGeom>
        </p:spPr>
      </p:pic>
      <p:pic>
        <p:nvPicPr>
          <p:cNvPr id="56" name="Picture 2" descr="http://www.merino.com/globalassets/wool/care-instructions/understanding-the-woolmark-apparel-care-laundry-label/behind-the-laundry-label_inline.jpg"/>
          <p:cNvPicPr>
            <a:picLocks noChangeAspect="1" noChangeArrowheads="1"/>
          </p:cNvPicPr>
          <p:nvPr/>
        </p:nvPicPr>
        <p:blipFill rotWithShape="1">
          <a:blip r:embed="rId1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63" t="-7727" r="263" b="-25491"/>
          <a:stretch/>
        </p:blipFill>
        <p:spPr bwMode="auto">
          <a:xfrm>
            <a:off x="4037927" y="5769472"/>
            <a:ext cx="720000" cy="720236"/>
          </a:xfrm>
          <a:prstGeom prst="flowChartConnector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" name="Obrázek 57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1505" y="1052676"/>
            <a:ext cx="720000" cy="720000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50" t="13250" r="15350" b="1701"/>
          <a:stretch/>
        </p:blipFill>
        <p:spPr>
          <a:xfrm>
            <a:off x="5719909" y="1852979"/>
            <a:ext cx="2362688" cy="3086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1188</TotalTime>
  <Words>89</Words>
  <Application>Microsoft Office PowerPoint</Application>
  <PresentationFormat>Předvádění na obrazovce (4:3)</PresentationFormat>
  <Paragraphs>67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Martina Křižáková</cp:lastModifiedBy>
  <cp:revision>143</cp:revision>
  <cp:lastPrinted>2016-05-05T10:40:20Z</cp:lastPrinted>
  <dcterms:created xsi:type="dcterms:W3CDTF">2015-07-16T11:02:07Z</dcterms:created>
  <dcterms:modified xsi:type="dcterms:W3CDTF">2019-07-23T08:40:37Z</dcterms:modified>
</cp:coreProperties>
</file>