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31.03.2025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107504" y="44624"/>
            <a:ext cx="9036496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cs-CZ" altLang="cs-CZ" sz="2400" b="1" dirty="0" smtClean="0">
                <a:solidFill>
                  <a:srgbClr val="6DC4C3"/>
                </a:solidFill>
                <a:latin typeface="Arial" charset="0"/>
              </a:rPr>
              <a:t>CNUQ2L58EX</a:t>
            </a:r>
          </a:p>
          <a:p>
            <a:pPr>
              <a:spcBef>
                <a:spcPct val="0"/>
              </a:spcBef>
              <a:buNone/>
            </a:pPr>
            <a:r>
              <a:rPr lang="cs-CZ" altLang="cs-CZ" sz="1400" dirty="0" smtClean="0">
                <a:latin typeface="Arial" charset="0"/>
              </a:rPr>
              <a:t>Zásuvkový </a:t>
            </a:r>
            <a:r>
              <a:rPr lang="cs-CZ" altLang="cs-CZ" sz="1400" dirty="0" smtClean="0">
                <a:latin typeface="Arial" charset="0"/>
              </a:rPr>
              <a:t>mrazák </a:t>
            </a:r>
            <a:r>
              <a:rPr lang="cs-CZ" altLang="cs-CZ" sz="1400" dirty="0" smtClean="0">
                <a:solidFill>
                  <a:srgbClr val="6DC4C3"/>
                </a:solidFill>
                <a:latin typeface="Arial" charset="0"/>
              </a:rPr>
              <a:t>Citi Mini Freezer 300</a:t>
            </a:r>
            <a:endParaRPr lang="cs-CZ" altLang="cs-CZ" sz="1400" dirty="0">
              <a:solidFill>
                <a:srgbClr val="6DC4C3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Low Frost chlazení, mechanické ovládání,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3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zásuvky, 4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hvězdičky, doplňkový obsah v aplikaci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hOn, možnost umístění do -15 °C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400000"/>
          </a:xfrm>
          <a:prstGeom prst="line">
            <a:avLst/>
          </a:prstGeom>
          <a:ln>
            <a:solidFill>
              <a:srgbClr val="6DC4C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79512" y="908720"/>
            <a:ext cx="3888432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E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Celkový čistý objem (l)		</a:t>
            </a:r>
            <a:r>
              <a:rPr lang="cs-CZ" altLang="cs-CZ" sz="800" dirty="0" smtClean="0">
                <a:latin typeface="Arial" charset="0"/>
              </a:rPr>
              <a:t>90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-/90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0,454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Roční spotřeba energie (kWh/rok)		</a:t>
            </a:r>
            <a:r>
              <a:rPr lang="cs-CZ" altLang="cs-CZ" sz="800" dirty="0" smtClean="0">
                <a:latin typeface="Arial" charset="0"/>
              </a:rPr>
              <a:t>166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4,1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</a:t>
            </a:r>
            <a:r>
              <a:rPr lang="cs-CZ" altLang="cs-CZ" sz="800" dirty="0" smtClean="0">
                <a:latin typeface="Arial" charset="0"/>
              </a:rPr>
              <a:t>12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37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</a:t>
            </a:r>
            <a:r>
              <a:rPr lang="cs-CZ" altLang="cs-CZ" sz="800" dirty="0" smtClean="0">
                <a:latin typeface="Arial" charset="0"/>
              </a:rPr>
              <a:t>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</a:t>
            </a:r>
            <a:r>
              <a:rPr lang="cs-CZ" altLang="cs-CZ" sz="800" dirty="0" smtClean="0">
                <a:latin typeface="Arial" charset="0"/>
              </a:rPr>
              <a:t>SN </a:t>
            </a:r>
            <a:r>
              <a:rPr lang="cs-CZ" altLang="cs-CZ" sz="800" dirty="0">
                <a:latin typeface="Arial" charset="0"/>
              </a:rPr>
              <a:t>- ST </a:t>
            </a:r>
            <a:r>
              <a:rPr lang="cs-CZ" altLang="cs-CZ" sz="800" dirty="0" smtClean="0">
                <a:latin typeface="Arial" charset="0"/>
              </a:rPr>
              <a:t>10°- 38°C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sz="800" b="1" dirty="0">
                <a:latin typeface="Arial" charset="0"/>
              </a:rPr>
              <a:t>Nejnižší bezpečná pracovní teplota okolí mrazničky         -15 °C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Hvězdičkové </a:t>
            </a:r>
            <a:r>
              <a:rPr lang="cs-CZ" altLang="cs-CZ" sz="800" dirty="0">
                <a:latin typeface="Arial" charset="0"/>
              </a:rPr>
              <a:t>označení 		</a:t>
            </a:r>
            <a:r>
              <a:rPr lang="cs-CZ" altLang="cs-CZ" sz="800" dirty="0" smtClean="0">
                <a:latin typeface="Arial" charset="0"/>
              </a:rPr>
              <a:t>****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</a:t>
            </a:r>
            <a:r>
              <a:rPr lang="cs-CZ" altLang="cs-CZ" sz="800" dirty="0" smtClean="0">
                <a:latin typeface="Arial" charset="0"/>
              </a:rPr>
              <a:t>-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  <a:r>
              <a:rPr lang="cs-CZ" altLang="cs-CZ" sz="800" dirty="0">
                <a:latin typeface="Arial" charset="0"/>
              </a:rPr>
              <a:t>	</a:t>
            </a:r>
            <a:endParaRPr lang="cs-CZ" altLang="cs-CZ" sz="800" dirty="0" smtClean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Low Frost </a:t>
            </a:r>
            <a:r>
              <a:rPr lang="cs-CZ" altLang="cs-CZ" sz="800" b="1" dirty="0" smtClean="0">
                <a:latin typeface="Arial" charset="0"/>
              </a:rPr>
              <a:t>technologie mrazení</a:t>
            </a: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Low Frost - systém chlazení s menší tvorbou námrazy v mrazáku – Chladicí okruh je skrytý ve stěnách mrazáku, čímž se snižuje tvorba námrazy. Mrazák vyžaduje zřídka manuální odmrazování (pouze 1x za rok!) Chladný vzduch je v mrazáku distribuován rovnoměrně a tím je zaručena vyšší účinnost chlazení. Zásuvky jsou vyrobeny tak, aby se daly snadno čistit</a:t>
            </a:r>
            <a:r>
              <a:rPr lang="cs-CZ" altLang="cs-CZ" sz="800" b="1" dirty="0" smtClean="0">
                <a:latin typeface="Arial" charset="0"/>
              </a:rPr>
              <a:t>.</a:t>
            </a: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Doplňkový obsah v aplikaci hOn (bez připojení k Wifi a možnosti dálkového ovládání). Tipy a rady, Asistent zásob, Smart Food Locator a mnoho dalšího. 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Mechanické ovládání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Manuální odmrazování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Možnost umístit v místnosti s okolní teplotou až do -15° C (sklep)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3 </a:t>
            </a:r>
            <a:r>
              <a:rPr lang="cs-CZ" altLang="cs-CZ" sz="800" dirty="0" smtClean="0">
                <a:latin typeface="Arial" charset="0"/>
              </a:rPr>
              <a:t>průhledné zásuvky </a:t>
            </a: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Konstrukce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2 polohovatelné </a:t>
            </a:r>
            <a:r>
              <a:rPr lang="cs-CZ" altLang="cs-CZ" sz="800" dirty="0" smtClean="0">
                <a:latin typeface="Arial" charset="0"/>
              </a:rPr>
              <a:t>nožičky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Výměnný </a:t>
            </a:r>
            <a:r>
              <a:rPr lang="cs-CZ" altLang="cs-CZ" sz="800" dirty="0">
                <a:latin typeface="Arial" charset="0"/>
              </a:rPr>
              <a:t>závěs dveří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Integrované madlo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Ekologické </a:t>
            </a:r>
            <a:r>
              <a:rPr lang="cs-CZ" altLang="cs-CZ" sz="800" dirty="0">
                <a:latin typeface="Arial" charset="0"/>
              </a:rPr>
              <a:t>chladicí médium </a:t>
            </a:r>
            <a:r>
              <a:rPr lang="cs-CZ" altLang="cs-CZ" sz="800" dirty="0" smtClean="0">
                <a:latin typeface="Arial" charset="0"/>
              </a:rPr>
              <a:t>R600a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1 kompresor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 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dirty="0" smtClean="0"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400000"/>
          </a:xfrm>
          <a:prstGeom prst="line">
            <a:avLst/>
          </a:prstGeom>
          <a:ln>
            <a:solidFill>
              <a:srgbClr val="6DC4C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6084168" y="5013176"/>
            <a:ext cx="28803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37001695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8059019103082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86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545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570 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Čistá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26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886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565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585</a:t>
            </a:r>
            <a:endParaRPr lang="cs-CZ" altLang="cs-CZ" sz="800" dirty="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28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404" y="1115992"/>
            <a:ext cx="648000" cy="648000"/>
          </a:xfrm>
          <a:prstGeom prst="rect">
            <a:avLst/>
          </a:prstGeom>
        </p:spPr>
      </p:pic>
      <p:sp>
        <p:nvSpPr>
          <p:cNvPr id="38" name="Obdélník 37"/>
          <p:cNvSpPr/>
          <p:nvPr/>
        </p:nvSpPr>
        <p:spPr>
          <a:xfrm>
            <a:off x="5884396" y="1188000"/>
            <a:ext cx="57606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</a:t>
            </a:r>
            <a:endParaRPr lang="cs-CZ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44" name="Obrázek 4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0" t="23946" r="17653" b="28635"/>
          <a:stretch/>
        </p:blipFill>
        <p:spPr>
          <a:xfrm>
            <a:off x="7331366" y="6118230"/>
            <a:ext cx="1800000" cy="720000"/>
          </a:xfrm>
          <a:prstGeom prst="rect">
            <a:avLst/>
          </a:prstGeom>
        </p:spPr>
      </p:pic>
      <p:pic>
        <p:nvPicPr>
          <p:cNvPr id="45" name="Obrázek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4" y="1099696"/>
            <a:ext cx="720000" cy="720000"/>
          </a:xfrm>
          <a:prstGeom prst="rect">
            <a:avLst/>
          </a:prstGeom>
        </p:spPr>
      </p:pic>
      <p:sp>
        <p:nvSpPr>
          <p:cNvPr id="46" name="TextovéPole 45"/>
          <p:cNvSpPr txBox="1"/>
          <p:nvPr/>
        </p:nvSpPr>
        <p:spPr>
          <a:xfrm>
            <a:off x="4839853" y="986021"/>
            <a:ext cx="8640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Doplňkový obsah v aplikaci hOn (bez připojení k Wifi a ovládání na dálku)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Obrázek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573" y="2117577"/>
            <a:ext cx="720000" cy="720000"/>
          </a:xfrm>
          <a:prstGeom prst="rect">
            <a:avLst/>
          </a:prstGeom>
        </p:spPr>
      </p:pic>
      <p:sp>
        <p:nvSpPr>
          <p:cNvPr id="47" name="TextovéPole 46"/>
          <p:cNvSpPr txBox="1"/>
          <p:nvPr/>
        </p:nvSpPr>
        <p:spPr>
          <a:xfrm>
            <a:off x="4793938" y="2055630"/>
            <a:ext cx="8640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Systém chlazení s menší tvorbou námrazy umožňující odmrazování pouze 1x ročně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4829448" y="3300303"/>
            <a:ext cx="8640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Možnost umístit v místnosti s okolní teplotou až do -15 °C (např. sklep)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4063264" y="3300303"/>
            <a:ext cx="720000" cy="72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-15 °C</a:t>
            </a: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222" y="4264831"/>
            <a:ext cx="720000" cy="720000"/>
          </a:xfrm>
          <a:prstGeom prst="rect">
            <a:avLst/>
          </a:prstGeom>
        </p:spPr>
      </p:pic>
      <p:sp>
        <p:nvSpPr>
          <p:cNvPr id="52" name="TextovéPole 51"/>
          <p:cNvSpPr txBox="1"/>
          <p:nvPr/>
        </p:nvSpPr>
        <p:spPr>
          <a:xfrm>
            <a:off x="4809402" y="4256762"/>
            <a:ext cx="864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Možnost otočit směr otevírání dvířek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bdélník 52"/>
          <p:cNvSpPr/>
          <p:nvPr/>
        </p:nvSpPr>
        <p:spPr>
          <a:xfrm>
            <a:off x="4057573" y="5276271"/>
            <a:ext cx="720000" cy="72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s-CZ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zásuvky</a:t>
            </a:r>
            <a:endParaRPr lang="cs-CZ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4840515" y="5320952"/>
            <a:ext cx="864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 průhledné zásuvky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51" t="1701" r="5900" b="1701"/>
          <a:stretch/>
        </p:blipFill>
        <p:spPr>
          <a:xfrm>
            <a:off x="7361030" y="3310887"/>
            <a:ext cx="1480310" cy="164082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00" t="4851" r="20601" b="3801"/>
          <a:stretch/>
        </p:blipFill>
        <p:spPr>
          <a:xfrm>
            <a:off x="5717008" y="2618918"/>
            <a:ext cx="1506587" cy="234059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64" b="90677"/>
          <a:stretch/>
        </p:blipFill>
        <p:spPr>
          <a:xfrm>
            <a:off x="7036380" y="1103035"/>
            <a:ext cx="652757" cy="639362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081" y="1210267"/>
            <a:ext cx="955491" cy="191098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1826</TotalTime>
  <Words>105</Words>
  <Application>Microsoft Office PowerPoint</Application>
  <PresentationFormat>Předvádění na obrazovce (4:3)</PresentationFormat>
  <Paragraphs>58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178</cp:revision>
  <cp:lastPrinted>2016-05-31T13:00:02Z</cp:lastPrinted>
  <dcterms:created xsi:type="dcterms:W3CDTF">2015-07-16T11:02:07Z</dcterms:created>
  <dcterms:modified xsi:type="dcterms:W3CDTF">2025-03-31T13:48:52Z</dcterms:modified>
</cp:coreProperties>
</file>