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" r:id="rId2"/>
  </p:sldIdLst>
  <p:sldSz cx="9144000" cy="6858000" type="screen4x3"/>
  <p:notesSz cx="6858000" cy="994568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78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  <p15:guide id="3" orient="horz" pos="1389" userDrawn="1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5400" autoAdjust="0"/>
  </p:normalViewPr>
  <p:slideViewPr>
    <p:cSldViewPr snapToGrid="0">
      <p:cViewPr varScale="1">
        <p:scale>
          <a:sx n="85" d="100"/>
          <a:sy n="85" d="100"/>
        </p:scale>
        <p:origin x="1406" y="29"/>
      </p:cViewPr>
      <p:guideLst>
        <p:guide orient="horz" pos="2478"/>
        <p:guide orient="horz" pos="2160"/>
        <p:guide orient="horz" pos="138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29.04.2024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337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29.04.2024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0866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29.04.2024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89827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14536" y="410412"/>
            <a:ext cx="7772400" cy="576064"/>
          </a:xfrm>
          <a:prstGeom prst="rect">
            <a:avLst/>
          </a:prstGeom>
        </p:spPr>
        <p:txBody>
          <a:bodyPr anchor="t"/>
          <a:lstStyle>
            <a:lvl1pPr algn="l">
              <a:defRPr sz="2400" b="1" cap="all" baseline="0">
                <a:solidFill>
                  <a:srgbClr val="CC0000"/>
                </a:solidFill>
                <a:latin typeface="Gotham Narrow Bold" pitchFamily="50" charset="0"/>
              </a:defRPr>
            </a:lvl1pPr>
          </a:lstStyle>
          <a:p>
            <a:r>
              <a:rPr lang="cs-CZ" dirty="0" smtClean="0"/>
              <a:t>Kliknutím lze upravit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20284" y="1170254"/>
            <a:ext cx="8517700" cy="37827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solidFill>
                  <a:srgbClr val="CC0000"/>
                </a:solidFill>
                <a:latin typeface="Gotham Narrow Light" pitchFamily="50" charset="0"/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pic>
        <p:nvPicPr>
          <p:cNvPr id="7" name="bolloH.png"/>
          <p:cNvPicPr/>
          <p:nvPr userDrawn="1"/>
        </p:nvPicPr>
        <p:blipFill>
          <a:blip r:embed="rId2" cstate="print">
            <a:alphaModFix amt="50277"/>
            <a:extLst/>
          </a:blip>
          <a:srcRect l="24242" t="42040"/>
          <a:stretch>
            <a:fillRect/>
          </a:stretch>
        </p:blipFill>
        <p:spPr>
          <a:xfrm>
            <a:off x="-16423" y="-27383"/>
            <a:ext cx="3148264" cy="2352183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Segnaposto testo 2"/>
          <p:cNvSpPr>
            <a:spLocks noGrp="1"/>
          </p:cNvSpPr>
          <p:nvPr>
            <p:ph type="body" idx="14" hasCustomPrompt="1"/>
          </p:nvPr>
        </p:nvSpPr>
        <p:spPr>
          <a:xfrm>
            <a:off x="467544" y="2420888"/>
            <a:ext cx="3600400" cy="4176464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600" b="0" i="0">
                <a:solidFill>
                  <a:schemeClr val="tx1">
                    <a:lumMod val="50000"/>
                    <a:lumOff val="50000"/>
                  </a:schemeClr>
                </a:solidFill>
                <a:latin typeface="Gotham Narrow Medium"/>
                <a:cs typeface="Gotham Narrow Medium"/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883245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29.04.2024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2269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29.04.2024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6662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29.04.2024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463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29.04.2024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5886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29.04.2024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2310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29.04.2024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947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29.04.2024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8632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29.04.2024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8261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00C46-D848-4F40-BD5D-C53C2B13DC1D}" type="datetimeFigureOut">
              <a:rPr lang="cs-CZ" smtClean="0"/>
              <a:t>29.04.2024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8230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jpg"/><Relationship Id="rId2" Type="http://schemas.openxmlformats.org/officeDocument/2006/relationships/image" Target="../media/image2.jpe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eg"/><Relationship Id="rId11" Type="http://schemas.openxmlformats.org/officeDocument/2006/relationships/image" Target="../media/image11.png"/><Relationship Id="rId5" Type="http://schemas.openxmlformats.org/officeDocument/2006/relationships/image" Target="../media/image5.jpeg"/><Relationship Id="rId15" Type="http://schemas.openxmlformats.org/officeDocument/2006/relationships/image" Target="../media/image15.png"/><Relationship Id="rId10" Type="http://schemas.openxmlformats.org/officeDocument/2006/relationships/image" Target="../media/image10.jpeg"/><Relationship Id="rId4" Type="http://schemas.openxmlformats.org/officeDocument/2006/relationships/image" Target="../media/image4.pn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13" t="5359" r="18235" b="4706"/>
          <a:stretch/>
        </p:blipFill>
        <p:spPr>
          <a:xfrm>
            <a:off x="5794346" y="2902562"/>
            <a:ext cx="1477981" cy="2021574"/>
          </a:xfrm>
          <a:prstGeom prst="rect">
            <a:avLst/>
          </a:prstGeom>
        </p:spPr>
      </p:pic>
      <p:pic>
        <p:nvPicPr>
          <p:cNvPr id="41" name="Picture 2" descr="L:\marketing\L O G O\HOOVER\logo Hoover 2014\logo_hoover Bi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2793" y="5922000"/>
            <a:ext cx="961207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" y="-15240"/>
            <a:ext cx="8983980" cy="928255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cs-CZ" sz="2800" dirty="0" smtClean="0"/>
              <a:t>H7W4 </a:t>
            </a:r>
            <a:r>
              <a:rPr lang="cs-CZ" sz="2800" dirty="0"/>
              <a:t>49MBC8-S</a:t>
            </a:r>
            <a:r>
              <a:rPr lang="cs-CZ" sz="2800" dirty="0"/>
              <a:t/>
            </a:r>
            <a:br>
              <a:rPr lang="cs-CZ" sz="2800" dirty="0"/>
            </a:br>
            <a:r>
              <a:rPr lang="cs-CZ" altLang="cs-CZ" sz="1400" b="0" cap="none" dirty="0" smtClean="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  <a:t>Předem plněná automatická pračka </a:t>
            </a:r>
            <a:r>
              <a:rPr lang="cs-CZ" altLang="cs-CZ" sz="1400" b="0" cap="none" dirty="0" smtClean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>H-</a:t>
            </a:r>
            <a:r>
              <a:rPr lang="cs-CZ" altLang="cs-CZ" sz="1400" b="0" cap="none" dirty="0" smtClean="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  <a:t>WASH </a:t>
            </a:r>
            <a:r>
              <a:rPr lang="cs-CZ" altLang="cs-CZ" sz="1400" b="0" cap="none" dirty="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  <a:t>7</a:t>
            </a:r>
            <a:r>
              <a:rPr lang="cs-CZ" altLang="cs-CZ" sz="1400" b="0" cap="none" dirty="0" smtClean="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  <a:t>00 SLIM</a:t>
            </a:r>
            <a:br>
              <a:rPr lang="cs-CZ" altLang="cs-CZ" sz="1400" b="0" cap="none" dirty="0" smtClean="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</a:br>
            <a:r>
              <a:rPr lang="cs-CZ" altLang="cs-CZ" sz="1400" b="0" cap="none" dirty="0">
                <a:solidFill>
                  <a:srgbClr val="C00000"/>
                </a:solidFill>
                <a:latin typeface="Arial" charset="0"/>
              </a:rPr>
              <a:t>Wifi + </a:t>
            </a:r>
            <a:r>
              <a:rPr lang="cs-CZ" altLang="cs-CZ" sz="1400" b="0" cap="none" dirty="0" smtClean="0">
                <a:solidFill>
                  <a:srgbClr val="C00000"/>
                </a:solidFill>
                <a:latin typeface="Arial" charset="0"/>
              </a:rPr>
              <a:t>Bluetooth, </a:t>
            </a:r>
            <a:r>
              <a:rPr lang="cs-CZ" altLang="cs-CZ" sz="1400" b="0" cap="none" dirty="0">
                <a:solidFill>
                  <a:srgbClr val="C00000"/>
                </a:solidFill>
                <a:latin typeface="Arial" charset="0"/>
              </a:rPr>
              <a:t>aplikace hOn, Certifikace BAF, displej v CZ i SK, pára, Eco Power Inverter motor, Eco </a:t>
            </a:r>
            <a:r>
              <a:rPr lang="cs-CZ" altLang="cs-CZ" sz="1400" b="0" cap="none" dirty="0">
                <a:solidFill>
                  <a:srgbClr val="C00000"/>
                </a:solidFill>
                <a:latin typeface="Arial" charset="0"/>
              </a:rPr>
              <a:t>Doser, A-20 %</a:t>
            </a:r>
            <a:br>
              <a:rPr lang="cs-CZ" altLang="cs-CZ" sz="1400" b="0" cap="none" dirty="0">
                <a:solidFill>
                  <a:srgbClr val="C00000"/>
                </a:solidFill>
                <a:latin typeface="Arial" charset="0"/>
              </a:rPr>
            </a:br>
            <a:endParaRPr lang="cs-CZ" altLang="cs-CZ" sz="1400" b="0" cap="none" dirty="0">
              <a:solidFill>
                <a:srgbClr val="C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11" name="Zástupný symbol pro text 3"/>
          <p:cNvSpPr>
            <a:spLocks noGrp="1"/>
          </p:cNvSpPr>
          <p:nvPr>
            <p:ph type="body" idx="14"/>
          </p:nvPr>
        </p:nvSpPr>
        <p:spPr>
          <a:xfrm>
            <a:off x="-1" y="785618"/>
            <a:ext cx="4258235" cy="6072382"/>
          </a:xfrm>
        </p:spPr>
        <p:txBody>
          <a:bodyPr anchor="t">
            <a:noAutofit/>
          </a:bodyPr>
          <a:lstStyle/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  <a:cs typeface="+mn-cs"/>
              </a:rPr>
              <a:t>Hlavní vlastnosti (Nařízení v přenesené pravomoci: (EU) 2019/2014)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Třída energetické účinnosti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A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Marketingové označení en.  účinnosti: o 20 % úspornější než třída </a:t>
            </a: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</a:rPr>
              <a:t>A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Jmenovitá kapacita (kg)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9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Spotřeba energie na 1 cyklus programu Eco 40-60 (kWh) 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0,396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Spotřeba energie na 100 cyklů programu Eco 40-60 (kWh)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40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Spotřeba vody na 1 cyklus v programu Eco 40-60 (l) 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44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Otáčky při odstřeďování (ot./min)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1330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Třída účinnosti sušení odstřeďováním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B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Trvání programu Eco 40-60 (h:min)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3:48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Úroveň emisí hluku ve fázi odstřeďování (dB(A) re 1 pW) 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72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Emisní třída hluku šířeného vzduchem při odstřeďování	B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Technologie</a:t>
            </a:r>
            <a:endParaRPr lang="cs-CZ" altLang="cs-CZ" sz="800" b="1" dirty="0" smtClean="0">
              <a:solidFill>
                <a:prstClr val="black"/>
              </a:solidFill>
              <a:latin typeface="Arial" charset="0"/>
              <a:cs typeface="+mn-cs"/>
            </a:endParaRP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Wifi + Bluetooth připojení </a:t>
            </a: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-  </a:t>
            </a: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možnost bezdotykového připojení k Wifi </a:t>
            </a: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a </a:t>
            </a: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ovládání pračky přes aplikaci </a:t>
            </a: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hOn se širokou škálou dodatečných informací a funkcí.</a:t>
            </a:r>
            <a:endParaRPr lang="cs-CZ" altLang="cs-CZ" sz="800" b="1" dirty="0" smtClean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Funkce naskenování štítků </a:t>
            </a: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oblečení a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možnost vytvoření virtuálního šatníku.</a:t>
            </a:r>
            <a:endParaRPr lang="cs-CZ" altLang="cs-CZ" sz="800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     Aplikace hOn navrhne </a:t>
            </a: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nejlepší program pro péči o vaše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oděvy.</a:t>
            </a:r>
            <a:endParaRPr lang="cs-CZ" altLang="cs-CZ" sz="800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Kompatibilní s hlasovými aplikacemi Alexa (Amazon) a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Google (v angličtině)</a:t>
            </a:r>
            <a:endParaRPr lang="cs-CZ" altLang="cs-CZ" sz="800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Auto Care </a:t>
            </a: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– automaticky </a:t>
            </a: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přizpůsobí průběh praní kapacitě </a:t>
            </a: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a </a:t>
            </a: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typologii zatížení      </a:t>
            </a: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     </a:t>
            </a: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s maximální péčí a s dokonalými výsledky již při 30°C díky perfektnímu</a:t>
            </a:r>
            <a:endParaRPr lang="cs-CZ" altLang="cs-CZ" sz="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      smísení </a:t>
            </a: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vody a </a:t>
            </a: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detergentu.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 smtClean="0">
                <a:solidFill>
                  <a:schemeClr val="tx1"/>
                </a:solidFill>
                <a:latin typeface="Arial" charset="0"/>
              </a:rPr>
              <a:t>Kg Mode Plus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– optimalizace délky cyklu, spotřeby vody a energie v závislosti na aktuálním množství náplně. 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Eco Power Inverter – BPM Invertorový motor s tichým chodem. Nejvýkonnější bezkartáčový motor s nejdelší výdrží a největší efektivitou</a:t>
            </a: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</a:rPr>
              <a:t>.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Eco </a:t>
            </a: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</a:rPr>
              <a:t>Doser </a:t>
            </a: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– motor v kombinaci s inteligentním algoritmem AI zjistí aktuální hmotnost náplně a na základě toho stanoví na displeji doporučené množství  pracího prostředku podle úrovně znečištění a typologie zvoleného cyklu</a:t>
            </a: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</a:rPr>
              <a:t>.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Extra široký buben 525 </a:t>
            </a: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</a:rPr>
              <a:t>mm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schemeClr val="tx1"/>
                </a:solidFill>
                <a:latin typeface="Arial" charset="0"/>
              </a:rPr>
              <a:t>Energetická spotřeba je o 20 % nižší než ve třídě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charset="0"/>
              </a:rPr>
              <a:t>A</a:t>
            </a:r>
            <a:endParaRPr lang="cs-CZ" altLang="cs-CZ" sz="800" dirty="0" smtClean="0">
              <a:solidFill>
                <a:schemeClr val="tx1"/>
              </a:solidFill>
              <a:latin typeface="Arial" charset="0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Programy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	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16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programů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základních + Wifi programy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Auto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Care, All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In One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49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min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,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Rychlá péče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14,30,44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min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, </a:t>
            </a: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Allergy Care Pro, Steam Care Pro,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Jemná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péče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,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Fitness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péče,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Máchání,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Dálkové ovládání – Wifi, Bavlna,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Eco 40 -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60°C, Vlna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/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Ruč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ní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praní,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20°C – snížená teplota praní se stejným výsledkem jako při praní na 40°C s 60% úsporou energie, Syntetika a barevné, Odčerpání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+ Odstřeďování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Funkce</a:t>
            </a:r>
            <a:endParaRPr lang="cs-CZ" altLang="cs-CZ" sz="800" b="1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solidFill>
                  <a:schemeClr val="tx1"/>
                </a:solidFill>
                <a:latin typeface="Arial" charset="0"/>
              </a:rPr>
              <a:t>Nastavení jazyka (CZ i SK ve výbavě),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Nastavení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otáček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odstřeďování a teploty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praní, Odložený start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až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24 hod,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charset="0"/>
              </a:rPr>
              <a:t>Snížení hlučnosti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,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Předpírka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, Přídavné máchání, Proti pomačkání, Nastavení úrovně znečištění (3), Rychlé praní (14, 30, 44 min), Pára (3 úrovně), </a:t>
            </a:r>
            <a:r>
              <a:rPr lang="cs-CZ" altLang="cs-CZ" sz="800" b="1" dirty="0">
                <a:solidFill>
                  <a:schemeClr val="tx1"/>
                </a:solidFill>
                <a:latin typeface="Arial" charset="0"/>
              </a:rPr>
              <a:t>Active Wash – optimalizace spotřeby vody a energie u malých náplní se slabým znečištěním,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Program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pro čištění bubnu, Zablokování tlačítek, Ukazatel zůstatkového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času, vypnutí zvukové signalizace, nastavení tvrdosti vody</a:t>
            </a:r>
            <a:endParaRPr lang="cs-CZ" altLang="cs-CZ" sz="800" dirty="0">
              <a:solidFill>
                <a:schemeClr val="tx1"/>
              </a:solidFill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Bezpečnost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	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Bezpečnostní zámek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dveří/ Ochrana proti úniku vody a proti přepěnění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Konstrukce</a:t>
            </a:r>
            <a:endParaRPr lang="cs-CZ" altLang="cs-CZ" sz="800" b="1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Dotykový digitální 6místný displej v CZ i SK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Eco Power Inverter motor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Materiál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bubnu Nerez/ vany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Silitech/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Panty dvířek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vlevo</a:t>
            </a:r>
            <a:endParaRPr lang="cs-CZ" altLang="cs-CZ" sz="800" dirty="0" smtClean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Průměr plnícího otvoru 36 cm / Úhel otevírání dvířek 180°</a:t>
            </a:r>
            <a:endParaRPr lang="cs-CZ" altLang="cs-CZ" sz="800" b="1" dirty="0" smtClean="0">
              <a:solidFill>
                <a:prstClr val="black"/>
              </a:solidFill>
              <a:latin typeface="Arial" charset="0"/>
              <a:cs typeface="+mn-cs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126078" y="1067303"/>
            <a:ext cx="0" cy="540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78604" y="1067314"/>
            <a:ext cx="0" cy="540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2" name="Picture 21" descr="Hoover_kolecko-H_red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0406" y="5753747"/>
            <a:ext cx="720000" cy="720000"/>
          </a:xfrm>
          <a:prstGeom prst="rect">
            <a:avLst/>
          </a:prstGeom>
        </p:spPr>
      </p:pic>
      <p:sp>
        <p:nvSpPr>
          <p:cNvPr id="33" name="TextBox 22"/>
          <p:cNvSpPr txBox="1"/>
          <p:nvPr/>
        </p:nvSpPr>
        <p:spPr>
          <a:xfrm>
            <a:off x="4914901" y="5760049"/>
            <a:ext cx="762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Pára pro oživení prádla, desinfekci </a:t>
            </a:r>
          </a:p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odstranění zápachu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36" name="Picture 21" descr="Hoover_kolecko-H_red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2786" y="3384620"/>
            <a:ext cx="720000" cy="720000"/>
          </a:xfrm>
          <a:prstGeom prst="rect">
            <a:avLst/>
          </a:prstGeom>
        </p:spPr>
      </p:pic>
      <p:sp>
        <p:nvSpPr>
          <p:cNvPr id="37" name="TextBox 22"/>
          <p:cNvSpPr txBox="1"/>
          <p:nvPr/>
        </p:nvSpPr>
        <p:spPr>
          <a:xfrm>
            <a:off x="4904509" y="3477509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Noční praní se sníženou hladinou hluku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39" name="Picture 21" descr="Hoover_kolecko-H_red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5380" y="1036967"/>
            <a:ext cx="720000" cy="720000"/>
          </a:xfrm>
          <a:prstGeom prst="rect">
            <a:avLst/>
          </a:prstGeom>
        </p:spPr>
      </p:pic>
      <p:sp>
        <p:nvSpPr>
          <p:cNvPr id="40" name="TextBox 22"/>
          <p:cNvSpPr txBox="1"/>
          <p:nvPr/>
        </p:nvSpPr>
        <p:spPr>
          <a:xfrm>
            <a:off x="4952609" y="1131936"/>
            <a:ext cx="69153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Wifi </a:t>
            </a:r>
          </a:p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Bluetooth připojení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23" name="Picture 21" descr="Hoover_kolecko-H_red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0886" y="1829447"/>
            <a:ext cx="720000" cy="720000"/>
          </a:xfrm>
          <a:prstGeom prst="rect">
            <a:avLst/>
          </a:prstGeom>
        </p:spPr>
      </p:pic>
      <p:pic>
        <p:nvPicPr>
          <p:cNvPr id="27" name="Picture 21" descr="Hoover_kolecko-H_red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026" y="2591447"/>
            <a:ext cx="720000" cy="720000"/>
          </a:xfrm>
          <a:prstGeom prst="rect">
            <a:avLst/>
          </a:prstGeom>
        </p:spPr>
      </p:pic>
      <p:sp>
        <p:nvSpPr>
          <p:cNvPr id="28" name="TextBox 22"/>
          <p:cNvSpPr txBox="1"/>
          <p:nvPr/>
        </p:nvSpPr>
        <p:spPr>
          <a:xfrm>
            <a:off x="4947080" y="2659981"/>
            <a:ext cx="7550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 Power Invertor motor -  tichý chod a silný výkon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34" name="Picture 21" descr="Hoover_kolecko-H_red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9411" y="4195112"/>
            <a:ext cx="720000" cy="720000"/>
          </a:xfrm>
          <a:prstGeom prst="rect">
            <a:avLst/>
          </a:prstGeom>
        </p:spPr>
      </p:pic>
      <p:sp>
        <p:nvSpPr>
          <p:cNvPr id="42" name="TextBox 22"/>
          <p:cNvSpPr txBox="1"/>
          <p:nvPr/>
        </p:nvSpPr>
        <p:spPr>
          <a:xfrm>
            <a:off x="4932379" y="4300696"/>
            <a:ext cx="7204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Vypočítání doporučeného množství detergentu</a:t>
            </a:r>
            <a:endParaRPr lang="cs-CZ" sz="700" b="1" dirty="0">
              <a:solidFill>
                <a:schemeClr val="bg1"/>
              </a:solidFill>
            </a:endParaRPr>
          </a:p>
        </p:txBody>
      </p:sp>
      <p:sp>
        <p:nvSpPr>
          <p:cNvPr id="35" name="Obdélník 34"/>
          <p:cNvSpPr/>
          <p:nvPr/>
        </p:nvSpPr>
        <p:spPr>
          <a:xfrm>
            <a:off x="5707536" y="4941168"/>
            <a:ext cx="34364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Kód		</a:t>
            </a:r>
            <a:r>
              <a:rPr lang="cs-CZ" sz="800" dirty="0" smtClean="0">
                <a:latin typeface="Arial" charset="0"/>
              </a:rPr>
              <a:t>31020249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EAN		</a:t>
            </a:r>
            <a:r>
              <a:rPr lang="cs-CZ" sz="800" dirty="0" smtClean="0">
                <a:latin typeface="Arial" charset="0"/>
              </a:rPr>
              <a:t>8059019095103</a:t>
            </a: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Barva 		</a:t>
            </a:r>
            <a:r>
              <a:rPr lang="cs-CZ" altLang="cs-CZ" sz="800" dirty="0" smtClean="0">
                <a:latin typeface="Arial" charset="0"/>
              </a:rPr>
              <a:t>Bílá s černými dvířky a 		chromovaným detailem dvířek</a:t>
            </a: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Rozměry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výrobku v x š x h (mm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850 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595 x 480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58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900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650 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570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60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13" name="Obrázek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7447" y="2594470"/>
            <a:ext cx="720000" cy="720000"/>
          </a:xfrm>
          <a:prstGeom prst="flowChartConnector">
            <a:avLst/>
          </a:prstGeom>
        </p:spPr>
      </p:pic>
      <p:sp>
        <p:nvSpPr>
          <p:cNvPr id="49" name="TextBox 22"/>
          <p:cNvSpPr txBox="1"/>
          <p:nvPr/>
        </p:nvSpPr>
        <p:spPr>
          <a:xfrm>
            <a:off x="4939531" y="1827619"/>
            <a:ext cx="7550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Aplikace </a:t>
            </a:r>
          </a:p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 umožní naskenovat oblečení a navrhne péči o oděvy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17" name="Obrázek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4880" y="5776595"/>
            <a:ext cx="720000" cy="720000"/>
          </a:xfrm>
          <a:prstGeom prst="flowChartConnector">
            <a:avLst/>
          </a:prstGeom>
        </p:spPr>
      </p:pic>
      <p:pic>
        <p:nvPicPr>
          <p:cNvPr id="57" name="Picture 21" descr="Hoover_kolecko-H_red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027" y="4976507"/>
            <a:ext cx="720000" cy="720000"/>
          </a:xfrm>
          <a:prstGeom prst="rect">
            <a:avLst/>
          </a:prstGeom>
        </p:spPr>
      </p:pic>
      <p:sp>
        <p:nvSpPr>
          <p:cNvPr id="58" name="TextBox 22"/>
          <p:cNvSpPr txBox="1"/>
          <p:nvPr/>
        </p:nvSpPr>
        <p:spPr>
          <a:xfrm>
            <a:off x="4888775" y="4948656"/>
            <a:ext cx="84632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</a:t>
            </a:r>
          </a:p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Allergy Care Pro</a:t>
            </a:r>
          </a:p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certifikací British Allergy Foundation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18" name="Obrázek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015" y="1029335"/>
            <a:ext cx="720000" cy="720000"/>
          </a:xfrm>
          <a:prstGeom prst="flowChartConnector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 rotWithShape="1">
          <a:blip r:embed="rId8"/>
          <a:srcRect l="3022" t="8817" r="4558" b="5317"/>
          <a:stretch/>
        </p:blipFill>
        <p:spPr>
          <a:xfrm>
            <a:off x="4192438" y="1811546"/>
            <a:ext cx="733246" cy="741873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4220" y="3384620"/>
            <a:ext cx="720000" cy="720000"/>
          </a:xfrm>
          <a:prstGeom prst="flowChartConnector">
            <a:avLst/>
          </a:prstGeom>
        </p:spPr>
      </p:pic>
      <p:pic>
        <p:nvPicPr>
          <p:cNvPr id="16" name="Obrázek 1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7120" y="4974165"/>
            <a:ext cx="720000" cy="720000"/>
          </a:xfrm>
          <a:prstGeom prst="flowChartConnector">
            <a:avLst/>
          </a:prstGeom>
        </p:spPr>
      </p:pic>
      <p:pic>
        <p:nvPicPr>
          <p:cNvPr id="38" name="Picture 2" descr="VÃ½sledek obrÃ¡zku pro alexa"/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23" t="7143" r="25978" b="7619"/>
          <a:stretch/>
        </p:blipFill>
        <p:spPr bwMode="auto">
          <a:xfrm>
            <a:off x="5735098" y="1061371"/>
            <a:ext cx="648000" cy="64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8" descr="VÃ½sledek obrÃ¡zku pro google home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86" r="62359" b="14322"/>
          <a:stretch/>
        </p:blipFill>
        <p:spPr bwMode="auto">
          <a:xfrm>
            <a:off x="6383098" y="1096192"/>
            <a:ext cx="936000" cy="597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TextovéPole 43">
            <a:extLst>
              <a:ext uri="{FF2B5EF4-FFF2-40B4-BE49-F238E27FC236}">
                <a16:creationId xmlns="" xmlns:a16="http://schemas.microsoft.com/office/drawing/2014/main" id="{87E6A696-3B0E-4AB4-A886-45FE02A3E943}"/>
              </a:ext>
            </a:extLst>
          </p:cNvPr>
          <p:cNvSpPr txBox="1"/>
          <p:nvPr/>
        </p:nvSpPr>
        <p:spPr>
          <a:xfrm>
            <a:off x="5258163" y="90260"/>
            <a:ext cx="38858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Parametry odpovídají Nařízení v přenesené pravomoci: (EU)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2019/2014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Více informací o výrobku naleznete pod tímto QR kódem:</a:t>
            </a:r>
          </a:p>
        </p:txBody>
      </p:sp>
      <p:pic>
        <p:nvPicPr>
          <p:cNvPr id="45" name="Obrázek 4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5768" y="914806"/>
            <a:ext cx="828000" cy="828000"/>
          </a:xfrm>
          <a:prstGeom prst="rect">
            <a:avLst/>
          </a:prstGeom>
        </p:spPr>
      </p:pic>
      <p:pic>
        <p:nvPicPr>
          <p:cNvPr id="46" name="Obrázek 4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3608" y="4173209"/>
            <a:ext cx="761439" cy="756000"/>
          </a:xfrm>
          <a:prstGeom prst="flowChartConnector">
            <a:avLst/>
          </a:prstGeom>
        </p:spPr>
      </p:pic>
      <p:cxnSp>
        <p:nvCxnSpPr>
          <p:cNvPr id="14" name="Přímá spojnice se šipkou 13"/>
          <p:cNvCxnSpPr/>
          <p:nvPr/>
        </p:nvCxnSpPr>
        <p:spPr>
          <a:xfrm>
            <a:off x="7272327" y="1994383"/>
            <a:ext cx="249324" cy="400110"/>
          </a:xfrm>
          <a:prstGeom prst="straightConnector1">
            <a:avLst/>
          </a:prstGeom>
          <a:ln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ovéPole 18"/>
          <p:cNvSpPr txBox="1"/>
          <p:nvPr/>
        </p:nvSpPr>
        <p:spPr>
          <a:xfrm>
            <a:off x="6669784" y="2052065"/>
            <a:ext cx="75373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48 cm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52" name="TextovéPole 51"/>
          <p:cNvSpPr txBox="1"/>
          <p:nvPr/>
        </p:nvSpPr>
        <p:spPr>
          <a:xfrm>
            <a:off x="5806233" y="3515229"/>
            <a:ext cx="14740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dirty="0" smtClean="0">
                <a:solidFill>
                  <a:srgbClr val="C00000"/>
                </a:solidFill>
              </a:rPr>
              <a:t>Šířka bubnu 525 mm</a:t>
            </a:r>
            <a:endParaRPr lang="cs-CZ" sz="1200" dirty="0">
              <a:solidFill>
                <a:srgbClr val="C00000"/>
              </a:solidFill>
            </a:endParaRPr>
          </a:p>
        </p:txBody>
      </p:sp>
      <p:cxnSp>
        <p:nvCxnSpPr>
          <p:cNvPr id="53" name="Přímá spojnice se šipkou 52"/>
          <p:cNvCxnSpPr/>
          <p:nvPr/>
        </p:nvCxnSpPr>
        <p:spPr>
          <a:xfrm>
            <a:off x="5887927" y="3818553"/>
            <a:ext cx="1260000" cy="0"/>
          </a:xfrm>
          <a:prstGeom prst="straightConnector1">
            <a:avLst/>
          </a:prstGeom>
          <a:ln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8" b="90196"/>
          <a:stretch/>
        </p:blipFill>
        <p:spPr>
          <a:xfrm>
            <a:off x="8415618" y="896349"/>
            <a:ext cx="728382" cy="672353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322" y="2163332"/>
            <a:ext cx="1405417" cy="281083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Obrázek 7"/>
          <p:cNvPicPr>
            <a:picLocks noChangeAspect="1"/>
          </p:cNvPicPr>
          <p:nvPr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8" b="17702"/>
          <a:stretch/>
        </p:blipFill>
        <p:spPr>
          <a:xfrm>
            <a:off x="5738159" y="2042721"/>
            <a:ext cx="720000" cy="421341"/>
          </a:xfrm>
          <a:prstGeom prst="rect">
            <a:avLst/>
          </a:prstGeom>
        </p:spPr>
      </p:pic>
      <p:sp>
        <p:nvSpPr>
          <p:cNvPr id="47" name="Pětiúhelník 46"/>
          <p:cNvSpPr/>
          <p:nvPr/>
        </p:nvSpPr>
        <p:spPr>
          <a:xfrm>
            <a:off x="5779435" y="2455738"/>
            <a:ext cx="1617554" cy="360040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bg1"/>
                </a:solidFill>
              </a:rPr>
              <a:t>A-20 %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8" name="TextovéPole 47"/>
          <p:cNvSpPr txBox="1"/>
          <p:nvPr/>
        </p:nvSpPr>
        <p:spPr>
          <a:xfrm>
            <a:off x="5760383" y="1762432"/>
            <a:ext cx="31069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altLang="cs-CZ" sz="10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Energetická </a:t>
            </a:r>
            <a:r>
              <a:rPr lang="cs-CZ" altLang="cs-CZ" sz="1000" b="1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spotřeba o 20 % </a:t>
            </a:r>
            <a:r>
              <a:rPr lang="cs-CZ" altLang="cs-CZ" sz="10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nižší než ve třídě </a:t>
            </a:r>
            <a:r>
              <a:rPr lang="cs-CZ" altLang="cs-CZ" sz="1000" b="1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192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1622</TotalTime>
  <Words>85</Words>
  <Application>Microsoft Office PowerPoint</Application>
  <PresentationFormat>Předvádění na obrazovce (4:3)</PresentationFormat>
  <Paragraphs>63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Gotham Narrow Bold</vt:lpstr>
      <vt:lpstr>Gotham Narrow Light</vt:lpstr>
      <vt:lpstr>Gotham Narrow Medium</vt:lpstr>
      <vt:lpstr>Motiv Office</vt:lpstr>
      <vt:lpstr>H7W4 49MBC8-S Předem plněná automatická pračka H-WASH 700 SLIM Wifi + Bluetooth, aplikace hOn, Certifikace BAF, displej v CZ i SK, pára, Eco Power Inverter motor, Eco Doser, A-20 %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CP70_CP50011 - SÁČKOVÝ vysavač CAPTURE</dc:title>
  <dc:creator>Martina Křižáková</dc:creator>
  <cp:lastModifiedBy>Martina Křižáková</cp:lastModifiedBy>
  <cp:revision>166</cp:revision>
  <cp:lastPrinted>2016-03-31T14:41:45Z</cp:lastPrinted>
  <dcterms:created xsi:type="dcterms:W3CDTF">2016-03-31T13:54:55Z</dcterms:created>
  <dcterms:modified xsi:type="dcterms:W3CDTF">2024-04-29T12:11:05Z</dcterms:modified>
</cp:coreProperties>
</file>