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=""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emf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323528" y="44624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4472C4"/>
                </a:solidFill>
                <a:latin typeface="Arial" charset="0"/>
              </a:rPr>
              <a:t>HWD80B14959S8U1S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 smtClean="0">
                <a:solidFill>
                  <a:prstClr val="black"/>
                </a:solidFill>
                <a:latin typeface="Arial" charset="0"/>
              </a:rPr>
              <a:t>Předem </a:t>
            </a:r>
            <a:r>
              <a:rPr lang="cs-CZ" altLang="cs-CZ" sz="1400" dirty="0">
                <a:solidFill>
                  <a:prstClr val="black"/>
                </a:solidFill>
                <a:latin typeface="Arial" charset="0"/>
              </a:rPr>
              <a:t>plněná automatická </a:t>
            </a:r>
            <a:r>
              <a:rPr lang="cs-CZ" altLang="cs-CZ" sz="1400" dirty="0" smtClean="0">
                <a:solidFill>
                  <a:prstClr val="black"/>
                </a:solidFill>
                <a:latin typeface="Arial" charset="0"/>
              </a:rPr>
              <a:t>pračka se sušičkou I-PRO SERIES 5</a:t>
            </a:r>
            <a:endParaRPr lang="cs-CZ" altLang="cs-CZ" sz="1400" dirty="0">
              <a:solidFill>
                <a:prstClr val="black"/>
              </a:solidFill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Wifi, Direct 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Motion motor, ABT antibakteriální ošetření,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i-Refresh, digitální dotykový displej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rychlý cyklus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4067944" y="980728"/>
            <a:ext cx="0" cy="5112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35496" y="908720"/>
            <a:ext cx="4104456" cy="594928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Hlavní vlastnosti (Nařízení v přenesené pravomoci: (EU) 2019/2014)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Třída energetické účinnosti sušení / praní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D/A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Jmenovitá kapacita sušení / praní (kg)	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5/8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Spotřeba energie při praní + sušení na 1/100 cyklů (kWh) 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2,660/266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Spotřeba energie při praní na 1/100 cyklů Eco 40-60 (kWh) 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0,472/47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Spotřeba vody při praní + sušení/ při praní na 1 cyklus (l) 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75/44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Otáčky při odstřeďování (ot./min)/ Účinnost odstřeďování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1330/B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Trvání programu praní + sušení/ praní Eco 40-60 (h:min)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8:30/3:35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Emise hluku (dB(A) re 1 pW) / třída hluku při odstřeďování 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72/A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Technologie</a:t>
            </a:r>
          </a:p>
          <a:p>
            <a:pPr>
              <a:spcBef>
                <a:spcPct val="0"/>
              </a:spcBef>
            </a:pPr>
            <a:r>
              <a:rPr lang="cs-CZ" altLang="cs-CZ" sz="800" b="1" dirty="0">
                <a:latin typeface="Arial" panose="020B0604020202020204" pitchFamily="34" charset="0"/>
              </a:rPr>
              <a:t>Wifi + Bluetooth připojení </a:t>
            </a:r>
            <a:r>
              <a:rPr lang="cs-CZ" altLang="cs-CZ" sz="800" dirty="0">
                <a:latin typeface="Arial" panose="020B0604020202020204" pitchFamily="34" charset="0"/>
              </a:rPr>
              <a:t>-  možnost bezdotykového připojení k Wifi a ovládání pračky přes aplikaci hOn </a:t>
            </a:r>
            <a:r>
              <a:rPr lang="cs-CZ" altLang="cs-CZ" sz="800" dirty="0" smtClean="0">
                <a:latin typeface="Arial" panose="020B0604020202020204" pitchFamily="34" charset="0"/>
              </a:rPr>
              <a:t>s více než 60 dalšími programy a funkcemi</a:t>
            </a: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latin typeface="Arial" panose="020B0604020202020204" pitchFamily="34" charset="0"/>
              </a:rPr>
              <a:t>Aplikace </a:t>
            </a:r>
            <a:r>
              <a:rPr lang="cs-CZ" altLang="cs-CZ" sz="800" b="1" dirty="0">
                <a:latin typeface="Arial" panose="020B0604020202020204" pitchFamily="34" charset="0"/>
              </a:rPr>
              <a:t>hOn navrhne nejlepší program pro péči o vaše </a:t>
            </a:r>
            <a:r>
              <a:rPr lang="cs-CZ" altLang="cs-CZ" sz="800" b="1" dirty="0" smtClean="0">
                <a:latin typeface="Arial" panose="020B0604020202020204" pitchFamily="34" charset="0"/>
              </a:rPr>
              <a:t>oděvy</a:t>
            </a:r>
            <a:endParaRPr lang="cs-CZ" altLang="cs-CZ" sz="800" b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b="1" dirty="0">
                <a:latin typeface="Arial" panose="020B0604020202020204" pitchFamily="34" charset="0"/>
              </a:rPr>
              <a:t>Kompatibilní s hlasovými aplikacemi Alexa (Amazon) a Google (v </a:t>
            </a:r>
            <a:r>
              <a:rPr lang="cs-CZ" altLang="cs-CZ" sz="800" b="1" dirty="0" smtClean="0">
                <a:latin typeface="Arial" panose="020B0604020202020204" pitchFamily="34" charset="0"/>
              </a:rPr>
              <a:t>ENG)</a:t>
            </a:r>
            <a:endParaRPr lang="cs-CZ" altLang="cs-CZ" sz="800" b="1" dirty="0">
              <a:latin typeface="Arial" panose="020B0604020202020204" pitchFamily="34" charset="0"/>
            </a:endParaRPr>
          </a:p>
          <a:p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Direct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Motion Motor – motor umístěný přímo na bubnu bez použití řemenu, tichý chod pouhých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72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dB(A) při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odstřeďování</a:t>
            </a:r>
          </a:p>
          <a:p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Záruka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na motor 12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let</a:t>
            </a: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ABT –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antibakt. ošetření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zásuvky na detergent a gumového těsnění dvířek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SmartDualSpray – dvojité sprchování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prádla</a:t>
            </a:r>
          </a:p>
          <a:p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PillowDrum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– šetrný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buben s polštářkovými výstupky,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Osvětlení bubnu</a:t>
            </a:r>
          </a:p>
          <a:p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Funkce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„I-Refresh“- osvěží oblečení, včetně nejjemnějších tkanin (vlna a hedvábí) pomocí technologie mikroskopických částic páry, která odstraní pachy, jemný prach, alergeny a sníží pomačkání a změkčí tkaniny.</a:t>
            </a: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Programy </a:t>
            </a:r>
            <a:r>
              <a:rPr lang="cs-CZ" sz="80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sz="8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smtClean="0">
                <a:latin typeface="Arial" panose="020B0604020202020204" pitchFamily="34" charset="0"/>
                <a:cs typeface="Arial" panose="020B0604020202020204" pitchFamily="34" charset="0"/>
              </a:rPr>
              <a:t>11 </a:t>
            </a:r>
            <a:r>
              <a:rPr lang="cs-CZ" sz="800">
                <a:latin typeface="Arial" panose="020B0604020202020204" pitchFamily="34" charset="0"/>
                <a:cs typeface="Arial" panose="020B0604020202020204" pitchFamily="34" charset="0"/>
              </a:rPr>
              <a:t>programů + Wifi (dálkové ovládání): </a:t>
            </a:r>
          </a:p>
          <a:p>
            <a:pPr marL="0" indent="0">
              <a:buNone/>
            </a:pP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Bavlna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, Vlna, Jemné prádlo,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Expres 15‘,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Sušení, Bavlna 20°C, Dálkové ovládání (Wifi), Deky/Přikrývky, Syntetika, Smart,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Odstřeďování, Eco 40°C – 60°C</a:t>
            </a:r>
          </a:p>
          <a:p>
            <a:pPr marL="0" indent="0">
              <a:buNone/>
            </a:pPr>
            <a:endParaRPr lang="cs-CZ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Funkce</a:t>
            </a: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Odložený konec programu, i-Refresh, Nastavení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teploty praní, Nastavení otáček odstřeďování,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Přídavné máchání, Nastavení úrovně vysušení (3 senzorové + 3 časované), Dětský zámek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Bezpečnost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Bezpečnostní zámek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dveří; Ochrana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proti úniku vody Antioverflow</a:t>
            </a:r>
          </a:p>
          <a:p>
            <a:pPr marL="0" indent="0">
              <a:buNone/>
            </a:pPr>
            <a:endParaRPr lang="cs-CZ" sz="8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8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Konstrukce</a:t>
            </a:r>
            <a:endParaRPr lang="cs-CZ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Digitální </a:t>
            </a:r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dotykový displej</a:t>
            </a: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cs-CZ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 Motion motor; </a:t>
            </a:r>
            <a:endParaRPr lang="cs-CZ" sz="8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XL Buben - průměr  (výška) bubnu 52,5 cm; Objem bubnu </a:t>
            </a:r>
            <a:r>
              <a:rPr lang="cs-CZ" sz="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 l; </a:t>
            </a:r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Plnicí </a:t>
            </a: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tvor 36 cm; </a:t>
            </a:r>
            <a:endParaRPr lang="cs-CZ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Materiál bubnu Nerez/ vany </a:t>
            </a:r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Silitech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724128" y="980728"/>
            <a:ext cx="0" cy="51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31019001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6921081593530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		Antracitová s černými dvířky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(mm)	850 x 595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460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75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890 x 653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591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81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7308305" y="1484784"/>
            <a:ext cx="266704" cy="361603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7450244" y="1340768"/>
            <a:ext cx="8306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460 </a:t>
            </a:r>
            <a:r>
              <a:rPr lang="cs-CZ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4854192" y="980728"/>
            <a:ext cx="862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 </a:t>
            </a:r>
          </a:p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Bluetooth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připojení s možností ovládání přes aplikaci hOn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4788024" y="5481104"/>
            <a:ext cx="978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Tichý chod -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pouhých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72dB(A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při odstřeďování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4851918" y="4448746"/>
            <a:ext cx="897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PillowDrum –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šetrný buben s polštářkovými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výstupky pro jemné zacházení s prádlem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4797528" y="3697301"/>
            <a:ext cx="92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Antibakteriální ošetření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zásuvky na prášek a těsnění</a:t>
            </a:r>
          </a:p>
        </p:txBody>
      </p:sp>
      <p:sp>
        <p:nvSpPr>
          <p:cNvPr id="26" name="TextovéPole 25"/>
          <p:cNvSpPr txBox="1"/>
          <p:nvPr/>
        </p:nvSpPr>
        <p:spPr>
          <a:xfrm>
            <a:off x="4860169" y="2822745"/>
            <a:ext cx="9350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 Motion Motor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motor umístěný přímo na bubnu bez použití řemenu, tichý chod </a:t>
            </a:r>
          </a:p>
        </p:txBody>
      </p:sp>
      <p:pic>
        <p:nvPicPr>
          <p:cNvPr id="17" name="Obrázek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497" y="945977"/>
            <a:ext cx="720000" cy="757153"/>
          </a:xfrm>
          <a:prstGeom prst="rect">
            <a:avLst/>
          </a:prstGeom>
        </p:spPr>
      </p:pic>
      <p:sp>
        <p:nvSpPr>
          <p:cNvPr id="21" name="TextovéPole 20">
            <a:extLst>
              <a:ext uri="{FF2B5EF4-FFF2-40B4-BE49-F238E27FC236}">
                <a16:creationId xmlns="" xmlns:a16="http://schemas.microsoft.com/office/drawing/2014/main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2019/2014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27" name="Obrázek 26"/>
          <p:cNvPicPr>
            <a:picLocks noChangeAspect="1"/>
          </p:cNvPicPr>
          <p:nvPr/>
        </p:nvPicPr>
        <p:blipFill rotWithShape="1">
          <a:blip r:embed="rId4"/>
          <a:srcRect l="3022" t="8817" r="4558" b="5317"/>
          <a:stretch/>
        </p:blipFill>
        <p:spPr>
          <a:xfrm>
            <a:off x="4108297" y="961257"/>
            <a:ext cx="733246" cy="741873"/>
          </a:xfrm>
          <a:prstGeom prst="rect">
            <a:avLst/>
          </a:prstGeom>
        </p:spPr>
      </p:pic>
      <p:pic>
        <p:nvPicPr>
          <p:cNvPr id="29" name="Picture 2" descr="VÃ½sledek obrÃ¡zku pro alexa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23" t="7143" r="25978" b="7619"/>
          <a:stretch/>
        </p:blipFill>
        <p:spPr bwMode="auto">
          <a:xfrm>
            <a:off x="5919751" y="4172576"/>
            <a:ext cx="720000" cy="7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8" descr="VÃ½sledek obrÃ¡zku pro google home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86" r="62359" b="14322"/>
          <a:stretch/>
        </p:blipFill>
        <p:spPr bwMode="auto">
          <a:xfrm>
            <a:off x="6686206" y="4232185"/>
            <a:ext cx="1008000" cy="643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4887023" y="1846387"/>
            <a:ext cx="9314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I-Refresh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osvěží oblečení včetně vlny a hedvábí, zbaví ho prachu, pachů, alergenů a pomačkání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7601" y="3639087"/>
            <a:ext cx="720000" cy="720000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6428" y="2861148"/>
            <a:ext cx="720000" cy="720000"/>
          </a:xfrm>
          <a:prstGeom prst="rect">
            <a:avLst/>
          </a:prstGeom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7528" y="5370394"/>
            <a:ext cx="720000" cy="720000"/>
          </a:xfrm>
          <a:prstGeom prst="rect">
            <a:avLst/>
          </a:prstGeom>
        </p:spPr>
      </p:pic>
      <p:sp>
        <p:nvSpPr>
          <p:cNvPr id="18" name="Obdélník 17"/>
          <p:cNvSpPr/>
          <p:nvPr/>
        </p:nvSpPr>
        <p:spPr>
          <a:xfrm>
            <a:off x="4069132" y="5474826"/>
            <a:ext cx="478342" cy="272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6" name="Obrázek 3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3169" y="1984199"/>
            <a:ext cx="720000" cy="720000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6424" y="4486036"/>
            <a:ext cx="720000" cy="72000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51" t="18500" r="22700" b="9050"/>
          <a:stretch/>
        </p:blipFill>
        <p:spPr>
          <a:xfrm>
            <a:off x="5870425" y="1857114"/>
            <a:ext cx="1696740" cy="229559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00" b="89899"/>
          <a:stretch/>
        </p:blipFill>
        <p:spPr>
          <a:xfrm>
            <a:off x="8036693" y="450230"/>
            <a:ext cx="881080" cy="8640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414" y="1857114"/>
            <a:ext cx="1361606" cy="272321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1747CF-528E-4FB1-8821-D297DBD7BA7C}">
  <ds:schemaRefs>
    <ds:schemaRef ds:uri="http://purl.org/dc/terms/"/>
    <ds:schemaRef ds:uri="http://purl.org/dc/dcmitype/"/>
    <ds:schemaRef ds:uri="http://schemas.microsoft.com/office/2006/documentManagement/types"/>
    <ds:schemaRef ds:uri="b4af0723-3826-4aee-ba08-906e8dce3040"/>
    <ds:schemaRef ds:uri="http://schemas.microsoft.com/office/infopath/2007/PartnerControls"/>
    <ds:schemaRef ds:uri="http://purl.org/dc/elements/1.1/"/>
    <ds:schemaRef ds:uri="a09af93a-bc92-4cce-8ba3-c8fdbed82e22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2047</TotalTime>
  <Words>112</Words>
  <Application>Microsoft Office PowerPoint</Application>
  <PresentationFormat>Předvádění na obrazovce (4:3)</PresentationFormat>
  <Paragraphs>57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296</cp:revision>
  <cp:lastPrinted>2016-05-31T13:00:02Z</cp:lastPrinted>
  <dcterms:created xsi:type="dcterms:W3CDTF">2015-07-16T11:02:07Z</dcterms:created>
  <dcterms:modified xsi:type="dcterms:W3CDTF">2021-11-01T10:59:08Z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