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"/>
  </p:notesMasterIdLst>
  <p:sldIdLst>
    <p:sldId id="256" r:id="rId5"/>
  </p:sldIdLst>
  <p:sldSz cx="9144000" cy="6858000" type="screen4x3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0E8FC5"/>
    <a:srgbClr val="0093C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2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8056"/>
          </a:xfrm>
          <a:prstGeom prst="rect">
            <a:avLst/>
          </a:prstGeom>
        </p:spPr>
        <p:txBody>
          <a:bodyPr vert="horz" lIns="91429" tIns="45715" rIns="91429" bIns="45715" rtlCol="0"/>
          <a:lstStyle>
            <a:lvl1pPr algn="r">
              <a:defRPr sz="1200"/>
            </a:lvl1pPr>
          </a:lstStyle>
          <a:p>
            <a:fld id="{791B80A1-FDE9-416C-B9A8-2A1FE73A844A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9" tIns="45715" rIns="91429" bIns="45715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195"/>
            <a:ext cx="5438140" cy="3908614"/>
          </a:xfrm>
          <a:prstGeom prst="rect">
            <a:avLst/>
          </a:prstGeom>
        </p:spPr>
        <p:txBody>
          <a:bodyPr vert="horz" lIns="91429" tIns="45715" rIns="91429" bIns="45715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4" y="9428585"/>
            <a:ext cx="2945659" cy="498055"/>
          </a:xfrm>
          <a:prstGeom prst="rect">
            <a:avLst/>
          </a:prstGeom>
        </p:spPr>
        <p:txBody>
          <a:bodyPr vert="horz" lIns="91429" tIns="45715" rIns="91429" bIns="45715" rtlCol="0" anchor="b"/>
          <a:lstStyle>
            <a:lvl1pPr algn="r">
              <a:defRPr sz="1200"/>
            </a:lvl1pPr>
          </a:lstStyle>
          <a:p>
            <a:fld id="{F63C6288-EF84-456C-B7FC-4481D153D6E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8080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3C6288-EF84-456C-B7FC-4481D153D6E9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4777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885457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1635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251643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473028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162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4772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03874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36654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52320" y="6309320"/>
            <a:ext cx="1251348" cy="38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Freeform 28"/>
          <p:cNvSpPr>
            <a:spLocks/>
          </p:cNvSpPr>
          <p:nvPr userDrawn="1"/>
        </p:nvSpPr>
        <p:spPr bwMode="auto">
          <a:xfrm flipH="1" flipV="1">
            <a:off x="0" y="6211575"/>
            <a:ext cx="6984776" cy="646425"/>
          </a:xfrm>
          <a:custGeom>
            <a:avLst/>
            <a:gdLst>
              <a:gd name="connsiteX0" fmla="*/ 0 w 8915400"/>
              <a:gd name="connsiteY0" fmla="*/ 0 h 1026989"/>
              <a:gd name="connsiteX1" fmla="*/ 311567 w 8915400"/>
              <a:gd name="connsiteY1" fmla="*/ 0 h 1026989"/>
              <a:gd name="connsiteX2" fmla="*/ 8609192 w 8915400"/>
              <a:gd name="connsiteY2" fmla="*/ 0 h 1026989"/>
              <a:gd name="connsiteX3" fmla="*/ 8892102 w 8915400"/>
              <a:gd name="connsiteY3" fmla="*/ 281709 h 1026989"/>
              <a:gd name="connsiteX4" fmla="*/ 8915400 w 8915400"/>
              <a:gd name="connsiteY4" fmla="*/ 313802 h 1026989"/>
              <a:gd name="connsiteX5" fmla="*/ 8892102 w 8915400"/>
              <a:gd name="connsiteY5" fmla="*/ 345896 h 1026989"/>
              <a:gd name="connsiteX6" fmla="*/ 8203133 w 8915400"/>
              <a:gd name="connsiteY6" fmla="*/ 1012725 h 1026989"/>
              <a:gd name="connsiteX7" fmla="*/ 8196476 w 8915400"/>
              <a:gd name="connsiteY7" fmla="*/ 1016291 h 1026989"/>
              <a:gd name="connsiteX8" fmla="*/ 8173178 w 8915400"/>
              <a:gd name="connsiteY8" fmla="*/ 1026989 h 1026989"/>
              <a:gd name="connsiteX9" fmla="*/ 686871 w 8915400"/>
              <a:gd name="connsiteY9" fmla="*/ 1026989 h 1026989"/>
              <a:gd name="connsiteX10" fmla="*/ 0 w 8915400"/>
              <a:gd name="connsiteY10" fmla="*/ 1026989 h 1026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8915400" h="1026989">
                <a:moveTo>
                  <a:pt x="0" y="0"/>
                </a:moveTo>
                <a:lnTo>
                  <a:pt x="311567" y="0"/>
                </a:lnTo>
                <a:cubicBezTo>
                  <a:pt x="1814549" y="0"/>
                  <a:pt x="4345887" y="0"/>
                  <a:pt x="8609192" y="0"/>
                </a:cubicBezTo>
                <a:cubicBezTo>
                  <a:pt x="8609192" y="0"/>
                  <a:pt x="8609192" y="0"/>
                  <a:pt x="8892102" y="281709"/>
                </a:cubicBezTo>
                <a:cubicBezTo>
                  <a:pt x="8892102" y="281709"/>
                  <a:pt x="8915400" y="299539"/>
                  <a:pt x="8915400" y="313802"/>
                </a:cubicBezTo>
                <a:cubicBezTo>
                  <a:pt x="8915400" y="328066"/>
                  <a:pt x="8892102" y="345896"/>
                  <a:pt x="8892102" y="345896"/>
                </a:cubicBezTo>
                <a:cubicBezTo>
                  <a:pt x="8892102" y="345896"/>
                  <a:pt x="8892102" y="345896"/>
                  <a:pt x="8203133" y="1012725"/>
                </a:cubicBezTo>
                <a:cubicBezTo>
                  <a:pt x="8203133" y="1012725"/>
                  <a:pt x="8206461" y="1009159"/>
                  <a:pt x="8196476" y="1016291"/>
                </a:cubicBezTo>
                <a:cubicBezTo>
                  <a:pt x="8186491" y="1026989"/>
                  <a:pt x="8173178" y="1026989"/>
                  <a:pt x="8173178" y="1026989"/>
                </a:cubicBezTo>
                <a:cubicBezTo>
                  <a:pt x="8173178" y="1026989"/>
                  <a:pt x="8173178" y="1026989"/>
                  <a:pt x="686871" y="1026989"/>
                </a:cubicBezTo>
                <a:lnTo>
                  <a:pt x="0" y="1026989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</p:spPr>
        <p:txBody>
          <a:bodyPr vert="horz" wrap="square" lIns="86818" tIns="43409" rIns="86818" bIns="43409" numCol="1" anchor="t" anchorCtr="0" compatLnSpc="1">
            <a:prstTxWarp prst="textNoShape">
              <a:avLst/>
            </a:prstTxWarp>
            <a:noAutofit/>
          </a:bodyPr>
          <a:lstStyle/>
          <a:p>
            <a:endParaRPr lang="en-US" sz="1709">
              <a:solidFill>
                <a:prstClr val="black"/>
              </a:solidFill>
            </a:endParaRPr>
          </a:p>
        </p:txBody>
      </p:sp>
      <p:sp>
        <p:nvSpPr>
          <p:cNvPr id="12" name="Freeform 9">
            <a:extLst>
              <a:ext uri="{FF2B5EF4-FFF2-40B4-BE49-F238E27FC236}">
                <a16:creationId xmlns:a16="http://schemas.microsoft.com/office/drawing/2014/main" xmlns="" id="{9CBF3D83-6329-4114-881B-C48C9E2EDB1D}"/>
              </a:ext>
            </a:extLst>
          </p:cNvPr>
          <p:cNvSpPr>
            <a:spLocks/>
          </p:cNvSpPr>
          <p:nvPr userDrawn="1"/>
        </p:nvSpPr>
        <p:spPr bwMode="auto">
          <a:xfrm rot="5400000">
            <a:off x="-98852" y="98850"/>
            <a:ext cx="519832" cy="322129"/>
          </a:xfrm>
          <a:custGeom>
            <a:avLst/>
            <a:gdLst>
              <a:gd name="T0" fmla="*/ 397 w 524"/>
              <a:gd name="T1" fmla="*/ 0 h 398"/>
              <a:gd name="T2" fmla="*/ 0 w 524"/>
              <a:gd name="T3" fmla="*/ 398 h 398"/>
              <a:gd name="T4" fmla="*/ 524 w 524"/>
              <a:gd name="T5" fmla="*/ 398 h 398"/>
              <a:gd name="T6" fmla="*/ 524 w 524"/>
              <a:gd name="T7" fmla="*/ 130 h 398"/>
              <a:gd name="T8" fmla="*/ 397 w 524"/>
              <a:gd name="T9" fmla="*/ 0 h 3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4" h="398">
                <a:moveTo>
                  <a:pt x="397" y="0"/>
                </a:moveTo>
                <a:lnTo>
                  <a:pt x="0" y="398"/>
                </a:lnTo>
                <a:lnTo>
                  <a:pt x="524" y="398"/>
                </a:lnTo>
                <a:lnTo>
                  <a:pt x="524" y="130"/>
                </a:lnTo>
                <a:lnTo>
                  <a:pt x="397" y="0"/>
                </a:lnTo>
                <a:close/>
              </a:path>
            </a:pathLst>
          </a:custGeom>
          <a:solidFill>
            <a:srgbClr val="015AAA"/>
          </a:solidFill>
          <a:ln>
            <a:noFill/>
          </a:ln>
          <a:scene3d>
            <a:camera prst="orthographicFront">
              <a:rot lat="0" lon="10800000" rev="0"/>
            </a:camera>
            <a:lightRig rig="threePt" dir="t"/>
          </a:scene3d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65114" tIns="32557" rIns="65114" bIns="32557" numCol="1" anchor="t" anchorCtr="0" compatLnSpc="1">
            <a:prstTxWarp prst="textNoShape">
              <a:avLst/>
            </a:prstTxWarp>
          </a:bodyPr>
          <a:lstStyle/>
          <a:p>
            <a:endParaRPr lang="en-US" sz="1350">
              <a:solidFill>
                <a:prstClr val="black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908720"/>
            <a:ext cx="7147240" cy="0"/>
          </a:xfrm>
          <a:prstGeom prst="line">
            <a:avLst/>
          </a:prstGeom>
          <a:ln w="19050">
            <a:solidFill>
              <a:srgbClr val="4472C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882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90915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96208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435264-EE75-400C-80BE-5E821CD423B8}" type="datetimeFigureOut">
              <a:rPr lang="cs-CZ" smtClean="0"/>
              <a:t>26.09.2022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08D434-0B67-4F7A-AD4E-10F73751A67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7510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jpeg"/><Relationship Id="rId11" Type="http://schemas.openxmlformats.org/officeDocument/2006/relationships/image" Target="../media/image10.png"/><Relationship Id="rId5" Type="http://schemas.openxmlformats.org/officeDocument/2006/relationships/image" Target="../media/image4.jpeg"/><Relationship Id="rId15" Type="http://schemas.openxmlformats.org/officeDocument/2006/relationships/image" Target="../media/image1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Zástupný symbol pro text 3"/>
          <p:cNvSpPr txBox="1">
            <a:spLocks/>
          </p:cNvSpPr>
          <p:nvPr/>
        </p:nvSpPr>
        <p:spPr>
          <a:xfrm>
            <a:off x="251520" y="35904"/>
            <a:ext cx="9073008" cy="864443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 smtClean="0">
                <a:solidFill>
                  <a:srgbClr val="4472C4"/>
                </a:solidFill>
                <a:latin typeface="Arial" charset="0"/>
              </a:rPr>
              <a:t>HDW3620DNPK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400" dirty="0" smtClean="0">
                <a:latin typeface="Arial" charset="0"/>
              </a:rPr>
              <a:t>Volně stojící kombinovaná chladnička 2D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Wifi, Total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No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Frost Air Surround,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Invertorový kompresor se zárukou 12 let, 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Humidity Zone, HCS filtr, LED, </a:t>
            </a:r>
            <a:r>
              <a:rPr lang="cs-CZ" altLang="cs-CZ" sz="1200" dirty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d</a:t>
            </a:r>
            <a:r>
              <a:rPr lang="cs-CZ" altLang="cs-CZ" sz="1200" dirty="0" smtClean="0">
                <a:solidFill>
                  <a:schemeClr val="bg1">
                    <a:lumMod val="50000"/>
                  </a:schemeClr>
                </a:solidFill>
                <a:latin typeface="Arial" charset="0"/>
              </a:rPr>
              <a:t>otykový displej</a:t>
            </a:r>
            <a:endParaRPr lang="cs-CZ" altLang="cs-CZ" sz="1200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</a:endParaRPr>
          </a:p>
        </p:txBody>
      </p:sp>
      <p:cxnSp>
        <p:nvCxnSpPr>
          <p:cNvPr id="33" name="Straight Connector 32"/>
          <p:cNvCxnSpPr/>
          <p:nvPr/>
        </p:nvCxnSpPr>
        <p:spPr>
          <a:xfrm>
            <a:off x="3995936" y="980728"/>
            <a:ext cx="0" cy="5220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4" name="Zástupný symbol pro text 3"/>
          <p:cNvSpPr txBox="1">
            <a:spLocks/>
          </p:cNvSpPr>
          <p:nvPr/>
        </p:nvSpPr>
        <p:spPr>
          <a:xfrm>
            <a:off x="107504" y="908720"/>
            <a:ext cx="3888432" cy="5760640"/>
          </a:xfrm>
          <a:prstGeom prst="rect">
            <a:avLst/>
          </a:prstGeom>
        </p:spPr>
        <p:txBody>
          <a:bodyPr anchor="t"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None/>
            </a:pPr>
            <a:r>
              <a:rPr lang="cs-CZ" altLang="cs-CZ" sz="800" b="1" dirty="0">
                <a:latin typeface="Arial" charset="0"/>
              </a:rPr>
              <a:t>Hlavní vlastnosti </a:t>
            </a:r>
            <a:r>
              <a:rPr lang="cs-CZ" altLang="cs-CZ" sz="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Nařízení v přenesené pravomoci: (EU) 2019/2016)</a:t>
            </a:r>
            <a:endParaRPr lang="cs-CZ" altLang="cs-CZ" sz="800" b="1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Třída energetické účinnosti		D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Celkový čistý objem (l)		</a:t>
            </a:r>
            <a:r>
              <a:rPr lang="cs-CZ" altLang="cs-CZ" sz="800" dirty="0" smtClean="0">
                <a:latin typeface="Arial" charset="0"/>
              </a:rPr>
              <a:t>377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Čistý objem chladničky/ mrazáku (l)		</a:t>
            </a:r>
            <a:r>
              <a:rPr lang="cs-CZ" altLang="cs-CZ" sz="800" dirty="0" smtClean="0">
                <a:latin typeface="Arial" charset="0"/>
              </a:rPr>
              <a:t>258/119 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Spotřeba energie za den (kWh/24 hod)		</a:t>
            </a:r>
            <a:r>
              <a:rPr lang="cs-CZ" altLang="cs-CZ" sz="800" dirty="0" smtClean="0">
                <a:latin typeface="Arial" charset="0"/>
              </a:rPr>
              <a:t>0,578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Roční </a:t>
            </a:r>
            <a:r>
              <a:rPr lang="cs-CZ" altLang="cs-CZ" sz="800" dirty="0">
                <a:latin typeface="Arial" charset="0"/>
              </a:rPr>
              <a:t>spotřeba energie (kWh/rok)		</a:t>
            </a:r>
            <a:r>
              <a:rPr lang="cs-CZ" altLang="cs-CZ" sz="800" dirty="0" smtClean="0">
                <a:latin typeface="Arial" charset="0"/>
              </a:rPr>
              <a:t>211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Mrazicí výkon (kg/24 hod)		</a:t>
            </a:r>
            <a:r>
              <a:rPr lang="cs-CZ" altLang="cs-CZ" sz="800" dirty="0" smtClean="0">
                <a:latin typeface="Arial" charset="0"/>
              </a:rPr>
              <a:t>8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Doba skladování při výpadku proudu (hod</a:t>
            </a:r>
            <a:r>
              <a:rPr lang="cs-CZ" altLang="cs-CZ" sz="800" dirty="0" smtClean="0">
                <a:latin typeface="Arial" charset="0"/>
              </a:rPr>
              <a:t>)</a:t>
            </a:r>
            <a:r>
              <a:rPr lang="cs-CZ" altLang="cs-CZ" sz="800" dirty="0">
                <a:latin typeface="Arial" charset="0"/>
              </a:rPr>
              <a:t>	</a:t>
            </a:r>
            <a:r>
              <a:rPr lang="cs-CZ" altLang="cs-CZ" sz="800" dirty="0" smtClean="0">
                <a:latin typeface="Arial" charset="0"/>
              </a:rPr>
              <a:t>10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Úroveň emisí hluku šířeného vzduchem (dB(A) re 1 pW)	</a:t>
            </a:r>
            <a:r>
              <a:rPr lang="cs-CZ" altLang="cs-CZ" sz="800" dirty="0" smtClean="0">
                <a:latin typeface="Arial" charset="0"/>
              </a:rPr>
              <a:t>36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Emisní třída hluku šířeného vzduchem		</a:t>
            </a:r>
            <a:r>
              <a:rPr lang="cs-CZ" altLang="cs-CZ" sz="800" dirty="0" smtClean="0">
                <a:latin typeface="Arial" charset="0"/>
              </a:rPr>
              <a:t>C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Klimatická třída			N - ST 16°- </a:t>
            </a:r>
            <a:r>
              <a:rPr lang="cs-CZ" altLang="cs-CZ" sz="800" dirty="0" smtClean="0">
                <a:latin typeface="Arial" charset="0"/>
              </a:rPr>
              <a:t>38°C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Hvězdičkové </a:t>
            </a:r>
            <a:r>
              <a:rPr lang="cs-CZ" altLang="cs-CZ" sz="800" dirty="0">
                <a:latin typeface="Arial" charset="0"/>
              </a:rPr>
              <a:t>označení 		****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Třída energetické účinnosti světla		</a:t>
            </a:r>
            <a:r>
              <a:rPr lang="cs-CZ" altLang="cs-CZ" sz="800" dirty="0" smtClean="0">
                <a:latin typeface="Arial" charset="0"/>
              </a:rPr>
              <a:t>F</a:t>
            </a:r>
            <a:endParaRPr lang="cs-CZ" altLang="cs-CZ" sz="800" dirty="0">
              <a:latin typeface="Arial" charset="0"/>
            </a:endParaRPr>
          </a:p>
          <a:p>
            <a:pPr marL="0" indent="0">
              <a:spcBef>
                <a:spcPct val="0"/>
              </a:spcBef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Vlastnosti</a:t>
            </a:r>
          </a:p>
          <a:p>
            <a:pPr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Wifi konektivita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– možnost ovládat chladničku na dálku a využívat doplňkový obsah pomocí aplikace hOn (např. Food 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Locator, My Inventory, Advanced Drink 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Assistant, atd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.)</a:t>
            </a:r>
            <a:endParaRPr lang="cs-CZ" altLang="cs-CZ" sz="800" b="1" dirty="0" smtClean="0">
              <a:latin typeface="Arial" charset="0"/>
            </a:endParaRPr>
          </a:p>
          <a:p>
            <a:pPr>
              <a:spcBef>
                <a:spcPct val="0"/>
              </a:spcBef>
            </a:pPr>
            <a:r>
              <a:rPr lang="cs-CZ" altLang="cs-CZ" sz="800" b="1" dirty="0">
                <a:latin typeface="Arial" charset="0"/>
              </a:rPr>
              <a:t>Invertorový kompresor – tichý a energeticky úsporný chod </a:t>
            </a:r>
            <a:r>
              <a:rPr lang="cs-CZ" altLang="cs-CZ" sz="800" b="1" dirty="0" smtClean="0">
                <a:latin typeface="Arial" charset="0"/>
              </a:rPr>
              <a:t>                s prodlouženou </a:t>
            </a:r>
            <a:r>
              <a:rPr lang="cs-CZ" altLang="cs-CZ" sz="800" b="1" dirty="0">
                <a:latin typeface="Arial" charset="0"/>
              </a:rPr>
              <a:t>zárukou 12 let</a:t>
            </a:r>
            <a:r>
              <a:rPr lang="cs-CZ" altLang="cs-CZ" sz="800" dirty="0">
                <a:latin typeface="Arial" charset="0"/>
              </a:rPr>
              <a:t>	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Air Surround Total </a:t>
            </a:r>
            <a:r>
              <a:rPr lang="cs-CZ" altLang="cs-CZ" sz="800" b="1" dirty="0">
                <a:latin typeface="Arial" charset="0"/>
              </a:rPr>
              <a:t>No Frost – beznámrazová technologie </a:t>
            </a:r>
            <a:r>
              <a:rPr lang="cs-CZ" altLang="cs-CZ" sz="800" b="1" dirty="0" smtClean="0">
                <a:latin typeface="Arial" charset="0"/>
              </a:rPr>
              <a:t>mrazení s rovnoměrnou distribucí chladného vzduchu proudící v horizontálních kruzích. Šetrné zachování až 99% šťavnatosti a konzistence potravin</a:t>
            </a:r>
          </a:p>
          <a:p>
            <a:pPr>
              <a:lnSpc>
                <a:spcPct val="115000"/>
              </a:lnSpc>
              <a:spcBef>
                <a:spcPct val="0"/>
              </a:spcBef>
            </a:pPr>
            <a:r>
              <a:rPr lang="cs-CZ" altLang="cs-CZ" sz="800" b="1" dirty="0" smtClean="0">
                <a:latin typeface="Arial" charset="0"/>
              </a:rPr>
              <a:t>HCS filtr v zásuvce Humidity Zone pro udržení 90% vlhkosti a zachování čerstvosti potravin až 2x déle</a:t>
            </a:r>
          </a:p>
          <a:p>
            <a:pPr marL="0" indent="0">
              <a:spcBef>
                <a:spcPct val="0"/>
              </a:spcBef>
              <a:buFontTx/>
              <a:buNone/>
            </a:pPr>
            <a:endParaRPr lang="cs-CZ" altLang="cs-CZ" sz="800" dirty="0" smtClean="0">
              <a:latin typeface="Arial" charset="0"/>
            </a:endParaRP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Jeden chladící okruh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Funkce Rychlé chlazení, Rychlé mrazení, Dovolená, Eco, Demo režim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>
                <a:latin typeface="Arial" charset="0"/>
              </a:rPr>
              <a:t>	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Elektronické </a:t>
            </a:r>
            <a:r>
              <a:rPr lang="cs-CZ" altLang="cs-CZ" sz="800" dirty="0">
                <a:latin typeface="Arial" charset="0"/>
              </a:rPr>
              <a:t>ovládání teploty </a:t>
            </a:r>
            <a:r>
              <a:rPr lang="cs-CZ" altLang="cs-CZ" sz="800" dirty="0" smtClean="0">
                <a:latin typeface="Arial" charset="0"/>
              </a:rPr>
              <a:t>+2 až +8 °C chladnička / -16 </a:t>
            </a:r>
            <a:r>
              <a:rPr lang="cs-CZ" altLang="cs-CZ" sz="800" dirty="0">
                <a:latin typeface="Arial" charset="0"/>
              </a:rPr>
              <a:t>až -</a:t>
            </a:r>
            <a:r>
              <a:rPr lang="cs-CZ" altLang="cs-CZ" sz="800" dirty="0" smtClean="0">
                <a:latin typeface="Arial" charset="0"/>
              </a:rPr>
              <a:t>24 °C mrazák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Externí dotykový displej na dvířkách</a:t>
            </a:r>
          </a:p>
          <a:p>
            <a:pPr marL="0" indent="0"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Automatické odmrazování chladničky i mrazáku</a:t>
            </a:r>
          </a:p>
          <a:p>
            <a:pPr marL="0" indent="0">
              <a:spcBef>
                <a:spcPct val="0"/>
              </a:spcBef>
              <a:buNone/>
            </a:pPr>
            <a:r>
              <a:rPr lang="cs-CZ" altLang="cs-CZ" sz="800" dirty="0">
                <a:latin typeface="Arial" charset="0"/>
              </a:rPr>
              <a:t>Akustický signál otevřených dvířek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Chladnička</a:t>
            </a:r>
            <a:endParaRPr lang="cs-CZ" altLang="cs-CZ" sz="800" b="1" dirty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dirty="0" smtClean="0">
                <a:latin typeface="Arial" charset="0"/>
              </a:rPr>
              <a:t>3 +1  skleněné police / 6 přihrádek </a:t>
            </a:r>
            <a:r>
              <a:rPr lang="cs-CZ" altLang="cs-CZ" sz="800" dirty="0">
                <a:latin typeface="Arial" charset="0"/>
              </a:rPr>
              <a:t>ve </a:t>
            </a:r>
            <a:r>
              <a:rPr lang="cs-CZ" altLang="cs-CZ" sz="800" dirty="0" smtClean="0">
                <a:latin typeface="Arial" charset="0"/>
              </a:rPr>
              <a:t>dveřích </a:t>
            </a: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latin typeface="Arial" charset="0"/>
              </a:rPr>
              <a:t>Zásuvka Humidity Zone, Zásuvka Fresh Box</a:t>
            </a:r>
            <a:endParaRPr lang="cs-CZ" altLang="cs-CZ" sz="800" dirty="0">
              <a:latin typeface="Arial" charset="0"/>
            </a:endParaRPr>
          </a:p>
          <a:p>
            <a:pPr marL="0" indent="0"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Držák na víno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cs-CZ" altLang="cs-CZ" sz="800" b="1" dirty="0" smtClean="0">
                <a:latin typeface="Arial" charset="0"/>
              </a:rPr>
              <a:t>Mrazák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dirty="0" smtClean="0">
                <a:latin typeface="Arial" charset="0"/>
              </a:rPr>
              <a:t>3 transparentní zásuvky</a:t>
            </a:r>
          </a:p>
          <a:p>
            <a:pPr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cs-CZ" altLang="cs-CZ" sz="800" b="1" dirty="0" smtClean="0">
              <a:solidFill>
                <a:schemeClr val="bg1"/>
              </a:solidFill>
              <a:latin typeface="Arial" charset="0"/>
            </a:endParaRP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Konstrukce</a:t>
            </a:r>
          </a:p>
          <a:p>
            <a:pPr>
              <a:lnSpc>
                <a:spcPct val="115000"/>
              </a:lnSpc>
              <a:spcBef>
                <a:spcPct val="0"/>
              </a:spcBef>
              <a:buNone/>
            </a:pPr>
            <a:r>
              <a:rPr lang="cs-CZ" altLang="cs-CZ" sz="800" b="1" dirty="0">
                <a:solidFill>
                  <a:schemeClr val="bg1"/>
                </a:solidFill>
                <a:latin typeface="Arial" charset="0"/>
              </a:rPr>
              <a:t>Osvětlení </a:t>
            </a:r>
            <a:r>
              <a:rPr lang="cs-CZ" altLang="cs-CZ" sz="800" b="1" dirty="0" smtClean="0">
                <a:solidFill>
                  <a:schemeClr val="bg1"/>
                </a:solidFill>
                <a:latin typeface="Arial" charset="0"/>
              </a:rPr>
              <a:t>LED /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Integrované madlo / 2 </a:t>
            </a:r>
            <a:r>
              <a:rPr lang="cs-CZ" altLang="cs-CZ" sz="800" dirty="0">
                <a:solidFill>
                  <a:schemeClr val="bg1"/>
                </a:solidFill>
                <a:latin typeface="Arial" charset="0"/>
              </a:rPr>
              <a:t>nastavitelné </a:t>
            </a:r>
            <a:r>
              <a:rPr lang="cs-CZ" altLang="cs-CZ" sz="800" dirty="0" smtClean="0">
                <a:solidFill>
                  <a:schemeClr val="bg1"/>
                </a:solidFill>
                <a:latin typeface="Arial" charset="0"/>
              </a:rPr>
              <a:t>nožičky; 2 kolečka</a:t>
            </a:r>
          </a:p>
        </p:txBody>
      </p:sp>
      <p:cxnSp>
        <p:nvCxnSpPr>
          <p:cNvPr id="35" name="Straight Connector 34"/>
          <p:cNvCxnSpPr/>
          <p:nvPr/>
        </p:nvCxnSpPr>
        <p:spPr>
          <a:xfrm>
            <a:off x="5652120" y="980728"/>
            <a:ext cx="0" cy="5220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Obdélník 18"/>
          <p:cNvSpPr/>
          <p:nvPr/>
        </p:nvSpPr>
        <p:spPr>
          <a:xfrm>
            <a:off x="5758056" y="5013176"/>
            <a:ext cx="338437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cs-CZ" altLang="cs-CZ" sz="800" b="1" dirty="0">
                <a:solidFill>
                  <a:prstClr val="black"/>
                </a:solidFill>
                <a:latin typeface="Arial" charset="0"/>
              </a:rPr>
              <a:t>Logistická data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Kód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34005108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EAN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8059019048833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Barva		Nerez</a:t>
            </a:r>
          </a:p>
          <a:p>
            <a:pPr lvl="0">
              <a:spcBef>
                <a:spcPct val="0"/>
              </a:spcBef>
            </a:pP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Rozměry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výrobku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2000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595 x 658</a:t>
            </a:r>
            <a:endParaRPr lang="cs-CZ" altLang="cs-CZ" sz="800" b="1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Čistá váha výrobku (kg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7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5</a:t>
            </a:r>
            <a:endParaRPr lang="cs-CZ" altLang="cs-CZ" sz="800" dirty="0">
              <a:solidFill>
                <a:prstClr val="black"/>
              </a:solidFill>
              <a:latin typeface="Arial" panose="020B0604020202020204" pitchFamily="34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Rozměry balení v x š x h (mm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2047 x 655 </a:t>
            </a:r>
            <a:r>
              <a:rPr lang="cs-CZ" altLang="cs-CZ" sz="800" dirty="0">
                <a:solidFill>
                  <a:prstClr val="black"/>
                </a:solidFill>
                <a:latin typeface="Arial" panose="020B0604020202020204" pitchFamily="34" charset="0"/>
              </a:rPr>
              <a:t>x </a:t>
            </a:r>
            <a:r>
              <a:rPr lang="cs-CZ" altLang="cs-CZ" sz="800" dirty="0" smtClean="0">
                <a:solidFill>
                  <a:prstClr val="black"/>
                </a:solidFill>
                <a:latin typeface="Arial" panose="020B0604020202020204" pitchFamily="34" charset="0"/>
              </a:rPr>
              <a:t>747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  <a:p>
            <a:pPr lvl="0">
              <a:spcBef>
                <a:spcPct val="0"/>
              </a:spcBef>
            </a:pP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Hmotnost s obalem (kg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)</a:t>
            </a:r>
            <a:r>
              <a:rPr lang="cs-CZ" altLang="cs-CZ" sz="800" dirty="0">
                <a:solidFill>
                  <a:prstClr val="black"/>
                </a:solidFill>
                <a:latin typeface="Arial" charset="0"/>
              </a:rPr>
              <a:t>	</a:t>
            </a:r>
            <a:r>
              <a:rPr lang="cs-CZ" altLang="cs-CZ" sz="800" dirty="0" smtClean="0">
                <a:solidFill>
                  <a:prstClr val="black"/>
                </a:solidFill>
                <a:latin typeface="Arial" charset="0"/>
              </a:rPr>
              <a:t>77,8</a:t>
            </a:r>
            <a:endParaRPr lang="cs-CZ" altLang="cs-CZ" sz="800" dirty="0">
              <a:solidFill>
                <a:prstClr val="black"/>
              </a:solidFill>
              <a:latin typeface="Arial" charset="0"/>
            </a:endParaRPr>
          </a:p>
        </p:txBody>
      </p:sp>
      <p:sp>
        <p:nvSpPr>
          <p:cNvPr id="50" name="TextovéPole 49"/>
          <p:cNvSpPr txBox="1"/>
          <p:nvPr/>
        </p:nvSpPr>
        <p:spPr>
          <a:xfrm>
            <a:off x="4788024" y="1916832"/>
            <a:ext cx="8640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8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Bezdotyková technologie ovládání </a:t>
            </a:r>
            <a:r>
              <a:rPr lang="cs-CZ" sz="8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chladničky</a:t>
            </a:r>
            <a:endParaRPr lang="cs-CZ" sz="800" dirty="0">
              <a:solidFill>
                <a:schemeClr val="bg1"/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6991022" y="1764067"/>
            <a:ext cx="648072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</a:t>
            </a:r>
          </a:p>
          <a:p>
            <a:pPr algn="r"/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cm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787"/>
          <a:stretch/>
        </p:blipFill>
        <p:spPr>
          <a:xfrm>
            <a:off x="7610457" y="1753505"/>
            <a:ext cx="143944" cy="648000"/>
          </a:xfrm>
          <a:prstGeom prst="rect">
            <a:avLst/>
          </a:prstGeom>
        </p:spPr>
      </p:pic>
      <p:pic>
        <p:nvPicPr>
          <p:cNvPr id="21" name="Obrázek 20">
            <a:extLst>
              <a:ext uri="{FF2B5EF4-FFF2-40B4-BE49-F238E27FC236}">
                <a16:creationId xmlns:lc="http://schemas.openxmlformats.org/drawingml/2006/lockedCanvas" xmlns:a16="http://schemas.microsoft.com/office/drawing/2014/main" xmlns:xdr="http://schemas.openxmlformats.org/drawingml/2006/spreadsheetDrawing" xmlns="" id="{71B340DF-2DCF-4E22-A2E4-C532E6A47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8108" y="1753505"/>
            <a:ext cx="684000" cy="682167"/>
          </a:xfrm>
          <a:prstGeom prst="rect">
            <a:avLst/>
          </a:prstGeom>
        </p:spPr>
      </p:pic>
      <p:sp>
        <p:nvSpPr>
          <p:cNvPr id="22" name="TextovéPole 21"/>
          <p:cNvSpPr txBox="1"/>
          <p:nvPr/>
        </p:nvSpPr>
        <p:spPr>
          <a:xfrm>
            <a:off x="4811250" y="1078383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Beznámrazová technologie Total No Frost Air Surround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ovéPole 23"/>
          <p:cNvSpPr txBox="1"/>
          <p:nvPr/>
        </p:nvSpPr>
        <p:spPr>
          <a:xfrm>
            <a:off x="4793061" y="1785010"/>
            <a:ext cx="9144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Zdarma prodloužená záruka 12 let na invertorový kompresor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1758" y="951500"/>
            <a:ext cx="720000" cy="720000"/>
          </a:xfrm>
          <a:prstGeom prst="rect">
            <a:avLst/>
          </a:prstGeom>
        </p:spPr>
      </p:pic>
      <p:sp>
        <p:nvSpPr>
          <p:cNvPr id="29" name="TextovéPole 28"/>
          <p:cNvSpPr txBox="1"/>
          <p:nvPr/>
        </p:nvSpPr>
        <p:spPr>
          <a:xfrm>
            <a:off x="4788024" y="2492896"/>
            <a:ext cx="9144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Zásuvka Humidity Zone s filtrem HCS, který udrží až 90 % vlhkosti v prostoru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6" name="TextovéPole 35"/>
          <p:cNvSpPr txBox="1"/>
          <p:nvPr/>
        </p:nvSpPr>
        <p:spPr>
          <a:xfrm>
            <a:off x="4778244" y="3379699"/>
            <a:ext cx="91443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Dotykový displej na dvířkách pro ovládání teploty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8" name="TextovéPole 37"/>
          <p:cNvSpPr txBox="1"/>
          <p:nvPr/>
        </p:nvSpPr>
        <p:spPr>
          <a:xfrm>
            <a:off x="4797479" y="4203869"/>
            <a:ext cx="9144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Úsporné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LED osvětlení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1" name="TextovéPole 40"/>
          <p:cNvSpPr txBox="1"/>
          <p:nvPr/>
        </p:nvSpPr>
        <p:spPr>
          <a:xfrm>
            <a:off x="4797479" y="4725144"/>
            <a:ext cx="89323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Funkce </a:t>
            </a:r>
          </a:p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mrazení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5" name="Obrázek 4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089" y="4581208"/>
            <a:ext cx="720000" cy="720000"/>
          </a:xfrm>
          <a:prstGeom prst="rect">
            <a:avLst/>
          </a:prstGeom>
        </p:spPr>
      </p:pic>
      <p:sp>
        <p:nvSpPr>
          <p:cNvPr id="28" name="TextovéPole 27">
            <a:extLst>
              <a:ext uri="{FF2B5EF4-FFF2-40B4-BE49-F238E27FC236}">
                <a16:creationId xmlns="" xmlns:a16="http://schemas.microsoft.com/office/drawing/2014/main" id="{87E6A696-3B0E-4AB4-A886-45FE02A3E943}"/>
              </a:ext>
            </a:extLst>
          </p:cNvPr>
          <p:cNvSpPr txBox="1"/>
          <p:nvPr/>
        </p:nvSpPr>
        <p:spPr>
          <a:xfrm>
            <a:off x="5258163" y="90260"/>
            <a:ext cx="388583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Parametry odpovídají Nařízení v přenesené pravomoci: (EU) 2019/2016</a:t>
            </a:r>
          </a:p>
          <a:p>
            <a:r>
              <a:rPr lang="cs-CZ" sz="800" dirty="0">
                <a:latin typeface="Arial" panose="020B0604020202020204" pitchFamily="34" charset="0"/>
                <a:cs typeface="Arial" panose="020B0604020202020204" pitchFamily="34" charset="0"/>
              </a:rPr>
              <a:t>Více informací o výrobku naleznete pod tímto QR kódem:</a:t>
            </a:r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3278" y="4047376"/>
            <a:ext cx="720000" cy="720000"/>
          </a:xfrm>
          <a:prstGeom prst="rect">
            <a:avLst/>
          </a:prstGeom>
        </p:spPr>
      </p:pic>
      <p:pic>
        <p:nvPicPr>
          <p:cNvPr id="39" name="Obrázek 38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9" t="5251" r="2651" b="9475"/>
          <a:stretch/>
        </p:blipFill>
        <p:spPr>
          <a:xfrm>
            <a:off x="4094190" y="3357073"/>
            <a:ext cx="720000" cy="719999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230" y="2490674"/>
            <a:ext cx="720000" cy="72000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1728" y="5363904"/>
            <a:ext cx="720000" cy="720000"/>
          </a:xfrm>
          <a:prstGeom prst="rect">
            <a:avLst/>
          </a:prstGeom>
        </p:spPr>
      </p:pic>
      <p:sp>
        <p:nvSpPr>
          <p:cNvPr id="37" name="TextovéPole 36"/>
          <p:cNvSpPr txBox="1"/>
          <p:nvPr/>
        </p:nvSpPr>
        <p:spPr>
          <a:xfrm>
            <a:off x="4757621" y="5085184"/>
            <a:ext cx="8932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Ovládání na dálku a doplňkové funkce v aplikaci hOn: Food Locator, My Inventory a Advanced Drink Assistant</a:t>
            </a:r>
            <a:endParaRPr lang="cs-CZ" sz="8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" name="Obrázek 39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3066" y="1006047"/>
            <a:ext cx="648000" cy="652320"/>
          </a:xfrm>
          <a:prstGeom prst="rect">
            <a:avLst/>
          </a:prstGeom>
        </p:spPr>
      </p:pic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90" t="5900" r="18447" b="3801"/>
          <a:stretch/>
        </p:blipFill>
        <p:spPr>
          <a:xfrm>
            <a:off x="6706767" y="2594178"/>
            <a:ext cx="1090262" cy="2130966"/>
          </a:xfrm>
          <a:prstGeom prst="rect">
            <a:avLst/>
          </a:prstGeom>
        </p:spPr>
      </p:pic>
      <p:pic>
        <p:nvPicPr>
          <p:cNvPr id="3" name="Obrázek 2"/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78" t="5900" r="30677" b="4851"/>
          <a:stretch/>
        </p:blipFill>
        <p:spPr>
          <a:xfrm>
            <a:off x="5724128" y="1649701"/>
            <a:ext cx="940724" cy="3075443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400" b="89899"/>
          <a:stretch/>
        </p:blipFill>
        <p:spPr>
          <a:xfrm>
            <a:off x="8342056" y="928676"/>
            <a:ext cx="706388" cy="692696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2566" y="1753505"/>
            <a:ext cx="1225182" cy="24503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874233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795BD839E46F24EB4770DF09025A07F" ma:contentTypeVersion="11" ma:contentTypeDescription="Vytvoří nový dokument" ma:contentTypeScope="" ma:versionID="899d58e324f7d2ad8dbbf30f92ba481f">
  <xsd:schema xmlns:xsd="http://www.w3.org/2001/XMLSchema" xmlns:xs="http://www.w3.org/2001/XMLSchema" xmlns:p="http://schemas.microsoft.com/office/2006/metadata/properties" xmlns:ns3="a09af93a-bc92-4cce-8ba3-c8fdbed82e22" xmlns:ns4="b4af0723-3826-4aee-ba08-906e8dce3040" targetNamespace="http://schemas.microsoft.com/office/2006/metadata/properties" ma:root="true" ma:fieldsID="8ecc31191407e2209a8b26e29ff69bbb" ns3:_="" ns4:_="">
    <xsd:import namespace="a09af93a-bc92-4cce-8ba3-c8fdbed82e22"/>
    <xsd:import namespace="b4af0723-3826-4aee-ba08-906e8dce3040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Location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EventHashCode" minOccurs="0"/>
                <xsd:element ref="ns3:MediaServiceGeneration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09af93a-bc92-4cce-8ba3-c8fdbed82e2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description="" ma:hidden="true" ma:internalName="MediaServiceDateTaken" ma:readOnly="true">
      <xsd:simpleType>
        <xsd:restriction base="dms:Text"/>
      </xsd:simpleType>
    </xsd:element>
    <xsd:element name="MediaServiceAutoTags" ma:index="11" nillable="true" ma:displayName="MediaServiceAutoTags" ma:description="" ma:internalName="MediaServiceAutoTags" ma:readOnly="true">
      <xsd:simpleType>
        <xsd:restriction base="dms:Text"/>
      </xsd:simpleType>
    </xsd:element>
    <xsd:element name="MediaServiceLocation" ma:index="12" nillable="true" ma:displayName="MediaServiceLocation" ma:description="" ma:internalName="MediaServiceLocation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af0723-3826-4aee-ba08-906e8dce3040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dílí se s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dílené s podrobnostmi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6" nillable="true" ma:displayName="Hodnota hash upozornění na sdílení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38943F7-9869-47ED-98D3-9740D3D8EED8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71747CF-528E-4FB1-8821-D297DBD7BA7C}">
  <ds:schemaRefs>
    <ds:schemaRef ds:uri="http://purl.org/dc/terms/"/>
    <ds:schemaRef ds:uri="b4af0723-3826-4aee-ba08-906e8dce3040"/>
    <ds:schemaRef ds:uri="http://schemas.microsoft.com/office/infopath/2007/PartnerControls"/>
    <ds:schemaRef ds:uri="a09af93a-bc92-4cce-8ba3-c8fdbed82e22"/>
    <ds:schemaRef ds:uri="http://schemas.microsoft.com/office/2006/metadata/properties"/>
    <ds:schemaRef ds:uri="http://schemas.microsoft.com/office/2006/documentManagement/types"/>
    <ds:schemaRef ds:uri="http://www.w3.org/XML/1998/namespace"/>
    <ds:schemaRef ds:uri="http://purl.org/dc/elements/1.1/"/>
    <ds:schemaRef ds:uri="http://schemas.openxmlformats.org/package/2006/metadata/core-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4ADD55FB-A287-496D-995F-BEB9B7F5903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09af93a-bc92-4cce-8ba3-c8fdbed82e22"/>
    <ds:schemaRef ds:uri="b4af0723-3826-4aee-ba08-906e8dce30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1950</TotalTime>
  <Words>112</Words>
  <Application>Microsoft Office PowerPoint</Application>
  <PresentationFormat>Předvádění na obrazovce (4:3)</PresentationFormat>
  <Paragraphs>64</Paragraphs>
  <Slides>1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Calibri</vt:lpstr>
      <vt:lpstr>Motiv systému Office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recepce</dc:creator>
  <cp:lastModifiedBy>Martina Křižáková</cp:lastModifiedBy>
  <cp:revision>257</cp:revision>
  <cp:lastPrinted>2016-05-31T13:00:02Z</cp:lastPrinted>
  <dcterms:created xsi:type="dcterms:W3CDTF">2015-07-16T11:02:07Z</dcterms:created>
  <dcterms:modified xsi:type="dcterms:W3CDTF">2022-09-26T13:38:00Z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0x010100C795BD839E46F24EB4770DF09025A07F</vt:lpwstr>
  </property>
</Properties>
</file>