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256" r:id="rId5"/>
  </p:sldIdLst>
  <p:sldSz cx="9144000" cy="6858000" type="screen4x3"/>
  <p:notesSz cx="6797675" cy="9926638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472C4"/>
    <a:srgbClr val="0E8FC5"/>
    <a:srgbClr val="0093C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170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29" tIns="45715" rIns="91429" bIns="45715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50444" y="0"/>
            <a:ext cx="2945659" cy="498056"/>
          </a:xfrm>
          <a:prstGeom prst="rect">
            <a:avLst/>
          </a:prstGeom>
        </p:spPr>
        <p:txBody>
          <a:bodyPr vert="horz" lIns="91429" tIns="45715" rIns="91429" bIns="45715" rtlCol="0"/>
          <a:lstStyle>
            <a:lvl1pPr algn="r">
              <a:defRPr sz="1200"/>
            </a:lvl1pPr>
          </a:lstStyle>
          <a:p>
            <a:fld id="{791B80A1-FDE9-416C-B9A8-2A1FE73A844A}" type="datetimeFigureOut">
              <a:rPr lang="cs-CZ" smtClean="0"/>
              <a:t>27.06.2023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41425"/>
            <a:ext cx="446405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29" tIns="45715" rIns="91429" bIns="45715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768" y="4777195"/>
            <a:ext cx="5438140" cy="3908614"/>
          </a:xfrm>
          <a:prstGeom prst="rect">
            <a:avLst/>
          </a:prstGeom>
        </p:spPr>
        <p:txBody>
          <a:bodyPr vert="horz" lIns="91429" tIns="45715" rIns="91429" bIns="45715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8585"/>
            <a:ext cx="2945659" cy="498055"/>
          </a:xfrm>
          <a:prstGeom prst="rect">
            <a:avLst/>
          </a:prstGeom>
        </p:spPr>
        <p:txBody>
          <a:bodyPr vert="horz" lIns="91429" tIns="45715" rIns="91429" bIns="45715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50444" y="9428585"/>
            <a:ext cx="2945659" cy="498055"/>
          </a:xfrm>
          <a:prstGeom prst="rect">
            <a:avLst/>
          </a:prstGeom>
        </p:spPr>
        <p:txBody>
          <a:bodyPr vert="horz" lIns="91429" tIns="45715" rIns="91429" bIns="45715" rtlCol="0" anchor="b"/>
          <a:lstStyle>
            <a:lvl1pPr algn="r">
              <a:defRPr sz="1200"/>
            </a:lvl1pPr>
          </a:lstStyle>
          <a:p>
            <a:fld id="{F63C6288-EF84-456C-B7FC-4481D153D6E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380805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3C6288-EF84-456C-B7FC-4481D153D6E9}" type="slidenum">
              <a:rPr lang="cs-CZ" smtClean="0"/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047773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lze upravit styl předlohy.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35264-EE75-400C-80BE-5E821CD423B8}" type="datetimeFigureOut">
              <a:rPr lang="cs-CZ" smtClean="0"/>
              <a:t>27.06.2023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8D434-0B67-4F7A-AD4E-10F73751A6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885457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35264-EE75-400C-80BE-5E821CD423B8}" type="datetimeFigureOut">
              <a:rPr lang="cs-CZ" smtClean="0"/>
              <a:t>27.06.2023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8D434-0B67-4F7A-AD4E-10F73751A6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601635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35264-EE75-400C-80BE-5E821CD423B8}" type="datetimeFigureOut">
              <a:rPr lang="cs-CZ" smtClean="0"/>
              <a:t>27.06.2023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8D434-0B67-4F7A-AD4E-10F73751A6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251643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35264-EE75-400C-80BE-5E821CD423B8}" type="datetimeFigureOut">
              <a:rPr lang="cs-CZ" smtClean="0"/>
              <a:t>27.06.2023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8D434-0B67-4F7A-AD4E-10F73751A6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473028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35264-EE75-400C-80BE-5E821CD423B8}" type="datetimeFigureOut">
              <a:rPr lang="cs-CZ" smtClean="0"/>
              <a:t>27.06.2023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8D434-0B67-4F7A-AD4E-10F73751A6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291620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35264-EE75-400C-80BE-5E821CD423B8}" type="datetimeFigureOut">
              <a:rPr lang="cs-CZ" smtClean="0"/>
              <a:t>27.06.2023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8D434-0B67-4F7A-AD4E-10F73751A6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347729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35264-EE75-400C-80BE-5E821CD423B8}" type="datetimeFigureOut">
              <a:rPr lang="cs-CZ" smtClean="0"/>
              <a:t>27.06.2023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8D434-0B67-4F7A-AD4E-10F73751A6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503874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35264-EE75-400C-80BE-5E821CD423B8}" type="datetimeFigureOut">
              <a:rPr lang="cs-CZ" smtClean="0"/>
              <a:t>27.06.2023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8D434-0B67-4F7A-AD4E-10F73751A6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236654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11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452320" y="6309320"/>
            <a:ext cx="1251348" cy="3865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Freeform 28"/>
          <p:cNvSpPr>
            <a:spLocks/>
          </p:cNvSpPr>
          <p:nvPr userDrawn="1"/>
        </p:nvSpPr>
        <p:spPr bwMode="auto">
          <a:xfrm flipH="1" flipV="1">
            <a:off x="0" y="6211575"/>
            <a:ext cx="6984776" cy="646425"/>
          </a:xfrm>
          <a:custGeom>
            <a:avLst/>
            <a:gdLst>
              <a:gd name="connsiteX0" fmla="*/ 0 w 8915400"/>
              <a:gd name="connsiteY0" fmla="*/ 0 h 1026989"/>
              <a:gd name="connsiteX1" fmla="*/ 311567 w 8915400"/>
              <a:gd name="connsiteY1" fmla="*/ 0 h 1026989"/>
              <a:gd name="connsiteX2" fmla="*/ 8609192 w 8915400"/>
              <a:gd name="connsiteY2" fmla="*/ 0 h 1026989"/>
              <a:gd name="connsiteX3" fmla="*/ 8892102 w 8915400"/>
              <a:gd name="connsiteY3" fmla="*/ 281709 h 1026989"/>
              <a:gd name="connsiteX4" fmla="*/ 8915400 w 8915400"/>
              <a:gd name="connsiteY4" fmla="*/ 313802 h 1026989"/>
              <a:gd name="connsiteX5" fmla="*/ 8892102 w 8915400"/>
              <a:gd name="connsiteY5" fmla="*/ 345896 h 1026989"/>
              <a:gd name="connsiteX6" fmla="*/ 8203133 w 8915400"/>
              <a:gd name="connsiteY6" fmla="*/ 1012725 h 1026989"/>
              <a:gd name="connsiteX7" fmla="*/ 8196476 w 8915400"/>
              <a:gd name="connsiteY7" fmla="*/ 1016291 h 1026989"/>
              <a:gd name="connsiteX8" fmla="*/ 8173178 w 8915400"/>
              <a:gd name="connsiteY8" fmla="*/ 1026989 h 1026989"/>
              <a:gd name="connsiteX9" fmla="*/ 686871 w 8915400"/>
              <a:gd name="connsiteY9" fmla="*/ 1026989 h 1026989"/>
              <a:gd name="connsiteX10" fmla="*/ 0 w 8915400"/>
              <a:gd name="connsiteY10" fmla="*/ 1026989 h 10269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8915400" h="1026989">
                <a:moveTo>
                  <a:pt x="0" y="0"/>
                </a:moveTo>
                <a:lnTo>
                  <a:pt x="311567" y="0"/>
                </a:lnTo>
                <a:cubicBezTo>
                  <a:pt x="1814549" y="0"/>
                  <a:pt x="4345887" y="0"/>
                  <a:pt x="8609192" y="0"/>
                </a:cubicBezTo>
                <a:cubicBezTo>
                  <a:pt x="8609192" y="0"/>
                  <a:pt x="8609192" y="0"/>
                  <a:pt x="8892102" y="281709"/>
                </a:cubicBezTo>
                <a:cubicBezTo>
                  <a:pt x="8892102" y="281709"/>
                  <a:pt x="8915400" y="299539"/>
                  <a:pt x="8915400" y="313802"/>
                </a:cubicBezTo>
                <a:cubicBezTo>
                  <a:pt x="8915400" y="328066"/>
                  <a:pt x="8892102" y="345896"/>
                  <a:pt x="8892102" y="345896"/>
                </a:cubicBezTo>
                <a:cubicBezTo>
                  <a:pt x="8892102" y="345896"/>
                  <a:pt x="8892102" y="345896"/>
                  <a:pt x="8203133" y="1012725"/>
                </a:cubicBezTo>
                <a:cubicBezTo>
                  <a:pt x="8203133" y="1012725"/>
                  <a:pt x="8206461" y="1009159"/>
                  <a:pt x="8196476" y="1016291"/>
                </a:cubicBezTo>
                <a:cubicBezTo>
                  <a:pt x="8186491" y="1026989"/>
                  <a:pt x="8173178" y="1026989"/>
                  <a:pt x="8173178" y="1026989"/>
                </a:cubicBezTo>
                <a:cubicBezTo>
                  <a:pt x="8173178" y="1026989"/>
                  <a:pt x="8173178" y="1026989"/>
                  <a:pt x="686871" y="1026989"/>
                </a:cubicBezTo>
                <a:lnTo>
                  <a:pt x="0" y="1026989"/>
                </a:lnTo>
                <a:close/>
              </a:path>
            </a:pathLst>
          </a:custGeom>
          <a:solidFill>
            <a:srgbClr val="015AAA"/>
          </a:solidFill>
          <a:ln>
            <a:noFill/>
          </a:ln>
          <a:scene3d>
            <a:camera prst="orthographicFront">
              <a:rot lat="0" lon="10800000" rev="0"/>
            </a:camera>
            <a:lightRig rig="threePt" dir="t"/>
          </a:scene3d>
        </p:spPr>
        <p:txBody>
          <a:bodyPr vert="horz" wrap="square" lIns="86818" tIns="43409" rIns="86818" bIns="43409" numCol="1" anchor="t" anchorCtr="0" compatLnSpc="1">
            <a:prstTxWarp prst="textNoShape">
              <a:avLst/>
            </a:prstTxWarp>
            <a:noAutofit/>
          </a:bodyPr>
          <a:lstStyle/>
          <a:p>
            <a:endParaRPr lang="en-US" sz="1709">
              <a:solidFill>
                <a:prstClr val="black"/>
              </a:solidFill>
            </a:endParaRPr>
          </a:p>
        </p:txBody>
      </p:sp>
      <p:sp>
        <p:nvSpPr>
          <p:cNvPr id="12" name="Freeform 9">
            <a:extLst>
              <a:ext uri="{FF2B5EF4-FFF2-40B4-BE49-F238E27FC236}">
                <a16:creationId xmlns:a16="http://schemas.microsoft.com/office/drawing/2014/main" id="{9CBF3D83-6329-4114-881B-C48C9E2EDB1D}"/>
              </a:ext>
            </a:extLst>
          </p:cNvPr>
          <p:cNvSpPr>
            <a:spLocks/>
          </p:cNvSpPr>
          <p:nvPr userDrawn="1"/>
        </p:nvSpPr>
        <p:spPr bwMode="auto">
          <a:xfrm rot="5400000">
            <a:off x="-98852" y="98850"/>
            <a:ext cx="519832" cy="322129"/>
          </a:xfrm>
          <a:custGeom>
            <a:avLst/>
            <a:gdLst>
              <a:gd name="T0" fmla="*/ 397 w 524"/>
              <a:gd name="T1" fmla="*/ 0 h 398"/>
              <a:gd name="T2" fmla="*/ 0 w 524"/>
              <a:gd name="T3" fmla="*/ 398 h 398"/>
              <a:gd name="T4" fmla="*/ 524 w 524"/>
              <a:gd name="T5" fmla="*/ 398 h 398"/>
              <a:gd name="T6" fmla="*/ 524 w 524"/>
              <a:gd name="T7" fmla="*/ 130 h 398"/>
              <a:gd name="T8" fmla="*/ 397 w 524"/>
              <a:gd name="T9" fmla="*/ 0 h 39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24" h="398">
                <a:moveTo>
                  <a:pt x="397" y="0"/>
                </a:moveTo>
                <a:lnTo>
                  <a:pt x="0" y="398"/>
                </a:lnTo>
                <a:lnTo>
                  <a:pt x="524" y="398"/>
                </a:lnTo>
                <a:lnTo>
                  <a:pt x="524" y="130"/>
                </a:lnTo>
                <a:lnTo>
                  <a:pt x="397" y="0"/>
                </a:lnTo>
                <a:close/>
              </a:path>
            </a:pathLst>
          </a:custGeom>
          <a:solidFill>
            <a:srgbClr val="015AAA"/>
          </a:solidFill>
          <a:ln>
            <a:noFill/>
          </a:ln>
          <a:scene3d>
            <a:camera prst="orthographicFront">
              <a:rot lat="0" lon="10800000" rev="0"/>
            </a:camera>
            <a:lightRig rig="threePt" dir="t"/>
          </a:scene3d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65114" tIns="32557" rIns="65114" bIns="32557" numCol="1" anchor="t" anchorCtr="0" compatLnSpc="1">
            <a:prstTxWarp prst="textNoShape">
              <a:avLst/>
            </a:prstTxWarp>
          </a:bodyPr>
          <a:lstStyle/>
          <a:p>
            <a:endParaRPr lang="en-US" sz="1350">
              <a:solidFill>
                <a:prstClr val="black"/>
              </a:solidFill>
            </a:endParaRPr>
          </a:p>
        </p:txBody>
      </p:sp>
      <p:cxnSp>
        <p:nvCxnSpPr>
          <p:cNvPr id="14" name="Přímá spojnice 13"/>
          <p:cNvCxnSpPr/>
          <p:nvPr userDrawn="1"/>
        </p:nvCxnSpPr>
        <p:spPr>
          <a:xfrm>
            <a:off x="0" y="908720"/>
            <a:ext cx="7147240" cy="0"/>
          </a:xfrm>
          <a:prstGeom prst="line">
            <a:avLst/>
          </a:prstGeom>
          <a:ln w="19050">
            <a:solidFill>
              <a:srgbClr val="4472C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78826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35264-EE75-400C-80BE-5E821CD423B8}" type="datetimeFigureOut">
              <a:rPr lang="cs-CZ" smtClean="0"/>
              <a:t>27.06.2023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8D434-0B67-4F7A-AD4E-10F73751A6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290915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35264-EE75-400C-80BE-5E821CD423B8}" type="datetimeFigureOut">
              <a:rPr lang="cs-CZ" smtClean="0"/>
              <a:t>27.06.2023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8D434-0B67-4F7A-AD4E-10F73751A6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596208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435264-EE75-400C-80BE-5E821CD423B8}" type="datetimeFigureOut">
              <a:rPr lang="cs-CZ" smtClean="0"/>
              <a:t>27.06.2023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08D434-0B67-4F7A-AD4E-10F73751A6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475109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jpeg"/><Relationship Id="rId3" Type="http://schemas.openxmlformats.org/officeDocument/2006/relationships/image" Target="../media/image2.jpg"/><Relationship Id="rId7" Type="http://schemas.openxmlformats.org/officeDocument/2006/relationships/image" Target="../media/image6.jpeg"/><Relationship Id="rId12" Type="http://schemas.openxmlformats.org/officeDocument/2006/relationships/image" Target="../media/image11.jpe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5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jpeg"/><Relationship Id="rId15" Type="http://schemas.openxmlformats.org/officeDocument/2006/relationships/image" Target="../media/image14.png"/><Relationship Id="rId10" Type="http://schemas.openxmlformats.org/officeDocument/2006/relationships/image" Target="../media/image9.jpeg"/><Relationship Id="rId4" Type="http://schemas.openxmlformats.org/officeDocument/2006/relationships/image" Target="../media/image3.png"/><Relationship Id="rId9" Type="http://schemas.openxmlformats.org/officeDocument/2006/relationships/image" Target="../media/image8.jpe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Zástupný symbol pro text 3"/>
          <p:cNvSpPr txBox="1">
            <a:spLocks/>
          </p:cNvSpPr>
          <p:nvPr/>
        </p:nvSpPr>
        <p:spPr>
          <a:xfrm>
            <a:off x="251520" y="35904"/>
            <a:ext cx="8784976" cy="864443"/>
          </a:xfrm>
          <a:prstGeom prst="rect">
            <a:avLst/>
          </a:prstGeom>
        </p:spPr>
        <p:txBody>
          <a:bodyPr anchor="t"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cs-CZ" altLang="cs-CZ" sz="2400" b="1" dirty="0">
                <a:solidFill>
                  <a:srgbClr val="4472C4"/>
                </a:solidFill>
                <a:latin typeface="Arial" charset="0"/>
              </a:rPr>
              <a:t>HTW5618CNMG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cs-CZ" altLang="cs-CZ" sz="1400" dirty="0">
                <a:latin typeface="Arial" charset="0"/>
              </a:rPr>
              <a:t>Volně stojící třídveřová kombinovaná chladnička </a:t>
            </a:r>
            <a:r>
              <a:rPr lang="cs-CZ" altLang="cs-CZ" sz="1400" dirty="0">
                <a:solidFill>
                  <a:srgbClr val="0070C0"/>
                </a:solidFill>
                <a:latin typeface="Arial" charset="0"/>
              </a:rPr>
              <a:t>3D 60 Series 5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cs-CZ" altLang="cs-CZ" sz="1200" dirty="0">
                <a:solidFill>
                  <a:schemeClr val="bg1">
                    <a:lumMod val="50000"/>
                  </a:schemeClr>
                </a:solidFill>
                <a:latin typeface="Arial" charset="0"/>
              </a:rPr>
              <a:t>Wifi, Total No Frost Air Surround, Invertorový kompresor se zárukou 12 let, Humidity Zone, HCS filtr, My Zone, Easy Access</a:t>
            </a:r>
            <a:endParaRPr lang="cs-CZ" altLang="cs-CZ" sz="1200" dirty="0">
              <a:solidFill>
                <a:schemeClr val="bg1">
                  <a:lumMod val="50000"/>
                </a:schemeClr>
              </a:solidFill>
              <a:latin typeface="Arial" panose="020B0604020202020204" pitchFamily="34" charset="0"/>
            </a:endParaRPr>
          </a:p>
        </p:txBody>
      </p:sp>
      <p:cxnSp>
        <p:nvCxnSpPr>
          <p:cNvPr id="33" name="Straight Connector 32"/>
          <p:cNvCxnSpPr/>
          <p:nvPr/>
        </p:nvCxnSpPr>
        <p:spPr>
          <a:xfrm>
            <a:off x="3995936" y="980728"/>
            <a:ext cx="0" cy="522000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4" name="Zástupný symbol pro text 3"/>
          <p:cNvSpPr txBox="1">
            <a:spLocks/>
          </p:cNvSpPr>
          <p:nvPr/>
        </p:nvSpPr>
        <p:spPr>
          <a:xfrm>
            <a:off x="107504" y="908720"/>
            <a:ext cx="3888432" cy="5904656"/>
          </a:xfrm>
          <a:prstGeom prst="rect">
            <a:avLst/>
          </a:prstGeom>
        </p:spPr>
        <p:txBody>
          <a:bodyPr anchor="t"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ct val="0"/>
              </a:spcBef>
              <a:buNone/>
            </a:pPr>
            <a:r>
              <a:rPr lang="cs-CZ" altLang="cs-CZ" sz="800" b="1" dirty="0">
                <a:latin typeface="Arial" charset="0"/>
              </a:rPr>
              <a:t>Hlavní vlastnosti </a:t>
            </a:r>
            <a:r>
              <a:rPr lang="cs-CZ" altLang="cs-CZ" sz="800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cs-CZ" sz="800" dirty="0">
                <a:latin typeface="Arial" panose="020B0604020202020204" pitchFamily="34" charset="0"/>
                <a:cs typeface="Arial" panose="020B0604020202020204" pitchFamily="34" charset="0"/>
              </a:rPr>
              <a:t>Nařízení v přenesené pravomoci: (EU) 2019/2016)</a:t>
            </a:r>
            <a:endParaRPr lang="cs-CZ" altLang="cs-CZ" sz="800" b="1" dirty="0">
              <a:latin typeface="Arial" charset="0"/>
            </a:endParaRPr>
          </a:p>
          <a:p>
            <a:pPr marL="0" indent="0">
              <a:spcBef>
                <a:spcPct val="0"/>
              </a:spcBef>
              <a:buFontTx/>
              <a:buNone/>
            </a:pPr>
            <a:r>
              <a:rPr lang="cs-CZ" altLang="cs-CZ" sz="800" dirty="0">
                <a:latin typeface="Arial" charset="0"/>
              </a:rPr>
              <a:t>Třída energetické účinnosti		C</a:t>
            </a:r>
          </a:p>
          <a:p>
            <a:pPr marL="0" indent="0">
              <a:spcBef>
                <a:spcPct val="0"/>
              </a:spcBef>
              <a:buNone/>
            </a:pPr>
            <a:r>
              <a:rPr lang="cs-CZ" altLang="cs-CZ" sz="800" dirty="0">
                <a:latin typeface="Arial" charset="0"/>
              </a:rPr>
              <a:t>Celkový čistý objem (l)		360	</a:t>
            </a:r>
          </a:p>
          <a:p>
            <a:pPr marL="0" indent="0">
              <a:spcBef>
                <a:spcPct val="0"/>
              </a:spcBef>
              <a:buFontTx/>
              <a:buNone/>
            </a:pPr>
            <a:r>
              <a:rPr lang="cs-CZ" altLang="cs-CZ" sz="800" dirty="0">
                <a:latin typeface="Arial" charset="0"/>
              </a:rPr>
              <a:t>Čistý objem chladničky/ mrazáku (l)		235/125	</a:t>
            </a:r>
          </a:p>
          <a:p>
            <a:pPr marL="0" indent="0">
              <a:spcBef>
                <a:spcPct val="0"/>
              </a:spcBef>
              <a:buFontTx/>
              <a:buNone/>
            </a:pPr>
            <a:r>
              <a:rPr lang="cs-CZ" altLang="cs-CZ" sz="800" dirty="0">
                <a:latin typeface="Arial" charset="0"/>
              </a:rPr>
              <a:t>Spotřeba energie za den (kWh/24 hod)		0,473</a:t>
            </a:r>
          </a:p>
          <a:p>
            <a:pPr marL="0" indent="0">
              <a:spcBef>
                <a:spcPct val="0"/>
              </a:spcBef>
              <a:buFontTx/>
              <a:buNone/>
            </a:pPr>
            <a:r>
              <a:rPr lang="cs-CZ" altLang="cs-CZ" sz="800" dirty="0">
                <a:latin typeface="Arial" charset="0"/>
              </a:rPr>
              <a:t>Roční spotřeba energie (kWh/rok)		173	</a:t>
            </a:r>
          </a:p>
          <a:p>
            <a:pPr marL="0" indent="0">
              <a:spcBef>
                <a:spcPct val="0"/>
              </a:spcBef>
              <a:buFontTx/>
              <a:buNone/>
            </a:pPr>
            <a:r>
              <a:rPr lang="cs-CZ" altLang="cs-CZ" sz="800" dirty="0">
                <a:latin typeface="Arial" charset="0"/>
              </a:rPr>
              <a:t>Mrazicí výkon (kg/24 hod)		10	</a:t>
            </a:r>
          </a:p>
          <a:p>
            <a:pPr marL="0" indent="0">
              <a:spcBef>
                <a:spcPct val="0"/>
              </a:spcBef>
              <a:buFontTx/>
              <a:buNone/>
            </a:pPr>
            <a:r>
              <a:rPr lang="cs-CZ" altLang="cs-CZ" sz="800" dirty="0">
                <a:latin typeface="Arial" charset="0"/>
              </a:rPr>
              <a:t>Doba skladování při výpadku proudu (hod)	13</a:t>
            </a:r>
          </a:p>
          <a:p>
            <a:pPr marL="0" indent="0">
              <a:spcBef>
                <a:spcPct val="0"/>
              </a:spcBef>
              <a:buFontTx/>
              <a:buNone/>
            </a:pPr>
            <a:r>
              <a:rPr lang="cs-CZ" altLang="cs-CZ" sz="800" dirty="0">
                <a:latin typeface="Arial" charset="0"/>
              </a:rPr>
              <a:t>Úroveň emisí hluku šířeného vzduchem (dB(A) re 1 pW)	35</a:t>
            </a:r>
          </a:p>
          <a:p>
            <a:pPr marL="0" indent="0">
              <a:spcBef>
                <a:spcPct val="0"/>
              </a:spcBef>
              <a:buFontTx/>
              <a:buNone/>
            </a:pPr>
            <a:r>
              <a:rPr lang="cs-CZ" altLang="cs-CZ" sz="800" dirty="0">
                <a:latin typeface="Arial" charset="0"/>
              </a:rPr>
              <a:t>Emisní třída hluku šířeného vzduchem		B</a:t>
            </a:r>
          </a:p>
          <a:p>
            <a:pPr marL="0" indent="0">
              <a:spcBef>
                <a:spcPct val="0"/>
              </a:spcBef>
              <a:buNone/>
            </a:pPr>
            <a:r>
              <a:rPr lang="cs-CZ" altLang="cs-CZ" sz="800" dirty="0">
                <a:latin typeface="Arial" charset="0"/>
              </a:rPr>
              <a:t>Klimatická třída			SN - ST 10°- 43°C</a:t>
            </a:r>
          </a:p>
          <a:p>
            <a:pPr marL="0" indent="0">
              <a:spcBef>
                <a:spcPct val="0"/>
              </a:spcBef>
              <a:buFontTx/>
              <a:buNone/>
            </a:pPr>
            <a:r>
              <a:rPr lang="cs-CZ" altLang="cs-CZ" sz="800" dirty="0">
                <a:latin typeface="Arial" charset="0"/>
              </a:rPr>
              <a:t>Hvězdičkové označení 		****</a:t>
            </a:r>
          </a:p>
          <a:p>
            <a:pPr marL="0" indent="0">
              <a:spcBef>
                <a:spcPct val="0"/>
              </a:spcBef>
              <a:buNone/>
            </a:pPr>
            <a:r>
              <a:rPr lang="cs-CZ" altLang="cs-CZ" sz="800" dirty="0">
                <a:latin typeface="Arial" charset="0"/>
              </a:rPr>
              <a:t>Třída energetické účinnosti světla		G</a:t>
            </a:r>
          </a:p>
          <a:p>
            <a:pPr marL="0" indent="0">
              <a:spcBef>
                <a:spcPct val="0"/>
              </a:spcBef>
              <a:buNone/>
            </a:pPr>
            <a:endParaRPr lang="cs-CZ" altLang="cs-CZ" sz="800" dirty="0">
              <a:latin typeface="Arial" charset="0"/>
            </a:endParaRPr>
          </a:p>
          <a:p>
            <a:pPr marL="0" indent="0">
              <a:spcBef>
                <a:spcPct val="0"/>
              </a:spcBef>
              <a:buFontTx/>
              <a:buNone/>
            </a:pPr>
            <a:r>
              <a:rPr lang="cs-CZ" altLang="cs-CZ" sz="800" b="1" dirty="0">
                <a:latin typeface="Arial" charset="0"/>
              </a:rPr>
              <a:t>Vlastnosti</a:t>
            </a:r>
          </a:p>
          <a:p>
            <a:pPr>
              <a:spcBef>
                <a:spcPct val="0"/>
              </a:spcBef>
            </a:pPr>
            <a:r>
              <a:rPr lang="cs-CZ" altLang="cs-CZ" sz="800" b="1" dirty="0">
                <a:solidFill>
                  <a:prstClr val="black"/>
                </a:solidFill>
                <a:latin typeface="Arial" charset="0"/>
              </a:rPr>
              <a:t>Wifi konektivita </a:t>
            </a:r>
            <a:r>
              <a:rPr lang="cs-CZ" altLang="cs-CZ" sz="800" dirty="0">
                <a:solidFill>
                  <a:prstClr val="black"/>
                </a:solidFill>
                <a:latin typeface="Arial" charset="0"/>
              </a:rPr>
              <a:t>– možnost ovládat chladničku na dálku a využívat doplňkový obsah pomocí aplikace hOn (např. Food Locator, My Inventory, Advanced Drink Assistant, atd.)</a:t>
            </a:r>
            <a:endParaRPr lang="cs-CZ" altLang="cs-CZ" sz="800" b="1" dirty="0">
              <a:latin typeface="Arial" charset="0"/>
            </a:endParaRPr>
          </a:p>
          <a:p>
            <a:pPr>
              <a:spcBef>
                <a:spcPct val="0"/>
              </a:spcBef>
            </a:pPr>
            <a:r>
              <a:rPr lang="cs-CZ" altLang="cs-CZ" sz="800" b="1" dirty="0">
                <a:latin typeface="Arial" charset="0"/>
              </a:rPr>
              <a:t>Invertorový kompresor </a:t>
            </a:r>
            <a:r>
              <a:rPr lang="cs-CZ" altLang="cs-CZ" sz="800" dirty="0">
                <a:latin typeface="Arial" charset="0"/>
              </a:rPr>
              <a:t>– tichý a energeticky úsporný chod s </a:t>
            </a:r>
            <a:r>
              <a:rPr lang="cs-CZ" altLang="cs-CZ" sz="800" b="1" dirty="0">
                <a:latin typeface="Arial" charset="0"/>
              </a:rPr>
              <a:t>prodlouženou zárukou 12 let</a:t>
            </a:r>
            <a:r>
              <a:rPr lang="cs-CZ" altLang="cs-CZ" sz="800" dirty="0">
                <a:latin typeface="Arial" charset="0"/>
              </a:rPr>
              <a:t>	</a:t>
            </a:r>
          </a:p>
          <a:p>
            <a:pPr>
              <a:lnSpc>
                <a:spcPct val="115000"/>
              </a:lnSpc>
              <a:spcBef>
                <a:spcPct val="0"/>
              </a:spcBef>
            </a:pPr>
            <a:r>
              <a:rPr lang="cs-CZ" altLang="cs-CZ" sz="800" b="1" dirty="0">
                <a:latin typeface="Arial" charset="0"/>
              </a:rPr>
              <a:t>Air Surround Total No Frost </a:t>
            </a:r>
            <a:r>
              <a:rPr lang="cs-CZ" altLang="cs-CZ" sz="800" dirty="0">
                <a:latin typeface="Arial" charset="0"/>
              </a:rPr>
              <a:t>– beznámrazová technologie mrazení s rovnoměrnou distribucí chladného vzduchu proudící v horizontálních kruzích. Šetrné zachování až 99% šťavnatosti a konzistence potravin</a:t>
            </a:r>
          </a:p>
          <a:p>
            <a:pPr>
              <a:lnSpc>
                <a:spcPct val="115000"/>
              </a:lnSpc>
              <a:spcBef>
                <a:spcPct val="0"/>
              </a:spcBef>
            </a:pPr>
            <a:r>
              <a:rPr lang="cs-CZ" altLang="cs-CZ" sz="800" b="1" dirty="0">
                <a:latin typeface="Arial" charset="0"/>
              </a:rPr>
              <a:t>HCS filtr v zásuvce Humidity </a:t>
            </a:r>
            <a:r>
              <a:rPr lang="cs-CZ" altLang="cs-CZ" sz="800" dirty="0">
                <a:latin typeface="Arial" charset="0"/>
              </a:rPr>
              <a:t>Zone pro udržení 90% vlhkosti a zachování čerstvosti potravin až 2x déle</a:t>
            </a:r>
          </a:p>
          <a:p>
            <a:pPr>
              <a:lnSpc>
                <a:spcPct val="115000"/>
              </a:lnSpc>
              <a:spcBef>
                <a:spcPct val="0"/>
              </a:spcBef>
            </a:pPr>
            <a:r>
              <a:rPr lang="cs-CZ" altLang="cs-CZ" sz="800" b="1" dirty="0">
                <a:latin typeface="Arial" charset="0"/>
              </a:rPr>
              <a:t>Zásuvka My Zone Pro – </a:t>
            </a:r>
            <a:r>
              <a:rPr lang="cs-CZ" altLang="cs-CZ" sz="800" dirty="0">
                <a:latin typeface="Arial" charset="0"/>
              </a:rPr>
              <a:t>3 úrovně samostatné nezávislé regulace teploty v zásuvce od 0 do +5 °C</a:t>
            </a:r>
          </a:p>
          <a:p>
            <a:pPr>
              <a:lnSpc>
                <a:spcPct val="115000"/>
              </a:lnSpc>
              <a:spcBef>
                <a:spcPct val="0"/>
              </a:spcBef>
            </a:pPr>
            <a:r>
              <a:rPr lang="cs-CZ" altLang="cs-CZ" sz="800" b="1" dirty="0">
                <a:latin typeface="Arial" charset="0"/>
              </a:rPr>
              <a:t>Easy Access </a:t>
            </a:r>
            <a:r>
              <a:rPr lang="cs-CZ" altLang="cs-CZ" sz="800" dirty="0">
                <a:latin typeface="Arial" charset="0"/>
              </a:rPr>
              <a:t>– dvě samostatně přístupné externí zásuvky do mrazáku na teleskopických výsuvech. Úspora 30 % energie při otevírání.</a:t>
            </a:r>
          </a:p>
          <a:p>
            <a:pPr>
              <a:lnSpc>
                <a:spcPct val="115000"/>
              </a:lnSpc>
              <a:spcBef>
                <a:spcPct val="0"/>
              </a:spcBef>
            </a:pPr>
            <a:r>
              <a:rPr lang="cs-CZ" altLang="cs-CZ" sz="800" b="1" dirty="0">
                <a:latin typeface="Arial" charset="0"/>
              </a:rPr>
              <a:t>Extra tichý chod pouhých 35 dB(A)</a:t>
            </a:r>
          </a:p>
          <a:p>
            <a:pPr marL="0" indent="0">
              <a:spcBef>
                <a:spcPct val="0"/>
              </a:spcBef>
              <a:buFontTx/>
              <a:buNone/>
            </a:pPr>
            <a:r>
              <a:rPr lang="cs-CZ" altLang="cs-CZ" sz="800" dirty="0">
                <a:latin typeface="Arial" charset="0"/>
              </a:rPr>
              <a:t>Jeden chladící okruh</a:t>
            </a:r>
          </a:p>
          <a:p>
            <a:pPr marL="0" indent="0">
              <a:spcBef>
                <a:spcPct val="0"/>
              </a:spcBef>
              <a:buFontTx/>
              <a:buNone/>
            </a:pPr>
            <a:r>
              <a:rPr lang="cs-CZ" altLang="cs-CZ" sz="800" dirty="0">
                <a:latin typeface="Arial" charset="0"/>
              </a:rPr>
              <a:t>Funkce Rychlé chlazení, Rychlé mrazení, Dovolená, Eco, Wifi</a:t>
            </a:r>
          </a:p>
          <a:p>
            <a:pPr marL="0" indent="0">
              <a:spcBef>
                <a:spcPct val="0"/>
              </a:spcBef>
              <a:buFontTx/>
              <a:buNone/>
            </a:pPr>
            <a:r>
              <a:rPr lang="cs-CZ" altLang="cs-CZ" sz="800" dirty="0">
                <a:latin typeface="Arial" charset="0"/>
              </a:rPr>
              <a:t>Elektronické ovládání teploty +2 až +8 °C chladnička / -16 až -24 °C mrazák</a:t>
            </a:r>
          </a:p>
          <a:p>
            <a:pPr marL="0" indent="0">
              <a:spcBef>
                <a:spcPct val="0"/>
              </a:spcBef>
              <a:buNone/>
            </a:pPr>
            <a:r>
              <a:rPr lang="cs-CZ" altLang="cs-CZ" sz="800" dirty="0">
                <a:latin typeface="Arial" charset="0"/>
              </a:rPr>
              <a:t>Externí dotykový displej na dvířkách</a:t>
            </a:r>
          </a:p>
          <a:p>
            <a:pPr marL="0" indent="0">
              <a:spcBef>
                <a:spcPct val="0"/>
              </a:spcBef>
              <a:buFontTx/>
              <a:buNone/>
            </a:pPr>
            <a:r>
              <a:rPr lang="cs-CZ" altLang="cs-CZ" sz="800" dirty="0">
                <a:latin typeface="Arial" charset="0"/>
              </a:rPr>
              <a:t>Automatické odmrazování chladničky i mrazáku</a:t>
            </a:r>
          </a:p>
          <a:p>
            <a:pPr marL="0" indent="0">
              <a:spcBef>
                <a:spcPct val="0"/>
              </a:spcBef>
              <a:buNone/>
            </a:pPr>
            <a:r>
              <a:rPr lang="cs-CZ" altLang="cs-CZ" sz="800" dirty="0">
                <a:latin typeface="Arial" charset="0"/>
              </a:rPr>
              <a:t>Akustický signál otevřených dvířek</a:t>
            </a:r>
          </a:p>
          <a:p>
            <a:pPr>
              <a:lnSpc>
                <a:spcPct val="115000"/>
              </a:lnSpc>
              <a:spcBef>
                <a:spcPct val="0"/>
              </a:spcBef>
              <a:buFontTx/>
              <a:buNone/>
            </a:pPr>
            <a:r>
              <a:rPr lang="cs-CZ" altLang="cs-CZ" sz="800" b="1" dirty="0">
                <a:latin typeface="Arial" charset="0"/>
              </a:rPr>
              <a:t>Chladnička</a:t>
            </a:r>
          </a:p>
          <a:p>
            <a:pPr>
              <a:lnSpc>
                <a:spcPct val="115000"/>
              </a:lnSpc>
              <a:spcBef>
                <a:spcPct val="0"/>
              </a:spcBef>
              <a:buFontTx/>
              <a:buNone/>
            </a:pPr>
            <a:r>
              <a:rPr lang="cs-CZ" altLang="cs-CZ" sz="800" dirty="0">
                <a:latin typeface="Arial" charset="0"/>
              </a:rPr>
              <a:t>2 +1  skleněné police (z toho 1 složitelná) / 5 přihrádek ve dveřích </a:t>
            </a:r>
          </a:p>
          <a:p>
            <a:pPr marL="0" indent="0">
              <a:lnSpc>
                <a:spcPct val="115000"/>
              </a:lnSpc>
              <a:spcBef>
                <a:spcPct val="0"/>
              </a:spcBef>
              <a:buNone/>
            </a:pPr>
            <a:r>
              <a:rPr lang="cs-CZ" altLang="cs-CZ" sz="800" b="1" dirty="0">
                <a:latin typeface="Arial" charset="0"/>
              </a:rPr>
              <a:t>Zásuvka Humidity Zone, Zásuvka My Zone Pro, </a:t>
            </a:r>
            <a:r>
              <a:rPr lang="cs-CZ" altLang="cs-CZ" sz="800" dirty="0">
                <a:latin typeface="Arial" charset="0"/>
              </a:rPr>
              <a:t>Držák na víno a na vajíčka</a:t>
            </a:r>
          </a:p>
          <a:p>
            <a:pPr>
              <a:lnSpc>
                <a:spcPct val="115000"/>
              </a:lnSpc>
              <a:spcBef>
                <a:spcPct val="0"/>
              </a:spcBef>
              <a:buFontTx/>
              <a:buNone/>
            </a:pPr>
            <a:r>
              <a:rPr lang="cs-CZ" altLang="cs-CZ" sz="800" b="1" dirty="0">
                <a:latin typeface="Arial" charset="0"/>
              </a:rPr>
              <a:t>Mrazák</a:t>
            </a:r>
          </a:p>
          <a:p>
            <a:pPr>
              <a:lnSpc>
                <a:spcPct val="115000"/>
              </a:lnSpc>
              <a:spcBef>
                <a:spcPct val="0"/>
              </a:spcBef>
              <a:buNone/>
            </a:pPr>
            <a:r>
              <a:rPr lang="cs-CZ" altLang="cs-CZ" sz="800" dirty="0">
                <a:latin typeface="Arial" charset="0"/>
              </a:rPr>
              <a:t>2 samostatně přístupné externí zásuvky s teleskopickým pojezdem + 1 vnitřní </a:t>
            </a:r>
          </a:p>
          <a:p>
            <a:pPr>
              <a:lnSpc>
                <a:spcPct val="115000"/>
              </a:lnSpc>
              <a:spcBef>
                <a:spcPct val="0"/>
              </a:spcBef>
              <a:buFontTx/>
              <a:buNone/>
            </a:pPr>
            <a:endParaRPr lang="cs-CZ" altLang="cs-CZ" sz="800" b="1" dirty="0">
              <a:solidFill>
                <a:schemeClr val="bg1"/>
              </a:solidFill>
              <a:latin typeface="Arial" charset="0"/>
            </a:endParaRPr>
          </a:p>
          <a:p>
            <a:pPr>
              <a:lnSpc>
                <a:spcPct val="115000"/>
              </a:lnSpc>
              <a:spcBef>
                <a:spcPct val="0"/>
              </a:spcBef>
              <a:buNone/>
            </a:pPr>
            <a:r>
              <a:rPr lang="cs-CZ" altLang="cs-CZ" sz="800" b="1" dirty="0">
                <a:solidFill>
                  <a:schemeClr val="bg1"/>
                </a:solidFill>
                <a:latin typeface="Arial" charset="0"/>
              </a:rPr>
              <a:t>Konstrukce</a:t>
            </a:r>
          </a:p>
          <a:p>
            <a:pPr>
              <a:lnSpc>
                <a:spcPct val="115000"/>
              </a:lnSpc>
              <a:spcBef>
                <a:spcPct val="0"/>
              </a:spcBef>
              <a:buNone/>
            </a:pPr>
            <a:r>
              <a:rPr lang="cs-CZ" altLang="cs-CZ" sz="800" b="1" dirty="0">
                <a:solidFill>
                  <a:schemeClr val="bg1"/>
                </a:solidFill>
                <a:latin typeface="Arial" charset="0"/>
              </a:rPr>
              <a:t>Osvětlení LED / </a:t>
            </a:r>
            <a:r>
              <a:rPr lang="cs-CZ" altLang="cs-CZ" sz="800" dirty="0">
                <a:solidFill>
                  <a:schemeClr val="bg1"/>
                </a:solidFill>
                <a:latin typeface="Arial" charset="0"/>
              </a:rPr>
              <a:t>Integrované madlo / 2 nastavitelné nožičky</a:t>
            </a:r>
          </a:p>
          <a:p>
            <a:pPr>
              <a:lnSpc>
                <a:spcPct val="115000"/>
              </a:lnSpc>
              <a:spcBef>
                <a:spcPct val="0"/>
              </a:spcBef>
              <a:buNone/>
            </a:pPr>
            <a:r>
              <a:rPr lang="cs-CZ" altLang="cs-CZ" sz="800" dirty="0">
                <a:solidFill>
                  <a:schemeClr val="bg1"/>
                </a:solidFill>
                <a:latin typeface="Arial" charset="0"/>
              </a:rPr>
              <a:t>Výměnný závěs dveří</a:t>
            </a:r>
          </a:p>
        </p:txBody>
      </p:sp>
      <p:cxnSp>
        <p:nvCxnSpPr>
          <p:cNvPr id="35" name="Straight Connector 34"/>
          <p:cNvCxnSpPr/>
          <p:nvPr/>
        </p:nvCxnSpPr>
        <p:spPr>
          <a:xfrm>
            <a:off x="5652120" y="980728"/>
            <a:ext cx="0" cy="522000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9" name="Obdélník 18"/>
          <p:cNvSpPr/>
          <p:nvPr/>
        </p:nvSpPr>
        <p:spPr>
          <a:xfrm>
            <a:off x="5758056" y="5013176"/>
            <a:ext cx="3384376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ct val="0"/>
              </a:spcBef>
            </a:pPr>
            <a:r>
              <a:rPr lang="cs-CZ" altLang="cs-CZ" sz="800" b="1" dirty="0">
                <a:solidFill>
                  <a:prstClr val="black"/>
                </a:solidFill>
                <a:latin typeface="Arial" charset="0"/>
              </a:rPr>
              <a:t>Logistická data</a:t>
            </a:r>
          </a:p>
          <a:p>
            <a:pPr lvl="0">
              <a:spcBef>
                <a:spcPct val="0"/>
              </a:spcBef>
            </a:pPr>
            <a:r>
              <a:rPr lang="cs-CZ" altLang="cs-CZ" sz="800" dirty="0">
                <a:solidFill>
                  <a:prstClr val="black"/>
                </a:solidFill>
                <a:latin typeface="Arial" charset="0"/>
              </a:rPr>
              <a:t>Kód		34005128</a:t>
            </a:r>
          </a:p>
          <a:p>
            <a:pPr lvl="0">
              <a:spcBef>
                <a:spcPct val="0"/>
              </a:spcBef>
            </a:pPr>
            <a:r>
              <a:rPr lang="cs-CZ" altLang="cs-CZ" sz="800" dirty="0">
                <a:solidFill>
                  <a:prstClr val="black"/>
                </a:solidFill>
                <a:latin typeface="Arial" charset="0"/>
              </a:rPr>
              <a:t>EAN		</a:t>
            </a:r>
            <a:r>
              <a:rPr lang="cs-CZ" sz="800" dirty="0">
                <a:solidFill>
                  <a:prstClr val="black"/>
                </a:solidFill>
                <a:latin typeface="Arial" charset="0"/>
              </a:rPr>
              <a:t>6901018084140</a:t>
            </a:r>
            <a:endParaRPr lang="cs-CZ" altLang="cs-CZ" sz="800" dirty="0">
              <a:solidFill>
                <a:prstClr val="black"/>
              </a:solidFill>
              <a:latin typeface="Arial" charset="0"/>
            </a:endParaRPr>
          </a:p>
          <a:p>
            <a:pPr lvl="0">
              <a:spcBef>
                <a:spcPct val="0"/>
              </a:spcBef>
            </a:pPr>
            <a:r>
              <a:rPr lang="cs-CZ" altLang="cs-CZ" sz="800" dirty="0">
                <a:solidFill>
                  <a:prstClr val="black"/>
                </a:solidFill>
                <a:latin typeface="Arial" charset="0"/>
              </a:rPr>
              <a:t>Barva		Stříbrná nerez</a:t>
            </a:r>
          </a:p>
          <a:p>
            <a:pPr lvl="0">
              <a:spcBef>
                <a:spcPct val="0"/>
              </a:spcBef>
            </a:pPr>
            <a:r>
              <a:rPr lang="cs-CZ" altLang="cs-CZ" sz="800" dirty="0">
                <a:solidFill>
                  <a:prstClr val="black"/>
                </a:solidFill>
                <a:latin typeface="Arial" panose="020B0604020202020204" pitchFamily="34" charset="0"/>
              </a:rPr>
              <a:t>Rozměry výrobku v x š x h (mm)	1850 x 595 x 667</a:t>
            </a:r>
            <a:endParaRPr lang="cs-CZ" altLang="cs-CZ" sz="800" b="1" dirty="0">
              <a:solidFill>
                <a:prstClr val="black"/>
              </a:solidFill>
              <a:latin typeface="Arial" charset="0"/>
            </a:endParaRPr>
          </a:p>
          <a:p>
            <a:pPr lvl="0">
              <a:spcBef>
                <a:spcPct val="0"/>
              </a:spcBef>
            </a:pPr>
            <a:r>
              <a:rPr lang="cs-CZ" altLang="cs-CZ" sz="800" dirty="0">
                <a:solidFill>
                  <a:prstClr val="black"/>
                </a:solidFill>
                <a:latin typeface="Arial" panose="020B0604020202020204" pitchFamily="34" charset="0"/>
              </a:rPr>
              <a:t>Čistá váha výrobku (kg)	94</a:t>
            </a:r>
          </a:p>
          <a:p>
            <a:pPr lvl="0">
              <a:spcBef>
                <a:spcPct val="0"/>
              </a:spcBef>
            </a:pPr>
            <a:r>
              <a:rPr lang="cs-CZ" altLang="cs-CZ" sz="800" dirty="0">
                <a:solidFill>
                  <a:prstClr val="black"/>
                </a:solidFill>
                <a:latin typeface="Arial" panose="020B0604020202020204" pitchFamily="34" charset="0"/>
              </a:rPr>
              <a:t>Rozměry balení v x š x h (mm)	1880 x 664 x 747</a:t>
            </a:r>
            <a:endParaRPr lang="cs-CZ" altLang="cs-CZ" sz="800" dirty="0">
              <a:solidFill>
                <a:prstClr val="black"/>
              </a:solidFill>
              <a:latin typeface="Arial" charset="0"/>
            </a:endParaRPr>
          </a:p>
          <a:p>
            <a:pPr lvl="0">
              <a:spcBef>
                <a:spcPct val="0"/>
              </a:spcBef>
            </a:pPr>
            <a:r>
              <a:rPr lang="cs-CZ" altLang="cs-CZ" sz="800" dirty="0">
                <a:solidFill>
                  <a:prstClr val="black"/>
                </a:solidFill>
                <a:latin typeface="Arial" charset="0"/>
              </a:rPr>
              <a:t>Hmotnost s obalem (kg)	102</a:t>
            </a:r>
          </a:p>
        </p:txBody>
      </p:sp>
      <p:sp>
        <p:nvSpPr>
          <p:cNvPr id="50" name="TextovéPole 49"/>
          <p:cNvSpPr txBox="1"/>
          <p:nvPr/>
        </p:nvSpPr>
        <p:spPr>
          <a:xfrm>
            <a:off x="4788024" y="1916832"/>
            <a:ext cx="8640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Bezdotyková technologie ovládání chladničky</a:t>
            </a:r>
            <a:endParaRPr lang="cs-CZ" sz="800" dirty="0">
              <a:solidFill>
                <a:schemeClr val="bg1"/>
              </a:solidFill>
            </a:endParaRPr>
          </a:p>
        </p:txBody>
      </p:sp>
      <p:sp>
        <p:nvSpPr>
          <p:cNvPr id="4" name="TextovéPole 3"/>
          <p:cNvSpPr txBox="1"/>
          <p:nvPr/>
        </p:nvSpPr>
        <p:spPr>
          <a:xfrm>
            <a:off x="7063030" y="1967006"/>
            <a:ext cx="648072" cy="707886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r"/>
            <a:r>
              <a:rPr lang="cs-CZ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185</a:t>
            </a:r>
          </a:p>
          <a:p>
            <a:pPr algn="r"/>
            <a:r>
              <a:rPr lang="cs-CZ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cm</a:t>
            </a:r>
          </a:p>
        </p:txBody>
      </p:sp>
      <p:pic>
        <p:nvPicPr>
          <p:cNvPr id="23" name="Obrázek 22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7787"/>
          <a:stretch/>
        </p:blipFill>
        <p:spPr>
          <a:xfrm>
            <a:off x="7639094" y="2039086"/>
            <a:ext cx="143944" cy="648000"/>
          </a:xfrm>
          <a:prstGeom prst="rect">
            <a:avLst/>
          </a:prstGeom>
        </p:spPr>
      </p:pic>
      <p:pic>
        <p:nvPicPr>
          <p:cNvPr id="21" name="Obrázek 20">
            <a:extLst>
              <a:ext uri="{FF2B5EF4-FFF2-40B4-BE49-F238E27FC236}">
                <a16:creationId xmlns:a16="http://schemas.microsoft.com/office/drawing/2014/main" id="{71B340DF-2DCF-4E22-A2E4-C532E6A4724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68108" y="1753505"/>
            <a:ext cx="684000" cy="682167"/>
          </a:xfrm>
          <a:prstGeom prst="rect">
            <a:avLst/>
          </a:prstGeom>
        </p:spPr>
      </p:pic>
      <p:sp>
        <p:nvSpPr>
          <p:cNvPr id="22" name="TextovéPole 21"/>
          <p:cNvSpPr txBox="1"/>
          <p:nvPr/>
        </p:nvSpPr>
        <p:spPr>
          <a:xfrm>
            <a:off x="4811250" y="1078383"/>
            <a:ext cx="9144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8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Beznámrazová technologie Total No Frost Air Surround</a:t>
            </a:r>
          </a:p>
        </p:txBody>
      </p:sp>
      <p:sp>
        <p:nvSpPr>
          <p:cNvPr id="24" name="TextovéPole 23"/>
          <p:cNvSpPr txBox="1"/>
          <p:nvPr/>
        </p:nvSpPr>
        <p:spPr>
          <a:xfrm>
            <a:off x="4793061" y="1785010"/>
            <a:ext cx="91443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8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Zdarma prodloužená záruka 12 let na invertorový kompresor</a:t>
            </a:r>
          </a:p>
        </p:txBody>
      </p:sp>
      <p:pic>
        <p:nvPicPr>
          <p:cNvPr id="25" name="Obrázek 24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1758" y="951500"/>
            <a:ext cx="720000" cy="720000"/>
          </a:xfrm>
          <a:prstGeom prst="rect">
            <a:avLst/>
          </a:prstGeom>
        </p:spPr>
      </p:pic>
      <p:sp>
        <p:nvSpPr>
          <p:cNvPr id="29" name="TextovéPole 28"/>
          <p:cNvSpPr txBox="1"/>
          <p:nvPr/>
        </p:nvSpPr>
        <p:spPr>
          <a:xfrm>
            <a:off x="4838742" y="3344159"/>
            <a:ext cx="91443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8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Zásuvka Humidity Zone s filtrem HCS, který udrží až 90 % vlhkosti v prostoru</a:t>
            </a:r>
          </a:p>
        </p:txBody>
      </p:sp>
      <p:sp>
        <p:nvSpPr>
          <p:cNvPr id="36" name="TextovéPole 35"/>
          <p:cNvSpPr txBox="1"/>
          <p:nvPr/>
        </p:nvSpPr>
        <p:spPr>
          <a:xfrm>
            <a:off x="4809690" y="4149080"/>
            <a:ext cx="91443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8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Nezávislá regulace teploty zásuvce My Zone od 0</a:t>
            </a:r>
            <a:r>
              <a:rPr lang="cs-CZ" altLang="cs-CZ" sz="800" dirty="0">
                <a:latin typeface="Arial" charset="0"/>
              </a:rPr>
              <a:t> do +5 °C</a:t>
            </a:r>
          </a:p>
          <a:p>
            <a:endParaRPr lang="cs-CZ" sz="800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1" name="TextovéPole 40"/>
          <p:cNvSpPr txBox="1"/>
          <p:nvPr/>
        </p:nvSpPr>
        <p:spPr>
          <a:xfrm>
            <a:off x="4793210" y="2492896"/>
            <a:ext cx="89323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8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Easy Access – samostatný a snadný přístup do mrazáku s 30% úsporou energie</a:t>
            </a:r>
          </a:p>
        </p:txBody>
      </p:sp>
      <p:sp>
        <p:nvSpPr>
          <p:cNvPr id="28" name="TextovéPole 27">
            <a:extLst>
              <a:ext uri="{FF2B5EF4-FFF2-40B4-BE49-F238E27FC236}">
                <a16:creationId xmlns:a16="http://schemas.microsoft.com/office/drawing/2014/main" id="{87E6A696-3B0E-4AB4-A886-45FE02A3E943}"/>
              </a:ext>
            </a:extLst>
          </p:cNvPr>
          <p:cNvSpPr txBox="1"/>
          <p:nvPr/>
        </p:nvSpPr>
        <p:spPr>
          <a:xfrm>
            <a:off x="5258163" y="90260"/>
            <a:ext cx="3885837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s-CZ" sz="800" dirty="0">
                <a:latin typeface="Arial" panose="020B0604020202020204" pitchFamily="34" charset="0"/>
                <a:cs typeface="Arial" panose="020B0604020202020204" pitchFamily="34" charset="0"/>
              </a:rPr>
              <a:t>Parametry odpovídají Nařízení v přenesené pravomoci: (EU) 2019/2016</a:t>
            </a:r>
          </a:p>
          <a:p>
            <a:r>
              <a:rPr lang="cs-CZ" sz="800" dirty="0">
                <a:latin typeface="Arial" panose="020B0604020202020204" pitchFamily="34" charset="0"/>
                <a:cs typeface="Arial" panose="020B0604020202020204" pitchFamily="34" charset="0"/>
              </a:rPr>
              <a:t>Více informací o výrobku naleznete pod tímto QR kódem:</a:t>
            </a:r>
          </a:p>
        </p:txBody>
      </p:sp>
      <p:pic>
        <p:nvPicPr>
          <p:cNvPr id="8" name="Obrázek 7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67949" y="3397707"/>
            <a:ext cx="720000" cy="720000"/>
          </a:xfrm>
          <a:prstGeom prst="rect">
            <a:avLst/>
          </a:prstGeom>
        </p:spPr>
      </p:pic>
      <p:pic>
        <p:nvPicPr>
          <p:cNvPr id="9" name="Obrázek 8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7608" y="5492244"/>
            <a:ext cx="720000" cy="720000"/>
          </a:xfrm>
          <a:prstGeom prst="rect">
            <a:avLst/>
          </a:prstGeom>
        </p:spPr>
      </p:pic>
      <p:sp>
        <p:nvSpPr>
          <p:cNvPr id="37" name="TextovéPole 36"/>
          <p:cNvSpPr txBox="1"/>
          <p:nvPr/>
        </p:nvSpPr>
        <p:spPr>
          <a:xfrm>
            <a:off x="4830893" y="4869160"/>
            <a:ext cx="89323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8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Wifi připojení a ovládání na dálku</a:t>
            </a:r>
          </a:p>
        </p:txBody>
      </p:sp>
      <p:pic>
        <p:nvPicPr>
          <p:cNvPr id="40" name="Obrázek 39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95942" y="1027494"/>
            <a:ext cx="648000" cy="652320"/>
          </a:xfrm>
          <a:prstGeom prst="rect">
            <a:avLst/>
          </a:prstGeom>
        </p:spPr>
      </p:pic>
      <p:pic>
        <p:nvPicPr>
          <p:cNvPr id="14" name="Obrázek 13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26121" y="2596761"/>
            <a:ext cx="720000" cy="720000"/>
          </a:xfrm>
          <a:prstGeom prst="rect">
            <a:avLst/>
          </a:prstGeom>
        </p:spPr>
      </p:pic>
      <p:pic>
        <p:nvPicPr>
          <p:cNvPr id="17" name="Obrázek 16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68145" y="4077072"/>
            <a:ext cx="720000" cy="720000"/>
          </a:xfrm>
          <a:prstGeom prst="rect">
            <a:avLst/>
          </a:prstGeom>
        </p:spPr>
      </p:pic>
      <p:pic>
        <p:nvPicPr>
          <p:cNvPr id="18" name="Obrázek 17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3003" y="4725144"/>
            <a:ext cx="720000" cy="720000"/>
          </a:xfrm>
          <a:prstGeom prst="rect">
            <a:avLst/>
          </a:prstGeom>
        </p:spPr>
      </p:pic>
      <p:sp>
        <p:nvSpPr>
          <p:cNvPr id="42" name="TextovéPole 41"/>
          <p:cNvSpPr txBox="1"/>
          <p:nvPr/>
        </p:nvSpPr>
        <p:spPr>
          <a:xfrm>
            <a:off x="4829679" y="5292553"/>
            <a:ext cx="89323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8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Doplňkové funkce v aplikaci hOn: Food Locator, My Inventory a Advanced Drink Assistant</a:t>
            </a: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 rotWithShape="1"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291" t="5901" r="18291" b="5901"/>
          <a:stretch/>
        </p:blipFill>
        <p:spPr>
          <a:xfrm>
            <a:off x="6742836" y="2882291"/>
            <a:ext cx="1231363" cy="2154885"/>
          </a:xfrm>
          <a:prstGeom prst="rect">
            <a:avLst/>
          </a:prstGeom>
        </p:spPr>
      </p:pic>
      <p:pic>
        <p:nvPicPr>
          <p:cNvPr id="10" name="Obrázek 9"/>
          <p:cNvPicPr>
            <a:picLocks noChangeAspect="1"/>
          </p:cNvPicPr>
          <p:nvPr/>
        </p:nvPicPr>
        <p:blipFill rotWithShape="1"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0517" t="5901" r="30516" b="5901"/>
          <a:stretch/>
        </p:blipFill>
        <p:spPr>
          <a:xfrm>
            <a:off x="5720054" y="1043959"/>
            <a:ext cx="985099" cy="2955298"/>
          </a:xfrm>
          <a:prstGeom prst="rect">
            <a:avLst/>
          </a:prstGeom>
        </p:spPr>
      </p:pic>
      <p:pic>
        <p:nvPicPr>
          <p:cNvPr id="11" name="Obrázek 10"/>
          <p:cNvPicPr>
            <a:picLocks noChangeAspect="1"/>
          </p:cNvPicPr>
          <p:nvPr/>
        </p:nvPicPr>
        <p:blipFill rotWithShape="1"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9400" b="89899"/>
          <a:stretch/>
        </p:blipFill>
        <p:spPr>
          <a:xfrm>
            <a:off x="8432307" y="978804"/>
            <a:ext cx="706388" cy="692696"/>
          </a:xfrm>
          <a:prstGeom prst="rect">
            <a:avLst/>
          </a:prstGeom>
        </p:spPr>
      </p:pic>
      <p:pic>
        <p:nvPicPr>
          <p:cNvPr id="12" name="Obrázek 11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28384" y="1918165"/>
            <a:ext cx="1040546" cy="2081092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2" name="Obrázek 1"/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30244" y="973092"/>
            <a:ext cx="720000" cy="72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74233977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C795BD839E46F24EB4770DF09025A07F" ma:contentTypeVersion="11" ma:contentTypeDescription="Vytvoří nový dokument" ma:contentTypeScope="" ma:versionID="899d58e324f7d2ad8dbbf30f92ba481f">
  <xsd:schema xmlns:xsd="http://www.w3.org/2001/XMLSchema" xmlns:xs="http://www.w3.org/2001/XMLSchema" xmlns:p="http://schemas.microsoft.com/office/2006/metadata/properties" xmlns:ns3="a09af93a-bc92-4cce-8ba3-c8fdbed82e22" xmlns:ns4="b4af0723-3826-4aee-ba08-906e8dce3040" targetNamespace="http://schemas.microsoft.com/office/2006/metadata/properties" ma:root="true" ma:fieldsID="8ecc31191407e2209a8b26e29ff69bbb" ns3:_="" ns4:_="">
    <xsd:import namespace="a09af93a-bc92-4cce-8ba3-c8fdbed82e22"/>
    <xsd:import namespace="b4af0723-3826-4aee-ba08-906e8dce3040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3:MediaServiceOCR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EventHashCode" minOccurs="0"/>
                <xsd:element ref="ns3:MediaServiceGenerationTim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09af93a-bc92-4cce-8ba3-c8fdbed82e2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AutoTags" ma:index="11" nillable="true" ma:displayName="MediaServiceAutoTags" ma:description="" ma:internalName="MediaServiceAutoTags" ma:readOnly="true">
      <xsd:simpleType>
        <xsd:restriction base="dms:Text"/>
      </xsd:simpleType>
    </xsd:element>
    <xsd:element name="MediaServiceLocation" ma:index="12" nillable="true" ma:displayName="MediaServiceLocation" ma:description="" ma:internalName="MediaServiceLocation" ma:readOnly="true">
      <xsd:simpleType>
        <xsd:restriction base="dms:Text"/>
      </xsd:simpleType>
    </xsd:element>
    <xsd:element name="MediaServiceOCR" ma:index="13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4af0723-3826-4aee-ba08-906e8dce3040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dílí se s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dílené s podrobnostmi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6" nillable="true" ma:displayName="Hodnota hash upozornění na sdílení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738943F7-9869-47ED-98D3-9740D3D8EED8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4ADD55FB-A287-496D-995F-BEB9B7F5903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09af93a-bc92-4cce-8ba3-c8fdbed82e22"/>
    <ds:schemaRef ds:uri="b4af0723-3826-4aee-ba08-906e8dce304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F71747CF-528E-4FB1-8821-D297DBD7BA7C}">
  <ds:schemaRefs>
    <ds:schemaRef ds:uri="http://schemas.microsoft.com/office/2006/documentManagement/types"/>
    <ds:schemaRef ds:uri="http://schemas.microsoft.com/office/infopath/2007/PartnerControls"/>
    <ds:schemaRef ds:uri="a09af93a-bc92-4cce-8ba3-c8fdbed82e22"/>
    <ds:schemaRef ds:uri="http://purl.org/dc/elements/1.1/"/>
    <ds:schemaRef ds:uri="http://schemas.microsoft.com/office/2006/metadata/properties"/>
    <ds:schemaRef ds:uri="http://purl.org/dc/terms/"/>
    <ds:schemaRef ds:uri="http://schemas.openxmlformats.org/package/2006/metadata/core-properties"/>
    <ds:schemaRef ds:uri="b4af0723-3826-4aee-ba08-906e8dce3040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2058</TotalTime>
  <Words>589</Words>
  <Application>Microsoft Office PowerPoint</Application>
  <PresentationFormat>Předvádění na obrazovce (4:3)</PresentationFormat>
  <Paragraphs>61</Paragraphs>
  <Slides>1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</vt:i4>
      </vt:variant>
    </vt:vector>
  </HeadingPairs>
  <TitlesOfParts>
    <vt:vector size="4" baseType="lpstr">
      <vt:lpstr>Arial</vt:lpstr>
      <vt:lpstr>Calibri</vt:lpstr>
      <vt:lpstr>Motiv systému Office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recepce</dc:creator>
  <cp:lastModifiedBy>Hana Ticháčková</cp:lastModifiedBy>
  <cp:revision>277</cp:revision>
  <cp:lastPrinted>2016-05-31T13:00:02Z</cp:lastPrinted>
  <dcterms:created xsi:type="dcterms:W3CDTF">2015-07-16T11:02:07Z</dcterms:created>
  <dcterms:modified xsi:type="dcterms:W3CDTF">2023-06-27T07:26:14Z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0x010100C795BD839E46F24EB4770DF09025A07F</vt:lpwstr>
  </property>
</Properties>
</file>