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7" autoAdjust="0"/>
    <p:restoredTop sz="86424" autoAdjust="0"/>
  </p:normalViewPr>
  <p:slideViewPr>
    <p:cSldViewPr>
      <p:cViewPr varScale="1">
        <p:scale>
          <a:sx n="77" d="100"/>
          <a:sy n="77" d="100"/>
        </p:scale>
        <p:origin x="749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03.06.2024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03.06.2024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03.06.2024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03.06.2024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03.06.2024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03.06.2024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03.06.2024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309320"/>
            <a:ext cx="1251348" cy="38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28"/>
          <p:cNvSpPr>
            <a:spLocks/>
          </p:cNvSpPr>
          <p:nvPr userDrawn="1"/>
        </p:nvSpPr>
        <p:spPr bwMode="auto">
          <a:xfrm flipH="1" flipV="1">
            <a:off x="0" y="6211575"/>
            <a:ext cx="6984776" cy="646425"/>
          </a:xfrm>
          <a:custGeom>
            <a:avLst/>
            <a:gdLst>
              <a:gd name="connsiteX0" fmla="*/ 0 w 8915400"/>
              <a:gd name="connsiteY0" fmla="*/ 0 h 1026989"/>
              <a:gd name="connsiteX1" fmla="*/ 311567 w 8915400"/>
              <a:gd name="connsiteY1" fmla="*/ 0 h 1026989"/>
              <a:gd name="connsiteX2" fmla="*/ 8609192 w 8915400"/>
              <a:gd name="connsiteY2" fmla="*/ 0 h 1026989"/>
              <a:gd name="connsiteX3" fmla="*/ 8892102 w 8915400"/>
              <a:gd name="connsiteY3" fmla="*/ 281709 h 1026989"/>
              <a:gd name="connsiteX4" fmla="*/ 8915400 w 8915400"/>
              <a:gd name="connsiteY4" fmla="*/ 313802 h 1026989"/>
              <a:gd name="connsiteX5" fmla="*/ 8892102 w 8915400"/>
              <a:gd name="connsiteY5" fmla="*/ 345896 h 1026989"/>
              <a:gd name="connsiteX6" fmla="*/ 8203133 w 8915400"/>
              <a:gd name="connsiteY6" fmla="*/ 1012725 h 1026989"/>
              <a:gd name="connsiteX7" fmla="*/ 8196476 w 8915400"/>
              <a:gd name="connsiteY7" fmla="*/ 1016291 h 1026989"/>
              <a:gd name="connsiteX8" fmla="*/ 8173178 w 8915400"/>
              <a:gd name="connsiteY8" fmla="*/ 1026989 h 1026989"/>
              <a:gd name="connsiteX9" fmla="*/ 686871 w 8915400"/>
              <a:gd name="connsiteY9" fmla="*/ 1026989 h 1026989"/>
              <a:gd name="connsiteX10" fmla="*/ 0 w 8915400"/>
              <a:gd name="connsiteY10" fmla="*/ 1026989 h 102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15400" h="1026989">
                <a:moveTo>
                  <a:pt x="0" y="0"/>
                </a:moveTo>
                <a:lnTo>
                  <a:pt x="311567" y="0"/>
                </a:lnTo>
                <a:cubicBezTo>
                  <a:pt x="1814549" y="0"/>
                  <a:pt x="4345887" y="0"/>
                  <a:pt x="8609192" y="0"/>
                </a:cubicBezTo>
                <a:cubicBezTo>
                  <a:pt x="8609192" y="0"/>
                  <a:pt x="8609192" y="0"/>
                  <a:pt x="8892102" y="281709"/>
                </a:cubicBezTo>
                <a:cubicBezTo>
                  <a:pt x="8892102" y="281709"/>
                  <a:pt x="8915400" y="299539"/>
                  <a:pt x="8915400" y="313802"/>
                </a:cubicBezTo>
                <a:cubicBezTo>
                  <a:pt x="8915400" y="328066"/>
                  <a:pt x="8892102" y="345896"/>
                  <a:pt x="8892102" y="345896"/>
                </a:cubicBezTo>
                <a:cubicBezTo>
                  <a:pt x="8892102" y="345896"/>
                  <a:pt x="8892102" y="345896"/>
                  <a:pt x="8203133" y="1012725"/>
                </a:cubicBezTo>
                <a:cubicBezTo>
                  <a:pt x="8203133" y="1012725"/>
                  <a:pt x="8206461" y="1009159"/>
                  <a:pt x="8196476" y="1016291"/>
                </a:cubicBezTo>
                <a:cubicBezTo>
                  <a:pt x="8186491" y="1026989"/>
                  <a:pt x="8173178" y="1026989"/>
                  <a:pt x="8173178" y="1026989"/>
                </a:cubicBezTo>
                <a:cubicBezTo>
                  <a:pt x="8173178" y="1026989"/>
                  <a:pt x="8173178" y="1026989"/>
                  <a:pt x="686871" y="1026989"/>
                </a:cubicBezTo>
                <a:lnTo>
                  <a:pt x="0" y="1026989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86818" tIns="43409" rIns="86818" bIns="43409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709">
              <a:solidFill>
                <a:prstClr val="black"/>
              </a:solidFill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xmlns="" id="{9CBF3D83-6329-4114-881B-C48C9E2EDB1D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98852" y="98850"/>
            <a:ext cx="519832" cy="322129"/>
          </a:xfrm>
          <a:custGeom>
            <a:avLst/>
            <a:gdLst>
              <a:gd name="T0" fmla="*/ 397 w 524"/>
              <a:gd name="T1" fmla="*/ 0 h 398"/>
              <a:gd name="T2" fmla="*/ 0 w 524"/>
              <a:gd name="T3" fmla="*/ 398 h 398"/>
              <a:gd name="T4" fmla="*/ 524 w 524"/>
              <a:gd name="T5" fmla="*/ 398 h 398"/>
              <a:gd name="T6" fmla="*/ 524 w 524"/>
              <a:gd name="T7" fmla="*/ 130 h 398"/>
              <a:gd name="T8" fmla="*/ 397 w 524"/>
              <a:gd name="T9" fmla="*/ 0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4" h="398">
                <a:moveTo>
                  <a:pt x="397" y="0"/>
                </a:moveTo>
                <a:lnTo>
                  <a:pt x="0" y="398"/>
                </a:lnTo>
                <a:lnTo>
                  <a:pt x="524" y="398"/>
                </a:lnTo>
                <a:lnTo>
                  <a:pt x="524" y="130"/>
                </a:lnTo>
                <a:lnTo>
                  <a:pt x="397" y="0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114" tIns="32557" rIns="65114" bIns="32557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908720"/>
            <a:ext cx="7147240" cy="0"/>
          </a:xfrm>
          <a:prstGeom prst="line">
            <a:avLst/>
          </a:prstGeom>
          <a:ln w="1905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03.06.2024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03.06.2024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03.06.2024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03.06.2024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03.06.2024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198552" y="37752"/>
            <a:ext cx="9034928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 smtClean="0">
                <a:solidFill>
                  <a:srgbClr val="4472C4"/>
                </a:solidFill>
                <a:latin typeface="Arial" charset="0"/>
              </a:rPr>
              <a:t>HCR7818DNMM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latin typeface="Arial" charset="0"/>
              </a:rPr>
              <a:t>Volně </a:t>
            </a:r>
            <a:r>
              <a:rPr lang="cs-CZ" altLang="cs-CZ" sz="1400" dirty="0">
                <a:latin typeface="Arial" charset="0"/>
              </a:rPr>
              <a:t>stojící </a:t>
            </a:r>
            <a:r>
              <a:rPr lang="cs-CZ" altLang="cs-CZ" sz="1400" dirty="0" smtClean="0">
                <a:latin typeface="Arial" charset="0"/>
              </a:rPr>
              <a:t>čtyřdveřová chladnička </a:t>
            </a:r>
            <a:r>
              <a:rPr lang="cs-CZ" altLang="cs-CZ" sz="1400" dirty="0">
                <a:solidFill>
                  <a:srgbClr val="4472C4"/>
                </a:solidFill>
                <a:latin typeface="Arial" charset="0"/>
              </a:rPr>
              <a:t>Cube 83 Series </a:t>
            </a:r>
            <a:r>
              <a:rPr lang="cs-CZ" altLang="cs-CZ" sz="1400" dirty="0" smtClean="0">
                <a:solidFill>
                  <a:srgbClr val="4472C4"/>
                </a:solidFill>
                <a:latin typeface="Arial" charset="0"/>
              </a:rPr>
              <a:t>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Total No Frost, Invertorový kompresor, Humidity Zone s HCS,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Fresh Box, Daylight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22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0" y="908720"/>
            <a:ext cx="4070206" cy="576064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2019/2016)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</a:t>
            </a:r>
            <a:r>
              <a:rPr lang="cs-CZ" altLang="cs-CZ" sz="800" dirty="0" smtClean="0">
                <a:latin typeface="Arial" charset="0"/>
              </a:rPr>
              <a:t>D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Celkový </a:t>
            </a:r>
            <a:r>
              <a:rPr lang="cs-CZ" altLang="cs-CZ" sz="800" dirty="0">
                <a:latin typeface="Arial" charset="0"/>
              </a:rPr>
              <a:t>čistý objem (l)		</a:t>
            </a:r>
            <a:r>
              <a:rPr lang="cs-CZ" altLang="cs-CZ" sz="800" dirty="0" smtClean="0">
                <a:latin typeface="Arial" charset="0"/>
              </a:rPr>
              <a:t>467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Čistý objem chladničky/ mrazáku (l)		</a:t>
            </a:r>
            <a:r>
              <a:rPr lang="cs-CZ" altLang="cs-CZ" sz="800" dirty="0" smtClean="0">
                <a:latin typeface="Arial" charset="0"/>
              </a:rPr>
              <a:t>311/156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za den (kWh/24 hod)		</a:t>
            </a:r>
            <a:r>
              <a:rPr lang="cs-CZ" altLang="cs-CZ" sz="800" dirty="0" smtClean="0">
                <a:latin typeface="Arial" charset="0"/>
              </a:rPr>
              <a:t>0,635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Roční spotřeba energie (kWh/rok)		</a:t>
            </a:r>
            <a:r>
              <a:rPr lang="cs-CZ" altLang="cs-CZ" sz="800" dirty="0" smtClean="0">
                <a:latin typeface="Arial" charset="0"/>
              </a:rPr>
              <a:t>232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Mrazicí výkon (kg/24 hod)		</a:t>
            </a:r>
            <a:r>
              <a:rPr lang="cs-CZ" altLang="cs-CZ" sz="800" dirty="0" smtClean="0">
                <a:latin typeface="Arial" charset="0"/>
              </a:rPr>
              <a:t>10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Doba skladování při výpadku proudu (hod)	</a:t>
            </a:r>
            <a:r>
              <a:rPr lang="cs-CZ" altLang="cs-CZ" sz="800" dirty="0" smtClean="0">
                <a:latin typeface="Arial" charset="0"/>
              </a:rPr>
              <a:t>10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</a:t>
            </a:r>
            <a:r>
              <a:rPr lang="cs-CZ" altLang="cs-CZ" sz="800" dirty="0" smtClean="0">
                <a:latin typeface="Arial" charset="0"/>
              </a:rPr>
              <a:t>35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		</a:t>
            </a:r>
            <a:r>
              <a:rPr lang="cs-CZ" altLang="cs-CZ" sz="800" dirty="0" smtClean="0">
                <a:latin typeface="Arial" charset="0"/>
              </a:rPr>
              <a:t>B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Klimatická třída			</a:t>
            </a:r>
            <a:r>
              <a:rPr lang="cs-CZ" altLang="cs-CZ" sz="800" dirty="0" smtClean="0">
                <a:latin typeface="Arial" charset="0"/>
              </a:rPr>
              <a:t>N </a:t>
            </a:r>
            <a:r>
              <a:rPr lang="cs-CZ" altLang="cs-CZ" sz="800" dirty="0">
                <a:latin typeface="Arial" charset="0"/>
              </a:rPr>
              <a:t>- </a:t>
            </a:r>
            <a:r>
              <a:rPr lang="cs-CZ" altLang="cs-CZ" sz="800" dirty="0" smtClean="0">
                <a:latin typeface="Arial" charset="0"/>
              </a:rPr>
              <a:t>T  </a:t>
            </a:r>
            <a:r>
              <a:rPr lang="cs-CZ" altLang="cs-CZ" sz="800" dirty="0">
                <a:latin typeface="Arial" charset="0"/>
              </a:rPr>
              <a:t>10°- </a:t>
            </a:r>
            <a:r>
              <a:rPr lang="cs-CZ" altLang="cs-CZ" sz="800" dirty="0" smtClean="0">
                <a:latin typeface="Arial" charset="0"/>
              </a:rPr>
              <a:t>43°C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Hvězdičkové označení 		****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 světla		</a:t>
            </a:r>
            <a:r>
              <a:rPr lang="cs-CZ" altLang="cs-CZ" sz="800" dirty="0" smtClean="0">
                <a:latin typeface="Arial" charset="0"/>
              </a:rPr>
              <a:t>G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Vlastnosti</a:t>
            </a:r>
          </a:p>
          <a:p>
            <a:pPr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Invertorový </a:t>
            </a:r>
            <a:r>
              <a:rPr lang="cs-CZ" altLang="cs-CZ" sz="800" b="1" dirty="0">
                <a:latin typeface="Arial" charset="0"/>
              </a:rPr>
              <a:t>kompresor – tichý a </a:t>
            </a:r>
            <a:r>
              <a:rPr lang="cs-CZ" altLang="cs-CZ" sz="800" b="1" dirty="0" smtClean="0">
                <a:latin typeface="Arial" charset="0"/>
              </a:rPr>
              <a:t>úsporný chod</a:t>
            </a:r>
          </a:p>
          <a:p>
            <a:pPr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Total </a:t>
            </a:r>
            <a:r>
              <a:rPr lang="cs-CZ" altLang="cs-CZ" sz="800" b="1" dirty="0">
                <a:latin typeface="Arial" charset="0"/>
              </a:rPr>
              <a:t>No Frost </a:t>
            </a:r>
            <a:r>
              <a:rPr lang="cs-CZ" altLang="cs-CZ" sz="800" b="1" dirty="0" smtClean="0">
                <a:latin typeface="Arial" charset="0"/>
              </a:rPr>
              <a:t>Air Surround – </a:t>
            </a:r>
            <a:r>
              <a:rPr lang="cs-CZ" altLang="cs-CZ" sz="800" b="1" dirty="0">
                <a:latin typeface="Arial" charset="0"/>
              </a:rPr>
              <a:t>beznámrazová technologie mrazení, </a:t>
            </a:r>
            <a:r>
              <a:rPr lang="cs-CZ" altLang="cs-CZ" sz="800" b="1" dirty="0" smtClean="0">
                <a:latin typeface="Arial" charset="0"/>
              </a:rPr>
              <a:t>      šetrná a rovnoměrná </a:t>
            </a:r>
            <a:r>
              <a:rPr lang="cs-CZ" altLang="cs-CZ" sz="800" b="1" dirty="0">
                <a:latin typeface="Arial" charset="0"/>
              </a:rPr>
              <a:t>distribuce chladného vzduchu bez přímého </a:t>
            </a:r>
            <a:r>
              <a:rPr lang="cs-CZ" altLang="cs-CZ" sz="800" b="1" dirty="0" smtClean="0">
                <a:latin typeface="Arial" charset="0"/>
              </a:rPr>
              <a:t>vyfoukávání uchová jídlo déle čerstvé, s možností umístění kamkoliv</a:t>
            </a:r>
            <a:endParaRPr lang="cs-CZ" altLang="cs-CZ" sz="800" b="1" dirty="0"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Zásuvka Humidity Zone se systémem HCS </a:t>
            </a:r>
            <a:r>
              <a:rPr lang="cs-CZ" altLang="cs-CZ" sz="800" b="1" dirty="0">
                <a:latin typeface="Arial" charset="0"/>
              </a:rPr>
              <a:t>–</a:t>
            </a:r>
            <a:r>
              <a:rPr lang="en-US" sz="800" b="1" dirty="0">
                <a:latin typeface="Arial" charset="0"/>
              </a:rPr>
              <a:t> </a:t>
            </a:r>
            <a:r>
              <a:rPr lang="cs-CZ" sz="800" b="1" dirty="0" smtClean="0">
                <a:latin typeface="Arial" charset="0"/>
              </a:rPr>
              <a:t>uchová čerstvé potraviny 2x déle, řízená úroveň vlhkosti na </a:t>
            </a:r>
            <a:r>
              <a:rPr lang="en-US" sz="800" b="1" dirty="0" smtClean="0">
                <a:latin typeface="Arial" charset="0"/>
              </a:rPr>
              <a:t>90 %</a:t>
            </a:r>
            <a:r>
              <a:rPr lang="cs-CZ" sz="800" b="1" dirty="0" smtClean="0">
                <a:latin typeface="Arial" charset="0"/>
              </a:rPr>
              <a:t> </a:t>
            </a:r>
          </a:p>
          <a:p>
            <a:pPr>
              <a:spcBef>
                <a:spcPct val="0"/>
              </a:spcBef>
            </a:pPr>
            <a:endParaRPr lang="cs-CZ" altLang="cs-CZ" sz="800" dirty="0" smtClean="0">
              <a:latin typeface="Arial" charset="0"/>
            </a:endParaRPr>
          </a:p>
          <a:p>
            <a:pPr>
              <a:spcBef>
                <a:spcPct val="0"/>
              </a:spcBef>
            </a:pP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Funkce Rychlé chlazení, Rychlé mrazení, Dovolená, Auto nastavení Fuzzy logic, Dětská pojistka, Stand by – pohotovostní </a:t>
            </a:r>
            <a:r>
              <a:rPr lang="cs-CZ" altLang="cs-CZ" sz="800" dirty="0" smtClean="0">
                <a:latin typeface="Arial" charset="0"/>
              </a:rPr>
              <a:t>režim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Elektronické </a:t>
            </a:r>
            <a:r>
              <a:rPr lang="cs-CZ" altLang="cs-CZ" sz="800" dirty="0">
                <a:latin typeface="Arial" charset="0"/>
              </a:rPr>
              <a:t>ovládání teploty +1 až +9°C chladnička / -</a:t>
            </a:r>
            <a:r>
              <a:rPr lang="cs-CZ" altLang="cs-CZ" sz="800" dirty="0" smtClean="0">
                <a:latin typeface="Arial" charset="0"/>
              </a:rPr>
              <a:t>14 </a:t>
            </a:r>
            <a:r>
              <a:rPr lang="cs-CZ" altLang="cs-CZ" sz="800" dirty="0">
                <a:latin typeface="Arial" charset="0"/>
              </a:rPr>
              <a:t>až -24°C mrazák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Externí dotykový displej na </a:t>
            </a:r>
            <a:r>
              <a:rPr lang="cs-CZ" altLang="cs-CZ" sz="800" dirty="0" smtClean="0">
                <a:latin typeface="Arial" charset="0"/>
              </a:rPr>
              <a:t>dvířkách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Automatické odmrazování chladničky i mrazáku; Akustický signál otevřených dvířek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Chladnička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2 + 1 skleněné police / </a:t>
            </a:r>
            <a:r>
              <a:rPr lang="cs-CZ" altLang="cs-CZ" sz="800" dirty="0" smtClean="0">
                <a:latin typeface="Arial" charset="0"/>
              </a:rPr>
              <a:t>6 </a:t>
            </a:r>
            <a:r>
              <a:rPr lang="cs-CZ" altLang="cs-CZ" sz="800" dirty="0" smtClean="0">
                <a:latin typeface="Arial" charset="0"/>
              </a:rPr>
              <a:t>přihrádek </a:t>
            </a:r>
            <a:r>
              <a:rPr lang="cs-CZ" altLang="cs-CZ" sz="800" dirty="0">
                <a:latin typeface="Arial" charset="0"/>
              </a:rPr>
              <a:t>ve dveřích </a:t>
            </a: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1x </a:t>
            </a:r>
            <a:r>
              <a:rPr lang="cs-CZ" altLang="cs-CZ" sz="800" dirty="0">
                <a:latin typeface="Arial" charset="0"/>
              </a:rPr>
              <a:t>zásuvka na zeleninu Humidity Zone; 1x zásuvka </a:t>
            </a:r>
            <a:r>
              <a:rPr lang="cs-CZ" altLang="cs-CZ" sz="800" dirty="0" smtClean="0">
                <a:latin typeface="Arial" charset="0"/>
              </a:rPr>
              <a:t>Fresh Box 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Mrazák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3 + 3 </a:t>
            </a:r>
            <a:r>
              <a:rPr lang="cs-CZ" altLang="cs-CZ" sz="800" dirty="0" smtClean="0">
                <a:latin typeface="Arial" charset="0"/>
              </a:rPr>
              <a:t>zásuvky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Osvětlení LED Daylight / Integrované madlo / 2 nožičky / 4 </a:t>
            </a:r>
            <a:r>
              <a:rPr lang="cs-CZ" altLang="cs-CZ" sz="800" dirty="0" smtClean="0">
                <a:latin typeface="Arial" charset="0"/>
              </a:rPr>
              <a:t>kolečka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ovéPole 11"/>
          <p:cNvSpPr txBox="1"/>
          <p:nvPr/>
        </p:nvSpPr>
        <p:spPr>
          <a:xfrm>
            <a:off x="4774710" y="2801830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x zásuvka  na zeleninu</a:t>
            </a:r>
          </a:p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1x Fresh Zone</a:t>
            </a:r>
          </a:p>
        </p:txBody>
      </p:sp>
      <p:sp>
        <p:nvSpPr>
          <p:cNvPr id="19" name="Obdélník 18"/>
          <p:cNvSpPr/>
          <p:nvPr/>
        </p:nvSpPr>
        <p:spPr>
          <a:xfrm>
            <a:off x="5758056" y="5159086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Kód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34005789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6901018092411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		Stříbrný nerez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(mm)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1815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833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650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váha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(kg)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	85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1920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892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709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Hmotnost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s obalem (kg)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94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0" name="TextovéPole 49"/>
          <p:cNvSpPr txBox="1"/>
          <p:nvPr/>
        </p:nvSpPr>
        <p:spPr>
          <a:xfrm>
            <a:off x="4788024" y="1844824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Bezdotyková technologie ovládání chladničky</a:t>
            </a:r>
            <a:endParaRPr lang="cs-CZ" sz="800" dirty="0">
              <a:solidFill>
                <a:schemeClr val="bg1"/>
              </a:solidFill>
            </a:endParaRPr>
          </a:p>
        </p:txBody>
      </p:sp>
      <p:sp>
        <p:nvSpPr>
          <p:cNvPr id="13" name="Zaoblený obdélník 12"/>
          <p:cNvSpPr/>
          <p:nvPr/>
        </p:nvSpPr>
        <p:spPr>
          <a:xfrm>
            <a:off x="4355976" y="2780928"/>
            <a:ext cx="360040" cy="2160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/>
          <p:cNvSpPr txBox="1"/>
          <p:nvPr/>
        </p:nvSpPr>
        <p:spPr>
          <a:xfrm>
            <a:off x="6843686" y="1899203"/>
            <a:ext cx="89412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181,5</a:t>
            </a:r>
            <a:endParaRPr lang="cs-CZ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cs-CZ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</a:p>
        </p:txBody>
      </p:sp>
      <p:pic>
        <p:nvPicPr>
          <p:cNvPr id="23" name="Obrázek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7"/>
          <a:stretch/>
        </p:blipFill>
        <p:spPr>
          <a:xfrm>
            <a:off x="7708194" y="1929146"/>
            <a:ext cx="143944" cy="648000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xmlns="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28" name="TextovéPole 27"/>
          <p:cNvSpPr txBox="1"/>
          <p:nvPr/>
        </p:nvSpPr>
        <p:spPr>
          <a:xfrm>
            <a:off x="4864505" y="1983414"/>
            <a:ext cx="696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Externí dotykový displej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ovéPole 30"/>
          <p:cNvSpPr txBox="1"/>
          <p:nvPr/>
        </p:nvSpPr>
        <p:spPr>
          <a:xfrm>
            <a:off x="4741566" y="2876991"/>
            <a:ext cx="876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Humidity Zone – zásuvka           s řízenou vlhkostí 90 %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ovéPole 35"/>
          <p:cNvSpPr txBox="1"/>
          <p:nvPr/>
        </p:nvSpPr>
        <p:spPr>
          <a:xfrm>
            <a:off x="4800821" y="1023641"/>
            <a:ext cx="91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Beznámrazová technologie Total No Frost Air Surround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256" y="2708005"/>
            <a:ext cx="720000" cy="720000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9" t="5251" r="2651" b="9475"/>
          <a:stretch/>
        </p:blipFill>
        <p:spPr>
          <a:xfrm>
            <a:off x="4154369" y="1769797"/>
            <a:ext cx="720000" cy="719999"/>
          </a:xfrm>
          <a:prstGeom prst="rect">
            <a:avLst/>
          </a:prstGeom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610" y="943271"/>
            <a:ext cx="720000" cy="72000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5700167" y="4063713"/>
            <a:ext cx="184731" cy="2218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Bef>
                <a:spcPct val="0"/>
              </a:spcBef>
            </a:pPr>
            <a:endParaRPr lang="cs-CZ" altLang="cs-CZ" sz="800" dirty="0">
              <a:latin typeface="Arial" charset="0"/>
            </a:endParaRPr>
          </a:p>
        </p:txBody>
      </p:sp>
      <p:pic>
        <p:nvPicPr>
          <p:cNvPr id="26" name="Obrázek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115" y="3794492"/>
            <a:ext cx="720000" cy="720000"/>
          </a:xfrm>
          <a:prstGeom prst="rect">
            <a:avLst/>
          </a:prstGeom>
        </p:spPr>
      </p:pic>
      <p:sp>
        <p:nvSpPr>
          <p:cNvPr id="46" name="TextovéPole 45"/>
          <p:cNvSpPr txBox="1"/>
          <p:nvPr/>
        </p:nvSpPr>
        <p:spPr>
          <a:xfrm>
            <a:off x="4781928" y="3773551"/>
            <a:ext cx="8054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osvětlení Daylight imitující denní světlo pro dokonalou viditelnost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0" t="2750" r="13250" b="3801"/>
          <a:stretch/>
        </p:blipFill>
        <p:spPr>
          <a:xfrm>
            <a:off x="6642712" y="3394143"/>
            <a:ext cx="1360372" cy="170525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6" t="5900" r="23236" b="4851"/>
          <a:stretch/>
        </p:blipFill>
        <p:spPr>
          <a:xfrm>
            <a:off x="5768471" y="1023641"/>
            <a:ext cx="1098048" cy="2333351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0" b="89899"/>
          <a:stretch/>
        </p:blipFill>
        <p:spPr>
          <a:xfrm>
            <a:off x="8378910" y="269187"/>
            <a:ext cx="706388" cy="692696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023641"/>
            <a:ext cx="1124186" cy="22483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795BD839E46F24EB4770DF09025A07F" ma:contentTypeVersion="11" ma:contentTypeDescription="Vytvoří nový dokument" ma:contentTypeScope="" ma:versionID="899d58e324f7d2ad8dbbf30f92ba481f">
  <xsd:schema xmlns:xsd="http://www.w3.org/2001/XMLSchema" xmlns:xs="http://www.w3.org/2001/XMLSchema" xmlns:p="http://schemas.microsoft.com/office/2006/metadata/properties" xmlns:ns3="a09af93a-bc92-4cce-8ba3-c8fdbed82e22" xmlns:ns4="b4af0723-3826-4aee-ba08-906e8dce3040" targetNamespace="http://schemas.microsoft.com/office/2006/metadata/properties" ma:root="true" ma:fieldsID="8ecc31191407e2209a8b26e29ff69bbb" ns3:_="" ns4:_="">
    <xsd:import namespace="a09af93a-bc92-4cce-8ba3-c8fdbed82e22"/>
    <xsd:import namespace="b4af0723-3826-4aee-ba08-906e8dce30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af93a-bc92-4cce-8ba3-c8fdbed82e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f0723-3826-4aee-ba08-906e8dce304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1747CF-528E-4FB1-8821-D297DBD7BA7C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b4af0723-3826-4aee-ba08-906e8dce3040"/>
    <ds:schemaRef ds:uri="a09af93a-bc92-4cce-8ba3-c8fdbed82e2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ADD55FB-A287-496D-995F-BEB9B7F590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9af93a-bc92-4cce-8ba3-c8fdbed82e22"/>
    <ds:schemaRef ds:uri="b4af0723-3826-4aee-ba08-906e8dce30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8943F7-9869-47ED-98D3-9740D3D8EE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2717</TotalTime>
  <Words>80</Words>
  <Application>Microsoft Office PowerPoint</Application>
  <PresentationFormat>Předvádění na obrazovce (4:3)</PresentationFormat>
  <Paragraphs>57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299</cp:revision>
  <cp:lastPrinted>2016-05-31T13:00:02Z</cp:lastPrinted>
  <dcterms:created xsi:type="dcterms:W3CDTF">2015-07-16T11:02:07Z</dcterms:created>
  <dcterms:modified xsi:type="dcterms:W3CDTF">2024-06-03T12:36:40Z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0x010100C795BD839E46F24EB4770DF09025A07F</vt:lpwstr>
  </property>
</Properties>
</file>