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703" r:id="rId2"/>
    <p:sldMasterId id="2147483715" r:id="rId3"/>
  </p:sldMasterIdLst>
  <p:notesMasterIdLst>
    <p:notesMasterId r:id="rId7"/>
  </p:notesMasterIdLst>
  <p:sldIdLst>
    <p:sldId id="299" r:id="rId4"/>
    <p:sldId id="300" r:id="rId5"/>
    <p:sldId id="301" r:id="rId6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FF"/>
    <a:srgbClr val="B11FA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458" autoAdjust="0"/>
  </p:normalViewPr>
  <p:slideViewPr>
    <p:cSldViewPr>
      <p:cViewPr>
        <p:scale>
          <a:sx n="110" d="100"/>
          <a:sy n="110" d="100"/>
        </p:scale>
        <p:origin x="-16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411"/>
          </a:xfrm>
          <a:prstGeom prst="rect">
            <a:avLst/>
          </a:prstGeom>
        </p:spPr>
        <p:txBody>
          <a:bodyPr vert="horz" lIns="92994" tIns="46497" rIns="92994" bIns="4649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411"/>
          </a:xfrm>
          <a:prstGeom prst="rect">
            <a:avLst/>
          </a:prstGeom>
        </p:spPr>
        <p:txBody>
          <a:bodyPr vert="horz" lIns="92994" tIns="46497" rIns="92994" bIns="46497" rtlCol="0"/>
          <a:lstStyle>
            <a:lvl1pPr algn="r">
              <a:defRPr sz="1200"/>
            </a:lvl1pPr>
          </a:lstStyle>
          <a:p>
            <a:fld id="{48430774-8027-420C-BD11-ADE6F339C92A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94" tIns="46497" rIns="92994" bIns="46497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2994" tIns="46497" rIns="92994" bIns="46497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2994" tIns="46497" rIns="92994" bIns="4649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2994" tIns="46497" rIns="92994" bIns="46497" rtlCol="0" anchor="b"/>
          <a:lstStyle>
            <a:lvl1pPr algn="r">
              <a:defRPr sz="1200"/>
            </a:lvl1pPr>
          </a:lstStyle>
          <a:p>
            <a:fld id="{273A2AB8-9EFD-41B4-89F2-11F4C8763C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5411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39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4F2EE-8D0B-42CF-BBC2-DC2B5B715022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0BAA1-CA65-498F-A5C7-299805A2DC07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86103-2A81-447A-89CB-86E4C819A400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791F3-4D8F-407C-BEEC-CF8376E1B9B4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959601" y="188913"/>
            <a:ext cx="1924050" cy="587851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82694" y="188913"/>
            <a:ext cx="5624512" cy="587851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E9323-0290-4E68-A7D8-00BCA733A913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E15CE-428F-4438-BFA2-262EE9D1EFAD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1" y="6356384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fld id="{6DB88055-F0D1-43D2-ABE9-15F90C5496F5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1/29/2016</a:t>
            </a:fld>
            <a:endParaRPr lang="fr-FR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endParaRPr lang="fr-FR" sz="1200" dirty="0">
              <a:solidFill>
                <a:prstClr val="black">
                  <a:tint val="75000"/>
                </a:prstClr>
              </a:solidFill>
              <a:latin typeface="Tempus Sans ITC" pitchFamily="82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84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algn="l"/>
            <a:fld id="{AF194ABF-2C1B-43AF-8021-E4CBF1E216A4}" type="slidenum">
              <a:rPr lang="fr-FR" smtClean="0">
                <a:solidFill>
                  <a:prstClr val="black"/>
                </a:solidFill>
                <a:latin typeface="Calibri"/>
              </a:rPr>
              <a:pPr algn="l"/>
              <a:t>‹#›</a:t>
            </a:fld>
            <a:endParaRPr lang="fr-FR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re. Contenu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2566" y="188913"/>
            <a:ext cx="7680080" cy="1143000"/>
          </a:xfrm>
        </p:spPr>
        <p:txBody>
          <a:bodyPr/>
          <a:lstStyle/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186962" y="1600203"/>
            <a:ext cx="3777762" cy="4467225"/>
          </a:xfrm>
        </p:spPr>
        <p:txBody>
          <a:bodyPr/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5105400" y="1600206"/>
            <a:ext cx="3777762" cy="2157413"/>
          </a:xfrm>
        </p:spPr>
        <p:txBody>
          <a:bodyPr/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5105400" y="3910013"/>
            <a:ext cx="3777762" cy="2157412"/>
          </a:xfrm>
        </p:spPr>
        <p:txBody>
          <a:bodyPr/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A9F71-784C-49FE-87A9-415304B0D6C1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ADEA6-8352-4F48-947D-F9E781E3774A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4643"/>
            <a:ext cx="8229600" cy="585152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A1C2FC24-4ACF-4AD3-9ADE-3EBE5FABA278}" type="datetime1">
              <a:rPr lang="en-US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27C84A1B-029E-462F-BFAA-DAA48B3C5A29}" type="slidenum">
              <a:rPr 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2C082-EE16-4824-BE26-D89D54C626E3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B07573-CB84-4A7C-AC96-29E2A280E679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A3DA-5AA2-4A9E-9B33-B78588DC213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0B958-0059-4071-B889-00901577EC79}" type="slidenum">
              <a:rPr lang="fr-F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1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4EFA8-88C0-4E5B-97D1-47E61AF8F7D6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91BEB-5541-41B0-A628-045D4014496A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87451" y="1600203"/>
            <a:ext cx="37719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11751" y="1600203"/>
            <a:ext cx="37719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63B18-540F-4B43-8DC5-1D658A31CE4A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78121E-3DCC-4B64-8EC0-E4DC66816959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60F17-C4D4-4F5C-BBCA-E1F193D8FE7E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241BE-E67B-4ECB-A139-7E7D092485B7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7355F-A1AD-40B4-AE19-31720A286FEA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3AAF8-15CC-4EB2-B35A-01464E38A752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E7495-22A9-4CB7-85A4-5C4F3CBE9660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7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7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7EBCA0-CE7B-42E5-A597-82BE5DA17076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F23A1-D551-45D9-9604-54EADE3E6CF8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dirty="0" smtClean="0"/>
              <a:t>Klepnutím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7E2A5-F433-4B79-9463-3E81F706050E}" type="datetime1">
              <a:rPr lang="en-US" altLang="ja-JP" smtClean="0">
                <a:solidFill>
                  <a:srgbClr val="000000"/>
                </a:solidFill>
              </a:rPr>
              <a:pPr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14C35-1BEC-447E-82B3-96B4CC64C6F9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SilverBullet:Users:therezelefevre:Documents:1%20-%20ON%20THE%20GO%20[13]:1%20-%20DOSSIERS%20:SEB%20IDENTIT&#201;%20GROUPE:11&#176;%20CHARTE:01%20-%20CALAGES:PRES%20POWER%20PONT:CALAGE:IMPORTLOGO.jpg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SilverBullet:Users:therezelefevre:Documents:1%20-%20ON%20THE%20GO%20[13]:1%20-%20DOSSIERS%20:SEB%20IDENTIT&#201;%20GROUPE:11&#176;%20CHARTE:01%20-%20CALAGES:PRES%20POWER%20PONT:CALAGE:IMPORTLOGO.jpg" TargetMode="Externa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2690" y="188913"/>
            <a:ext cx="76803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 smtClean="0"/>
              <a:t>Cliquez et modifiez le titre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1600203"/>
            <a:ext cx="76962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 smtClean="0"/>
              <a:t>Cliquez pour modifier les styles du texte du masque</a:t>
            </a:r>
          </a:p>
          <a:p>
            <a:pPr lvl="1"/>
            <a:r>
              <a:rPr lang="fr-FR" altLang="ja-JP" smtClean="0"/>
              <a:t>Deuxième niveau</a:t>
            </a:r>
          </a:p>
          <a:p>
            <a:pPr lvl="2"/>
            <a:r>
              <a:rPr lang="fr-FR" altLang="ja-JP" smtClean="0"/>
              <a:t>Troisième niveau</a:t>
            </a:r>
          </a:p>
          <a:p>
            <a:pPr lvl="3"/>
            <a:r>
              <a:rPr lang="fr-FR" altLang="ja-JP" smtClean="0"/>
              <a:t>Quatrième niveau</a:t>
            </a:r>
          </a:p>
          <a:p>
            <a:pPr lvl="4"/>
            <a:r>
              <a:rPr lang="fr-FR" altLang="ja-JP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95388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 baseline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0AAC43-0A21-4046-883C-8030E09657EE}" type="datetime1">
              <a:rPr lang="en-US" altLang="ja-JP" smtClean="0">
                <a:solidFill>
                  <a:srgbClr val="000000"/>
                </a:solidFill>
                <a:ea typeface="ＭＳ Ｐゴシック" pitchFamily="1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1/29/2016</a:t>
            </a:fld>
            <a:endParaRPr lang="fr-FR" altLang="ja-JP" dirty="0">
              <a:solidFill>
                <a:srgbClr val="000000"/>
              </a:solidFill>
              <a:ea typeface="ＭＳ Ｐゴシック" pitchFamily="1" charset="-128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775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baseline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ja-JP" dirty="0">
              <a:solidFill>
                <a:srgbClr val="000000"/>
              </a:solidFill>
              <a:ea typeface="ＭＳ Ｐゴシック" pitchFamily="1" charset="-128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62775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baseline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4293B1-3AC9-4689-A8BE-0CC13506DC63}" type="slidenum">
              <a:rPr lang="fr-FR" altLang="ja-JP">
                <a:solidFill>
                  <a:srgbClr val="000000"/>
                </a:solidFill>
                <a:ea typeface="ＭＳ Ｐゴシック" pitchFamily="1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 dirty="0">
              <a:solidFill>
                <a:srgbClr val="000000"/>
              </a:solidFill>
              <a:ea typeface="ＭＳ Ｐゴシック" pitchFamily="1" charset="-128"/>
            </a:endParaRPr>
          </a:p>
        </p:txBody>
      </p:sp>
      <p:pic>
        <p:nvPicPr>
          <p:cNvPr id="10247" name="Picture 7" descr="SilverBullet:Users:therezelefevre:Documents:1 - ON THE GO [13]:1 - DOSSIERS :SEB IDENTITÉ GROUPE:11° CHARTE:01 - CALAGES:PRES POWER PONT:CALAGE:IMPORTLOGO.jpg"/>
          <p:cNvPicPr>
            <a:picLocks noChangeAspect="1" noChangeArrowheads="1"/>
          </p:cNvPicPr>
          <p:nvPr/>
        </p:nvPicPr>
        <p:blipFill>
          <a:blip r:embed="rId16" r:link="rId17" cstate="print"/>
          <a:srcRect/>
          <a:stretch>
            <a:fillRect/>
          </a:stretch>
        </p:blipFill>
        <p:spPr bwMode="auto">
          <a:xfrm>
            <a:off x="7" y="0"/>
            <a:ext cx="1109663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E1111"/>
        </a:buClr>
        <a:buFont typeface="Wingdings 2" pitchFamily="18" charset="2"/>
        <a:buChar char="¢"/>
        <a:defRPr sz="2400" b="1">
          <a:solidFill>
            <a:srgbClr val="8E858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¡"/>
        <a:defRPr>
          <a:solidFill>
            <a:srgbClr val="8E858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¡"/>
        <a:defRPr sz="1700">
          <a:solidFill>
            <a:srgbClr val="8E858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rgbClr val="8E858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5pPr>
      <a:lvl6pPr marL="2438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6pPr>
      <a:lvl7pPr marL="2895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7pPr>
      <a:lvl8pPr marL="3352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8pPr>
      <a:lvl9pPr marL="3810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EA3DA-5AA2-4A9E-9B33-B78588DC213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29/01/2016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0B958-0059-4071-B889-00901577EC7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7" descr="SilverBullet:Users:therezelefevre:Documents:1 - ON THE GO [13]:1 - DOSSIERS :SEB IDENTITÉ GROUPE:11° CHARTE:01 - CALAGES:PRES POWER PONT:CALAGE:IMPORTLOGO.jpg"/>
          <p:cNvPicPr>
            <a:picLocks noChangeAspect="1" noChangeArrowheads="1"/>
          </p:cNvPicPr>
          <p:nvPr userDrawn="1"/>
        </p:nvPicPr>
        <p:blipFill>
          <a:blip r:embed="rId13" r:link="rId14" cstate="print"/>
          <a:srcRect/>
          <a:stretch>
            <a:fillRect/>
          </a:stretch>
        </p:blipFill>
        <p:spPr bwMode="auto">
          <a:xfrm>
            <a:off x="13" y="0"/>
            <a:ext cx="1109663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Line 8"/>
          <p:cNvSpPr>
            <a:spLocks noChangeShapeType="1"/>
          </p:cNvSpPr>
          <p:nvPr userDrawn="1"/>
        </p:nvSpPr>
        <p:spPr bwMode="auto">
          <a:xfrm>
            <a:off x="1182688" y="188913"/>
            <a:ext cx="0" cy="6553200"/>
          </a:xfrm>
          <a:prstGeom prst="line">
            <a:avLst/>
          </a:prstGeom>
          <a:noFill/>
          <a:ln w="38100">
            <a:solidFill>
              <a:srgbClr val="808080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sz="2400" baseline="30000">
              <a:solidFill>
                <a:srgbClr val="000000"/>
              </a:solidFill>
              <a:latin typeface="Arial" charset="0"/>
              <a:ea typeface="ＭＳ Ｐゴシック" pitchFamily="1" charset="-128"/>
            </a:endParaRP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0" y="6429396"/>
            <a:ext cx="11429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SBU </a:t>
            </a:r>
            <a:r>
              <a:rPr lang="fr-FR" sz="8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Personal</a:t>
            </a:r>
            <a:r>
              <a:rPr lang="fr-FR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Care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charset="0"/>
          <a:ea typeface="ＭＳ Ｐゴシック" pitchFamily="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charset="0"/>
          <a:ea typeface="ＭＳ Ｐゴシック" pitchFamily="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charset="0"/>
          <a:ea typeface="ＭＳ Ｐゴシック" pitchFamily="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charset="0"/>
          <a:ea typeface="ＭＳ Ｐゴシック" pitchFamily="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charset="0"/>
          <a:ea typeface="ＭＳ Ｐゴシック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charset="0"/>
          <a:ea typeface="ＭＳ Ｐゴシック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charset="0"/>
          <a:ea typeface="ＭＳ Ｐゴシック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E1111"/>
        </a:buClr>
        <a:buFont typeface="Wingdings 2" pitchFamily="18" charset="2"/>
        <a:buChar char="¢"/>
        <a:defRPr sz="2400" b="1">
          <a:solidFill>
            <a:srgbClr val="8E858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¡"/>
        <a:defRPr>
          <a:solidFill>
            <a:srgbClr val="8E858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¡"/>
        <a:defRPr sz="1700">
          <a:solidFill>
            <a:srgbClr val="8E858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rgbClr val="8E858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14.jpeg"/><Relationship Id="rId10" Type="http://schemas.openxmlformats.org/officeDocument/2006/relationships/image" Target="../media/image11.jpeg"/><Relationship Id="rId4" Type="http://schemas.openxmlformats.org/officeDocument/2006/relationships/image" Target="../media/image13.jpeg"/><Relationship Id="rId9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30" descr="38874248_100mb_TN3600.jpg"/>
          <p:cNvPicPr>
            <a:picLocks noChangeAspect="1"/>
          </p:cNvPicPr>
          <p:nvPr/>
        </p:nvPicPr>
        <p:blipFill>
          <a:blip r:embed="rId2" cstate="print"/>
          <a:srcRect l="10226" r="7965"/>
          <a:stretch>
            <a:fillRect/>
          </a:stretch>
        </p:blipFill>
        <p:spPr>
          <a:xfrm>
            <a:off x="6948263" y="4300755"/>
            <a:ext cx="2195737" cy="2557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403350" y="0"/>
            <a:ext cx="774065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Rowenta tvarovací </a:t>
            </a: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zastřihávač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vousů NOMAD TN3620</a:t>
            </a:r>
          </a:p>
        </p:txBody>
      </p:sp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1403350" y="0"/>
            <a:ext cx="0" cy="6165850"/>
          </a:xfrm>
          <a:prstGeom prst="line">
            <a:avLst/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dirty="0">
              <a:solidFill>
                <a:prstClr val="black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6412135"/>
            <a:ext cx="1403647" cy="445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Obdélník 29"/>
          <p:cNvSpPr/>
          <p:nvPr/>
        </p:nvSpPr>
        <p:spPr>
          <a:xfrm>
            <a:off x="3923928" y="836712"/>
            <a:ext cx="4572000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20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Dokonalý pomocník pro trendy styling </a:t>
            </a: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vašich </a:t>
            </a:r>
            <a:r>
              <a:rPr lang="cs-CZ" sz="20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vousů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2000" b="1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Wet</a:t>
            </a:r>
            <a:r>
              <a:rPr lang="cs-CZ" sz="20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000" b="1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and</a:t>
            </a:r>
            <a:r>
              <a:rPr lang="cs-CZ" sz="20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000" b="1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Dry</a:t>
            </a:r>
            <a:r>
              <a:rPr lang="cs-CZ" sz="20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technologie, možnost použití ve sprše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20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Titanový povrch </a:t>
            </a: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čepelí zajišťující dlouhotrvající ostrost a odolnost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20 mm hlavice pro perfektní </a:t>
            </a:r>
            <a:r>
              <a:rPr lang="cs-CZ" sz="20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zastřihnutí vousů a kotlet do všech možných tvarů dle vaší představivosti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Výměnná hlavice pro </a:t>
            </a:r>
            <a:r>
              <a:rPr lang="cs-CZ" sz="20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dokonalé oholení obličeje </a:t>
            </a: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i jiných citlivých míst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Nástavec na  délku </a:t>
            </a:r>
            <a:r>
              <a:rPr lang="cs-CZ" sz="20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3 mm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Nástavec na délku </a:t>
            </a:r>
            <a:r>
              <a:rPr lang="cs-CZ" sz="20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6 mm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Použití na </a:t>
            </a:r>
            <a:r>
              <a:rPr lang="cs-CZ" sz="20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tužkové baterie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20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Ochranné pouzdro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Ergonomický tvar </a:t>
            </a:r>
          </a:p>
          <a:p>
            <a:pPr marL="273050" indent="-266700">
              <a:buClr>
                <a:srgbClr val="CE1111"/>
              </a:buClr>
            </a:pP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pro příjemné použití, </a:t>
            </a:r>
          </a:p>
          <a:p>
            <a:pPr marL="273050" indent="-266700">
              <a:buClr>
                <a:srgbClr val="CE1111"/>
              </a:buClr>
            </a:pP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skvěle padne do ruky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endParaRPr lang="cs-CZ" sz="1300" dirty="0" smtClean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endParaRPr lang="cs-CZ" sz="13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endParaRPr lang="cs-CZ" sz="1300" i="1" dirty="0" smtClean="0">
              <a:solidFill>
                <a:srgbClr val="8E8581"/>
              </a:solidFill>
              <a:latin typeface="Calibri" pitchFamily="34" charset="0"/>
            </a:endParaRPr>
          </a:p>
        </p:txBody>
      </p:sp>
      <p:pic>
        <p:nvPicPr>
          <p:cNvPr id="1026" name="Picture 2" descr="X:\Marketing\VÝROBKOVÁ DATABÁZE_Product_database\6. NOVELTIES 2016\076- Hair clippers\TN3620\TN3620 Hig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619672" y="908720"/>
            <a:ext cx="1017646" cy="4464496"/>
          </a:xfrm>
          <a:prstGeom prst="rect">
            <a:avLst/>
          </a:prstGeom>
          <a:noFill/>
        </p:spPr>
      </p:pic>
      <p:pic>
        <p:nvPicPr>
          <p:cNvPr id="1028" name="Picture 4" descr="X:\Marketing\VÝROBKOVÁ DATABÁZE_Product_database\6. NOVELTIES 2016\076- Hair clippers\TN3620\Details TN3620\6_TN362050ACCSHAVER25M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1700808"/>
            <a:ext cx="829330" cy="936104"/>
          </a:xfrm>
          <a:prstGeom prst="rect">
            <a:avLst/>
          </a:prstGeom>
          <a:noFill/>
        </p:spPr>
      </p:pic>
      <p:pic>
        <p:nvPicPr>
          <p:cNvPr id="1029" name="Picture 5" descr="X:\Marketing\VÝROBKOVÁ DATABÁZE_Product_database\6. NOVELTIES 2016\076- Hair clippers\TN3620\Details TN3620\2_TN36ACCBEARDCOMB6M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4077072"/>
            <a:ext cx="775161" cy="1008112"/>
          </a:xfrm>
          <a:prstGeom prst="rect">
            <a:avLst/>
          </a:prstGeom>
          <a:noFill/>
        </p:spPr>
      </p:pic>
      <p:pic>
        <p:nvPicPr>
          <p:cNvPr id="1030" name="Picture 6" descr="X:\Marketing\VÝROBKOVÁ DATABÁZE_Product_database\6. NOVELTIES 2016\076- Hair clippers\TN3620\Details TN3620\1_TN36ACCBEARDCOMB3MM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3808" y="2852936"/>
            <a:ext cx="733857" cy="1008112"/>
          </a:xfrm>
          <a:prstGeom prst="rect">
            <a:avLst/>
          </a:prstGeom>
          <a:noFill/>
        </p:spPr>
      </p:pic>
      <p:pic>
        <p:nvPicPr>
          <p:cNvPr id="2" name="Picture 7" descr="X:\Marketing\VÝROBKOVÁ DATABÁZE_Product_database\6. NOVELTIES 2016\076- Hair clippers\TN3620\Details TN3620\11_TN3620PICTOEXTRASHAVINGHEAD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2924944"/>
            <a:ext cx="1072262" cy="1233632"/>
          </a:xfrm>
          <a:prstGeom prst="rect">
            <a:avLst/>
          </a:prstGeom>
          <a:noFill/>
        </p:spPr>
      </p:pic>
      <p:pic>
        <p:nvPicPr>
          <p:cNvPr id="4" name="Picture 8" descr="X:\Marketing\VÝROBKOVÁ DATABÁZE_Product_database\6. NOVELTIES 2016\076- Hair clippers\TN3620\Details TN3620\13_TN362050PICTOSHAVER25MM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520" y="4365104"/>
            <a:ext cx="948639" cy="952822"/>
          </a:xfrm>
          <a:prstGeom prst="rect">
            <a:avLst/>
          </a:prstGeom>
          <a:noFill/>
        </p:spPr>
      </p:pic>
      <p:pic>
        <p:nvPicPr>
          <p:cNvPr id="28" name="Picture 3" descr="X:\Marketing\VÝROBKOVÁ DATABÁZE_Product_database\6. NOVELTIES 2016\076- Hair clippers\TN3400\details TN3400\15_TN34PICTOWETANDDRYTECH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9512" y="1556792"/>
            <a:ext cx="1064007" cy="1224136"/>
          </a:xfrm>
          <a:prstGeom prst="rect">
            <a:avLst/>
          </a:prstGeom>
          <a:noFill/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11" cstate="print"/>
          <a:srcRect l="28468" t="41121" r="33574" b="24085"/>
          <a:stretch>
            <a:fillRect/>
          </a:stretch>
        </p:blipFill>
        <p:spPr bwMode="auto">
          <a:xfrm>
            <a:off x="251520" y="5373216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30" descr="38874248_100mb_TN3600.jpg"/>
          <p:cNvPicPr>
            <a:picLocks noChangeAspect="1"/>
          </p:cNvPicPr>
          <p:nvPr/>
        </p:nvPicPr>
        <p:blipFill>
          <a:blip r:embed="rId2" cstate="print"/>
          <a:srcRect l="10226" r="7965"/>
          <a:stretch>
            <a:fillRect/>
          </a:stretch>
        </p:blipFill>
        <p:spPr>
          <a:xfrm>
            <a:off x="6948263" y="4300755"/>
            <a:ext cx="2195737" cy="2557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403350" y="0"/>
            <a:ext cx="774065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Rowenta tvarovací </a:t>
            </a:r>
            <a:r>
              <a:rPr lang="cs-CZ" sz="2400" b="1" dirty="0" err="1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zastrihávač</a:t>
            </a:r>
            <a:r>
              <a:rPr lang="cs-CZ" sz="2400" b="1" dirty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400" b="1" dirty="0" err="1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fúzov</a:t>
            </a:r>
            <a:r>
              <a:rPr lang="cs-CZ" sz="2400" b="1" dirty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NOMAD 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TN3620</a:t>
            </a:r>
          </a:p>
        </p:txBody>
      </p:sp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1403350" y="0"/>
            <a:ext cx="0" cy="6165850"/>
          </a:xfrm>
          <a:prstGeom prst="line">
            <a:avLst/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dirty="0">
              <a:solidFill>
                <a:prstClr val="black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6412135"/>
            <a:ext cx="1403647" cy="445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Obdélník 29"/>
          <p:cNvSpPr/>
          <p:nvPr/>
        </p:nvSpPr>
        <p:spPr>
          <a:xfrm>
            <a:off x="3923928" y="836712"/>
            <a:ext cx="4572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20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Dokonalý pomocník </a:t>
            </a:r>
            <a:r>
              <a:rPr lang="cs-CZ" sz="20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pre</a:t>
            </a:r>
            <a:r>
              <a:rPr lang="cs-CZ" sz="20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trendy styling 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vašich</a:t>
            </a:r>
            <a:r>
              <a:rPr lang="cs-CZ" sz="20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0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fúzov</a:t>
            </a:r>
            <a:endParaRPr lang="cs-CZ" sz="2000" b="1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20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Wet</a:t>
            </a:r>
            <a:r>
              <a:rPr lang="cs-CZ" sz="20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and Dry </a:t>
            </a:r>
            <a:r>
              <a:rPr lang="cs-CZ" sz="20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technológia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cs-CZ" sz="20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možnosť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0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použitia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v </a:t>
            </a:r>
            <a:r>
              <a:rPr lang="cs-CZ" sz="20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sprche</a:t>
            </a:r>
            <a:endParaRPr lang="cs-CZ" sz="2000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20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Titánový povrch </a:t>
            </a: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čepelí </a:t>
            </a:r>
            <a:r>
              <a:rPr lang="cs-CZ" sz="2000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zaisťuj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e </a:t>
            </a:r>
            <a:r>
              <a:rPr lang="cs-CZ" sz="2000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dlhotrvajúc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u </a:t>
            </a:r>
            <a:r>
              <a:rPr lang="cs-CZ" sz="2000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ostrosť</a:t>
            </a: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 </a:t>
            </a:r>
            <a:r>
              <a:rPr lang="cs-CZ" sz="20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odolnosť</a:t>
            </a:r>
            <a:endParaRPr lang="cs-CZ" sz="2000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20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20 mm hlavice </a:t>
            </a:r>
            <a:r>
              <a:rPr lang="cs-CZ" sz="20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pre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0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perfektné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000" b="1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zastrihnuti</a:t>
            </a:r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e </a:t>
            </a:r>
            <a:r>
              <a:rPr lang="cs-CZ" sz="2000" b="1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fúzov</a:t>
            </a:r>
            <a:r>
              <a:rPr lang="cs-CZ" sz="20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0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 </a:t>
            </a:r>
            <a:r>
              <a:rPr lang="cs-CZ" sz="20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kotliet</a:t>
            </a:r>
            <a:r>
              <a:rPr lang="cs-CZ" sz="20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do </a:t>
            </a:r>
            <a:r>
              <a:rPr lang="cs-CZ" sz="20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všetkých</a:t>
            </a:r>
            <a:r>
              <a:rPr lang="cs-CZ" sz="20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možných </a:t>
            </a:r>
            <a:r>
              <a:rPr lang="cs-CZ" sz="20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tvarov</a:t>
            </a:r>
            <a:r>
              <a:rPr lang="cs-CZ" sz="20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0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podľa</a:t>
            </a:r>
            <a:r>
              <a:rPr lang="cs-CZ" sz="20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0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vašej</a:t>
            </a:r>
            <a:r>
              <a:rPr lang="cs-CZ" sz="20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0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predstavivosti</a:t>
            </a:r>
            <a:endParaRPr lang="cs-CZ" sz="2000" b="1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20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Výmenná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0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hlavica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na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0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dokonalé </a:t>
            </a:r>
            <a:r>
              <a:rPr lang="cs-CZ" sz="20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oholenie</a:t>
            </a:r>
            <a:r>
              <a:rPr lang="cs-CZ" sz="20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0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tváre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aj </a:t>
            </a:r>
            <a:r>
              <a:rPr lang="cs-CZ" sz="20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iných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citlivých </a:t>
            </a:r>
            <a:r>
              <a:rPr lang="cs-CZ" sz="20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miest</a:t>
            </a:r>
            <a:endParaRPr lang="cs-CZ" sz="2000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20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Nástavec na </a:t>
            </a:r>
            <a:r>
              <a:rPr lang="cs-CZ" sz="20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dĺžku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0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3 mm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20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Nástavec na </a:t>
            </a:r>
            <a:r>
              <a:rPr lang="cs-CZ" sz="20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dĺžku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0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6 mm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20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Použitie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na </a:t>
            </a:r>
            <a:r>
              <a:rPr lang="cs-CZ" sz="20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tužkové </a:t>
            </a:r>
            <a:r>
              <a:rPr lang="cs-CZ" sz="20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batérie</a:t>
            </a:r>
            <a:endParaRPr lang="cs-CZ" sz="2000" b="1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O</a:t>
            </a:r>
            <a:r>
              <a:rPr lang="cs-CZ" sz="2000" b="1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chranné</a:t>
            </a:r>
            <a:r>
              <a:rPr lang="cs-CZ" sz="20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000" b="1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puzdro</a:t>
            </a:r>
            <a:endParaRPr lang="cs-CZ" sz="2000" b="1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E</a:t>
            </a:r>
            <a:r>
              <a:rPr lang="cs-CZ" sz="2000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rgonomický</a:t>
            </a: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tvar</a:t>
            </a:r>
          </a:p>
          <a:p>
            <a:pPr marL="6350">
              <a:buClr>
                <a:srgbClr val="CE1111"/>
              </a:buClr>
            </a:pP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   p</a:t>
            </a: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re </a:t>
            </a:r>
            <a:r>
              <a:rPr lang="cs-CZ" sz="2000" dirty="0" err="1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príjemné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000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použitie</a:t>
            </a: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,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endParaRPr lang="cs-CZ" sz="2000" dirty="0" smtClean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6350">
              <a:buClr>
                <a:srgbClr val="CE1111"/>
              </a:buClr>
            </a:pP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  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v</a:t>
            </a:r>
            <a:r>
              <a:rPr lang="cs-CZ" sz="2000" dirty="0" err="1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ýborne</a:t>
            </a: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padne do ruky</a:t>
            </a:r>
            <a:endParaRPr lang="cs-CZ" sz="1300" i="1" dirty="0" smtClean="0">
              <a:solidFill>
                <a:srgbClr val="8E8581"/>
              </a:solidFill>
              <a:latin typeface="Calibri" pitchFamily="34" charset="0"/>
            </a:endParaRPr>
          </a:p>
        </p:txBody>
      </p:sp>
      <p:pic>
        <p:nvPicPr>
          <p:cNvPr id="1026" name="Picture 2" descr="X:\Marketing\VÝROBKOVÁ DATABÁZE_Product_database\6. NOVELTIES 2016\076- Hair clippers\TN3620\TN3620 Hig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619672" y="1114064"/>
            <a:ext cx="1017646" cy="4464496"/>
          </a:xfrm>
          <a:prstGeom prst="rect">
            <a:avLst/>
          </a:prstGeom>
          <a:noFill/>
        </p:spPr>
      </p:pic>
      <p:pic>
        <p:nvPicPr>
          <p:cNvPr id="1028" name="Picture 4" descr="X:\Marketing\VÝROBKOVÁ DATABÁZE_Product_database\6. NOVELTIES 2016\076- Hair clippers\TN3620\Details TN3620\6_TN362050ACCSHAVER25M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1700808"/>
            <a:ext cx="829330" cy="936104"/>
          </a:xfrm>
          <a:prstGeom prst="rect">
            <a:avLst/>
          </a:prstGeom>
          <a:noFill/>
        </p:spPr>
      </p:pic>
      <p:pic>
        <p:nvPicPr>
          <p:cNvPr id="1029" name="Picture 5" descr="X:\Marketing\VÝROBKOVÁ DATABÁZE_Product_database\6. NOVELTIES 2016\076- Hair clippers\TN3620\Details TN3620\2_TN36ACCBEARDCOMB6M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4077072"/>
            <a:ext cx="775161" cy="1008112"/>
          </a:xfrm>
          <a:prstGeom prst="rect">
            <a:avLst/>
          </a:prstGeom>
          <a:noFill/>
        </p:spPr>
      </p:pic>
      <p:pic>
        <p:nvPicPr>
          <p:cNvPr id="1030" name="Picture 6" descr="X:\Marketing\VÝROBKOVÁ DATABÁZE_Product_database\6. NOVELTIES 2016\076- Hair clippers\TN3620\Details TN3620\1_TN36ACCBEARDCOMB3MM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3808" y="2852936"/>
            <a:ext cx="733857" cy="1008112"/>
          </a:xfrm>
          <a:prstGeom prst="rect">
            <a:avLst/>
          </a:prstGeom>
          <a:noFill/>
        </p:spPr>
      </p:pic>
      <p:pic>
        <p:nvPicPr>
          <p:cNvPr id="2" name="Picture 7" descr="X:\Marketing\VÝROBKOVÁ DATABÁZE_Product_database\6. NOVELTIES 2016\076- Hair clippers\TN3620\Details TN3620\11_TN3620PICTOEXTRASHAVINGHEAD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2924944"/>
            <a:ext cx="1072262" cy="1233632"/>
          </a:xfrm>
          <a:prstGeom prst="rect">
            <a:avLst/>
          </a:prstGeom>
          <a:noFill/>
        </p:spPr>
      </p:pic>
      <p:pic>
        <p:nvPicPr>
          <p:cNvPr id="4" name="Picture 8" descr="X:\Marketing\VÝROBKOVÁ DATABÁZE_Product_database\6. NOVELTIES 2016\076- Hair clippers\TN3620\Details TN3620\13_TN362050PICTOSHAVER25MM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520" y="4365104"/>
            <a:ext cx="948639" cy="952822"/>
          </a:xfrm>
          <a:prstGeom prst="rect">
            <a:avLst/>
          </a:prstGeom>
          <a:noFill/>
        </p:spPr>
      </p:pic>
      <p:pic>
        <p:nvPicPr>
          <p:cNvPr id="28" name="Picture 3" descr="X:\Marketing\VÝROBKOVÁ DATABÁZE_Product_database\6. NOVELTIES 2016\076- Hair clippers\TN3400\details TN3400\15_TN34PICTOWETANDDRYTECH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9512" y="1556792"/>
            <a:ext cx="1064007" cy="1224136"/>
          </a:xfrm>
          <a:prstGeom prst="rect">
            <a:avLst/>
          </a:prstGeom>
          <a:noFill/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11" cstate="print"/>
          <a:srcRect l="28468" t="41121" r="33574" b="24085"/>
          <a:stretch>
            <a:fillRect/>
          </a:stretch>
        </p:blipFill>
        <p:spPr bwMode="auto">
          <a:xfrm>
            <a:off x="251520" y="5373216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936847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30" descr="38874248_100mb_TN3600.jpg"/>
          <p:cNvPicPr>
            <a:picLocks noChangeAspect="1"/>
          </p:cNvPicPr>
          <p:nvPr/>
        </p:nvPicPr>
        <p:blipFill>
          <a:blip r:embed="rId2" cstate="print"/>
          <a:srcRect l="10226" r="7965"/>
          <a:stretch>
            <a:fillRect/>
          </a:stretch>
        </p:blipFill>
        <p:spPr>
          <a:xfrm>
            <a:off x="6948488" y="4300538"/>
            <a:ext cx="2195512" cy="2557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403350" y="0"/>
            <a:ext cx="7740650" cy="4572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cs-CZ" altLang="cs-CZ" sz="2400" b="1" dirty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NOMAD TN3620 </a:t>
            </a:r>
            <a:r>
              <a:rPr lang="cs-CZ" altLang="cs-CZ" sz="2400" b="1" dirty="0" err="1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Rowenta</a:t>
            </a:r>
            <a:r>
              <a:rPr lang="cs-CZ" altLang="cs-CZ" sz="2400" b="1" dirty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cs-CZ" altLang="cs-CZ" sz="2400" b="1" dirty="0" err="1">
                <a:solidFill>
                  <a:schemeClr val="bg1"/>
                </a:solidFill>
                <a:cs typeface="Times New Roman" pitchFamily="18" charset="0"/>
              </a:rPr>
              <a:t>formázó</a:t>
            </a:r>
            <a:r>
              <a:rPr lang="cs-CZ" altLang="cs-CZ" sz="24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cs-CZ" altLang="cs-CZ" sz="2400" b="1" dirty="0" err="1">
                <a:solidFill>
                  <a:schemeClr val="bg1"/>
                </a:solidFill>
                <a:cs typeface="Times New Roman" pitchFamily="18" charset="0"/>
              </a:rPr>
              <a:t>bajuszvágó</a:t>
            </a:r>
            <a:endParaRPr lang="cs-CZ" altLang="cs-CZ" sz="24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1403350" y="0"/>
            <a:ext cx="0" cy="6165850"/>
          </a:xfrm>
          <a:prstGeom prst="line">
            <a:avLst/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solidFill>
                <a:prstClr val="black"/>
              </a:solidFill>
              <a:latin typeface="+mn-lt"/>
            </a:endParaRPr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411913"/>
            <a:ext cx="1403350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Obdélník 29"/>
          <p:cNvSpPr/>
          <p:nvPr/>
        </p:nvSpPr>
        <p:spPr>
          <a:xfrm>
            <a:off x="3924300" y="836613"/>
            <a:ext cx="4572000" cy="6540252"/>
          </a:xfrm>
          <a:prstGeom prst="rect">
            <a:avLst/>
          </a:prstGeom>
        </p:spPr>
        <p:txBody>
          <a:bodyPr>
            <a:spAutoFit/>
          </a:bodyPr>
          <a:lstStyle>
            <a:lvl1pPr marL="273050" indent="-2667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2000" b="1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Tökéletes</a:t>
            </a:r>
            <a:r>
              <a:rPr lang="cs-CZ" altLang="cs-CZ" sz="2000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b="1" dirty="0" err="1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segítség</a:t>
            </a:r>
            <a:r>
              <a:rPr lang="cs-CZ" altLang="cs-CZ" sz="2000" b="1" dirty="0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altLang="cs-CZ" sz="2000" b="1" dirty="0" err="1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divatos</a:t>
            </a:r>
            <a:r>
              <a:rPr lang="cs-CZ" altLang="cs-CZ" sz="2000" b="1" dirty="0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b="1" dirty="0" err="1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bajusz</a:t>
            </a:r>
            <a:r>
              <a:rPr lang="cs-CZ" altLang="cs-CZ" sz="2000" b="1" dirty="0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b="1" dirty="0" err="1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kialakításához</a:t>
            </a:r>
            <a:endParaRPr lang="cs-CZ" altLang="cs-CZ" sz="2000" b="1" dirty="0">
              <a:solidFill>
                <a:srgbClr val="7F7F7F"/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2000" b="1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WET and DRY </a:t>
            </a:r>
            <a:r>
              <a:rPr lang="cs-CZ" altLang="cs-CZ" sz="2000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technológia</a:t>
            </a:r>
            <a:r>
              <a:rPr lang="cs-CZ" altLang="cs-CZ" sz="2000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altLang="cs-CZ" sz="2000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zuhanyozás</a:t>
            </a:r>
            <a:r>
              <a:rPr lang="cs-CZ" altLang="cs-CZ" sz="20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közben</a:t>
            </a:r>
            <a:r>
              <a:rPr lang="cs-CZ" altLang="cs-CZ" sz="20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cs-CZ" altLang="cs-CZ" sz="20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használható</a:t>
            </a:r>
            <a:r>
              <a:rPr lang="cs-CZ" alt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altLang="cs-CZ" sz="2000" dirty="0">
              <a:solidFill>
                <a:srgbClr val="7F7F7F"/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20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A </a:t>
            </a:r>
            <a:r>
              <a:rPr lang="cs-CZ" altLang="cs-CZ" sz="2000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penge</a:t>
            </a:r>
            <a:r>
              <a:rPr lang="cs-CZ" altLang="cs-CZ" sz="20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b="1" dirty="0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titán </a:t>
            </a:r>
            <a:r>
              <a:rPr lang="cs-CZ" altLang="cs-CZ" sz="2000" b="1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felszíne</a:t>
            </a:r>
            <a:r>
              <a:rPr lang="cs-CZ" altLang="cs-CZ" sz="2000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biztosítja</a:t>
            </a:r>
            <a:r>
              <a:rPr lang="cs-CZ" altLang="cs-CZ" sz="20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altLang="cs-CZ" sz="2000" dirty="0" err="1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hosszantartó</a:t>
            </a:r>
            <a:r>
              <a:rPr lang="cs-CZ" altLang="cs-CZ" sz="2000" dirty="0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dirty="0" err="1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élességet</a:t>
            </a:r>
            <a:r>
              <a:rPr lang="cs-CZ" altLang="cs-CZ" sz="2000" dirty="0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lang="cs-CZ" altLang="cs-CZ" sz="20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dirty="0" err="1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ellenállóképességet</a:t>
            </a:r>
            <a:endParaRPr lang="cs-CZ" altLang="cs-CZ" sz="2000" dirty="0" smtClean="0">
              <a:solidFill>
                <a:srgbClr val="7F7F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2000" dirty="0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 </a:t>
            </a:r>
            <a:r>
              <a:rPr lang="cs-CZ" altLang="cs-CZ" sz="20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mm-es </a:t>
            </a:r>
            <a:r>
              <a:rPr lang="cs-CZ" altLang="cs-CZ" sz="2000" dirty="0" err="1" smtClean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nyírófej</a:t>
            </a:r>
            <a:r>
              <a:rPr lang="cs-CZ" altLang="cs-CZ" sz="2000" dirty="0" smtClean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b="1" dirty="0" smtClean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a </a:t>
            </a:r>
            <a:r>
              <a:rPr lang="cs-CZ" altLang="cs-CZ" sz="2000" b="1" dirty="0" err="1" smtClean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bármilyen</a:t>
            </a:r>
            <a:r>
              <a:rPr lang="cs-CZ" altLang="cs-CZ" sz="2000" b="1" dirty="0" smtClean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b="1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formájú</a:t>
            </a:r>
            <a:r>
              <a:rPr lang="cs-CZ" altLang="cs-CZ" sz="2000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tökéletes</a:t>
            </a:r>
            <a:r>
              <a:rPr lang="cs-CZ" altLang="cs-CZ" sz="20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b="1" dirty="0" err="1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bajusz</a:t>
            </a:r>
            <a:r>
              <a:rPr lang="cs-CZ" altLang="cs-CZ" sz="2000" b="1" dirty="0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b="1" dirty="0" err="1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lang="cs-CZ" altLang="cs-CZ" sz="2000" b="1" dirty="0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barkó</a:t>
            </a:r>
            <a:endParaRPr lang="cs-CZ" altLang="cs-CZ" sz="2000" b="1" dirty="0" smtClean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350" indent="0">
              <a:buClr>
                <a:srgbClr val="CE1111"/>
              </a:buClr>
            </a:pPr>
            <a:r>
              <a:rPr lang="cs-CZ" altLang="cs-CZ" sz="2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b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cs-CZ" altLang="cs-CZ" sz="2000" b="1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formázásához</a:t>
            </a:r>
            <a:r>
              <a:rPr lang="cs-CZ" altLang="cs-CZ" sz="2000" b="1" dirty="0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b="1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az</a:t>
            </a:r>
            <a:r>
              <a:rPr lang="cs-CZ" altLang="cs-CZ" sz="2000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b="1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elképzelése</a:t>
            </a:r>
            <a:r>
              <a:rPr lang="cs-CZ" altLang="cs-CZ" sz="2000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b="1" dirty="0" err="1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szerint</a:t>
            </a:r>
            <a:endParaRPr lang="cs-CZ" altLang="cs-CZ" sz="2000" b="1" dirty="0">
              <a:solidFill>
                <a:srgbClr val="7F7F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2000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Cserélhető</a:t>
            </a:r>
            <a:r>
              <a:rPr lang="cs-CZ" altLang="cs-CZ" sz="20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fej</a:t>
            </a:r>
            <a:r>
              <a:rPr lang="cs-CZ" altLang="cs-CZ" sz="20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b="1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az</a:t>
            </a:r>
            <a:r>
              <a:rPr lang="cs-CZ" altLang="cs-CZ" sz="2000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b="1" dirty="0" err="1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arc</a:t>
            </a:r>
            <a:r>
              <a:rPr lang="cs-CZ" altLang="cs-CZ" sz="2000" b="1" dirty="0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dirty="0" err="1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lang="cs-CZ" altLang="cs-CZ" sz="2000" dirty="0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dirty="0" err="1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más</a:t>
            </a:r>
            <a:r>
              <a:rPr lang="cs-CZ" altLang="cs-CZ" sz="2000" dirty="0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dirty="0" err="1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érzékeny</a:t>
            </a:r>
            <a:r>
              <a:rPr lang="cs-CZ" altLang="cs-CZ" sz="2000" dirty="0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dirty="0" err="1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részek</a:t>
            </a:r>
            <a:r>
              <a:rPr lang="cs-CZ" altLang="cs-CZ" sz="2000" b="1" dirty="0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b="1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tökéletes</a:t>
            </a:r>
            <a:r>
              <a:rPr lang="cs-CZ" altLang="cs-CZ" sz="2000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b="1" dirty="0" err="1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borotválásához</a:t>
            </a:r>
            <a:r>
              <a:rPr lang="cs-CZ" altLang="cs-CZ" sz="2000" b="1" dirty="0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altLang="cs-CZ" sz="2000" dirty="0">
              <a:solidFill>
                <a:srgbClr val="7F7F7F"/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2000" dirty="0" err="1" smtClean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Feltét</a:t>
            </a:r>
            <a:r>
              <a:rPr lang="cs-CZ" altLang="cs-CZ" sz="2000" b="1" dirty="0" smtClean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3 mm</a:t>
            </a:r>
            <a:r>
              <a:rPr lang="cs-CZ" altLang="cs-CZ" sz="2000" dirty="0" smtClean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-es</a:t>
            </a:r>
            <a:r>
              <a:rPr lang="cs-CZ" altLang="cs-CZ" sz="2000" b="1" dirty="0" smtClean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dirty="0" err="1" smtClean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borostához</a:t>
            </a:r>
            <a:endParaRPr lang="cs-CZ" altLang="cs-CZ" sz="2000" dirty="0" smtClean="0">
              <a:solidFill>
                <a:srgbClr val="7F7F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2000" dirty="0" err="1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Feltét</a:t>
            </a:r>
            <a:r>
              <a:rPr lang="cs-CZ" altLang="cs-CZ" sz="2000" b="1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b="1" dirty="0" smtClean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6 </a:t>
            </a:r>
            <a:r>
              <a:rPr lang="cs-CZ" altLang="cs-CZ" sz="2000" b="1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mm</a:t>
            </a:r>
            <a:r>
              <a:rPr lang="cs-CZ" altLang="cs-CZ" sz="20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-es</a:t>
            </a:r>
            <a:r>
              <a:rPr lang="cs-CZ" altLang="cs-CZ" sz="2000" b="1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dirty="0" err="1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borostához</a:t>
            </a:r>
            <a:endParaRPr lang="cs-CZ" altLang="cs-CZ" sz="2000" dirty="0">
              <a:solidFill>
                <a:srgbClr val="7F7F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2000" b="1" dirty="0" err="1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Ceruzaelemre</a:t>
            </a:r>
            <a:r>
              <a:rPr lang="cs-CZ" altLang="cs-CZ" sz="2000" dirty="0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működtethető</a:t>
            </a:r>
            <a:endParaRPr lang="cs-CZ" altLang="cs-CZ" sz="2000" dirty="0">
              <a:solidFill>
                <a:srgbClr val="7F7F7F"/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2000" b="1" dirty="0" err="1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Védőtok</a:t>
            </a:r>
            <a:endParaRPr lang="cs-CZ" altLang="cs-CZ" sz="2000" b="1" dirty="0">
              <a:solidFill>
                <a:srgbClr val="7F7F7F"/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altLang="cs-CZ" sz="2000" dirty="0" err="1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Ergonomikus</a:t>
            </a:r>
            <a:r>
              <a:rPr lang="cs-CZ" altLang="cs-CZ" sz="20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dirty="0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forma </a:t>
            </a:r>
          </a:p>
          <a:p>
            <a:pPr marL="6350" indent="0">
              <a:buClr>
                <a:srgbClr val="CE1111"/>
              </a:buClr>
            </a:pPr>
            <a:r>
              <a:rPr lang="cs-CZ" altLang="cs-CZ" sz="20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dirty="0" smtClean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a </a:t>
            </a:r>
            <a:r>
              <a:rPr lang="cs-CZ" altLang="cs-CZ" sz="2000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kényelmes</a:t>
            </a:r>
            <a:r>
              <a:rPr lang="cs-CZ" altLang="cs-CZ" sz="20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használathoz</a:t>
            </a:r>
            <a:r>
              <a:rPr lang="cs-CZ" altLang="cs-CZ" sz="20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, </a:t>
            </a:r>
            <a:endParaRPr lang="cs-CZ" altLang="cs-CZ" sz="2000" dirty="0" smtClean="0">
              <a:solidFill>
                <a:srgbClr val="7F7F7F"/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marL="6350" indent="0">
              <a:buClr>
                <a:srgbClr val="CE1111"/>
              </a:buClr>
            </a:pPr>
            <a:r>
              <a:rPr lang="cs-CZ" altLang="cs-CZ" sz="20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dirty="0" smtClean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   </a:t>
            </a:r>
            <a:r>
              <a:rPr lang="cs-CZ" altLang="cs-CZ" sz="2000" dirty="0" err="1" smtClean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kiválóan</a:t>
            </a:r>
            <a:r>
              <a:rPr lang="cs-CZ" altLang="cs-CZ" sz="2000" dirty="0" smtClean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símul</a:t>
            </a:r>
            <a:r>
              <a:rPr lang="cs-CZ" altLang="cs-CZ" sz="20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altLang="cs-CZ" sz="2000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kézbe</a:t>
            </a:r>
            <a:endParaRPr lang="cs-CZ" altLang="cs-CZ" sz="2000" dirty="0">
              <a:solidFill>
                <a:srgbClr val="7F7F7F"/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>
              <a:buClr>
                <a:srgbClr val="CE1111"/>
              </a:buClr>
              <a:buFont typeface="Wingdings 2" pitchFamily="18" charset="2"/>
              <a:buChar char="¢"/>
            </a:pPr>
            <a:endParaRPr lang="cs-CZ" altLang="cs-CZ" sz="1300" dirty="0">
              <a:solidFill>
                <a:srgbClr val="7F7F7F"/>
              </a:solidFill>
              <a:latin typeface="Calibri" pitchFamily="34" charset="0"/>
            </a:endParaRPr>
          </a:p>
          <a:p>
            <a:pPr>
              <a:buClr>
                <a:srgbClr val="CE1111"/>
              </a:buClr>
              <a:buFont typeface="Wingdings 2" pitchFamily="18" charset="2"/>
              <a:buChar char="¢"/>
            </a:pPr>
            <a:endParaRPr lang="cs-CZ" altLang="cs-CZ" sz="1300" dirty="0">
              <a:solidFill>
                <a:srgbClr val="8E8581"/>
              </a:solidFill>
              <a:latin typeface="Calibri" pitchFamily="34" charset="0"/>
            </a:endParaRPr>
          </a:p>
          <a:p>
            <a:pPr>
              <a:buClr>
                <a:srgbClr val="CE1111"/>
              </a:buClr>
              <a:buFont typeface="Wingdings 2" pitchFamily="18" charset="2"/>
              <a:buChar char="¢"/>
            </a:pPr>
            <a:endParaRPr lang="cs-CZ" altLang="cs-CZ" sz="1300" i="1" dirty="0">
              <a:solidFill>
                <a:srgbClr val="8E8581"/>
              </a:solidFill>
              <a:latin typeface="Calibri" pitchFamily="34" charset="0"/>
            </a:endParaRPr>
          </a:p>
        </p:txBody>
      </p:sp>
      <p:pic>
        <p:nvPicPr>
          <p:cNvPr id="31750" name="Picture 2" descr="X:\Marketing\VÝROBKOVÁ DATABÁZE_Product_database\6. NOVELTIES 2016\076- Hair clippers\TN3620\TN3620 High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250" y="908050"/>
            <a:ext cx="1017588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4" descr="X:\Marketing\VÝROBKOVÁ DATABÁZE_Product_database\6. NOVELTIES 2016\076- Hair clippers\TN3620\Details TN3620\6_TN362050ACCSHAVER25M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700213"/>
            <a:ext cx="8286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5" descr="X:\Marketing\VÝROBKOVÁ DATABÁZE_Product_database\6. NOVELTIES 2016\076- Hair clippers\TN3620\Details TN3620\2_TN36ACCBEARDCOMB6MM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213" y="4076700"/>
            <a:ext cx="776287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3" name="Picture 6" descr="X:\Marketing\VÝROBKOVÁ DATABÁZE_Product_database\6. NOVELTIES 2016\076- Hair clippers\TN3620\Details TN3620\1_TN36ACCBEARDCOMB3MM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852738"/>
            <a:ext cx="73501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7" descr="X:\Marketing\VÝROBKOVÁ DATABÁZE_Product_database\6. NOVELTIES 2016\076- Hair clippers\TN3620\Details TN3620\11_TN3620PICTOEXTRASHAVINGHEAD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924175"/>
            <a:ext cx="1073150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5" name="Picture 8" descr="X:\Marketing\VÝROBKOVÁ DATABÁZE_Product_database\6. NOVELTIES 2016\076- Hair clippers\TN3620\Details TN3620\13_TN362050PICTOSHAVER25MM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4365625"/>
            <a:ext cx="9493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6" name="Picture 3" descr="X:\Marketing\VÝROBKOVÁ DATABÁZE_Product_database\6. NOVELTIES 2016\076- Hair clippers\TN3400\details TN3400\15_TN34PICTOWETANDDRYTECH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57338"/>
            <a:ext cx="1063625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7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468" t="41121" r="33574" b="24084"/>
          <a:stretch>
            <a:fillRect/>
          </a:stretch>
        </p:blipFill>
        <p:spPr bwMode="auto">
          <a:xfrm>
            <a:off x="250825" y="5373688"/>
            <a:ext cx="865188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549920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GSEB template">
  <a:themeElements>
    <a:clrScheme name="SEB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EB Presentation">
      <a:majorFont>
        <a:latin typeface="Arial"/>
        <a:ea typeface="ＭＳ Ｐゴシック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1" charset="-128"/>
          </a:defRPr>
        </a:defPPr>
      </a:lstStyle>
    </a:lnDef>
  </a:objectDefaults>
  <a:extraClrSchemeLst>
    <a:extraClrScheme>
      <a:clrScheme name="SEB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EB Presentation">
  <a:themeElements>
    <a:clrScheme name="SEB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EB Presentation">
      <a:majorFont>
        <a:latin typeface="Arial"/>
        <a:ea typeface="ＭＳ Ｐゴシック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SEB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5630</TotalTime>
  <Words>251</Words>
  <Application>Microsoft Office PowerPoint</Application>
  <PresentationFormat>Předvádění na obrazovce (4:3)</PresentationFormat>
  <Paragraphs>42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3</vt:i4>
      </vt:variant>
      <vt:variant>
        <vt:lpstr>Nadpisy snímků</vt:lpstr>
      </vt:variant>
      <vt:variant>
        <vt:i4>3</vt:i4>
      </vt:variant>
    </vt:vector>
  </HeadingPairs>
  <TitlesOfParts>
    <vt:vector size="6" baseType="lpstr">
      <vt:lpstr>3_GSEB template</vt:lpstr>
      <vt:lpstr>2_Conception personnalisée</vt:lpstr>
      <vt:lpstr>1_SEB Presentation</vt:lpstr>
      <vt:lpstr>Snímek 1</vt:lpstr>
      <vt:lpstr>Snímek 2</vt:lpstr>
      <vt:lpstr>Snímek 3</vt:lpstr>
    </vt:vector>
  </TitlesOfParts>
  <Company>Groupe SEB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afojtikova</dc:creator>
  <cp:lastModifiedBy>HZATLOUKALOVA</cp:lastModifiedBy>
  <cp:revision>478</cp:revision>
  <dcterms:created xsi:type="dcterms:W3CDTF">2014-10-23T12:16:46Z</dcterms:created>
  <dcterms:modified xsi:type="dcterms:W3CDTF">2016-01-29T12:23:30Z</dcterms:modified>
</cp:coreProperties>
</file>