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50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08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56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6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4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45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72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646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67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05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29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24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D1FD5-AFD0-498D-A48C-F9A5E01B3486}" type="datetimeFigureOut">
              <a:rPr lang="cs-CZ" smtClean="0"/>
              <a:t>06.09.2023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E1746-FC91-4DA5-9BC5-EDB4537B68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15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8437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839852" y="98688"/>
            <a:ext cx="8512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</a:rPr>
              <a:t>Lauben </a:t>
            </a:r>
            <a:r>
              <a:rPr lang="cs-CZ" sz="3600" dirty="0" err="1" smtClean="0">
                <a:solidFill>
                  <a:schemeClr val="bg1"/>
                </a:solidFill>
              </a:rPr>
              <a:t>Knife</a:t>
            </a:r>
            <a:r>
              <a:rPr lang="cs-CZ" sz="3600" dirty="0" smtClean="0">
                <a:solidFill>
                  <a:schemeClr val="bg1"/>
                </a:solidFill>
              </a:rPr>
              <a:t> </a:t>
            </a:r>
            <a:r>
              <a:rPr lang="cs-CZ" sz="3600" dirty="0" err="1" smtClean="0">
                <a:solidFill>
                  <a:schemeClr val="bg1"/>
                </a:solidFill>
              </a:rPr>
              <a:t>Sharpener</a:t>
            </a:r>
            <a:r>
              <a:rPr lang="cs-CZ" sz="3600" dirty="0" smtClean="0">
                <a:solidFill>
                  <a:schemeClr val="bg1"/>
                </a:solidFill>
              </a:rPr>
              <a:t> 4700SB</a:t>
            </a:r>
            <a:endParaRPr lang="cs-CZ" sz="36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705"/>
            <a:ext cx="8991600" cy="599732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5" t="28772" r="9766" b="27134"/>
          <a:stretch/>
        </p:blipFill>
        <p:spPr>
          <a:xfrm>
            <a:off x="9536673" y="3718792"/>
            <a:ext cx="2286000" cy="1284385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9" name="TextovéPole 8"/>
          <p:cNvSpPr txBox="1"/>
          <p:nvPr/>
        </p:nvSpPr>
        <p:spPr>
          <a:xfrm>
            <a:off x="9183368" y="2558716"/>
            <a:ext cx="289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Vždy </a:t>
            </a:r>
            <a:r>
              <a:rPr lang="cs-CZ" b="1" dirty="0"/>
              <a:t>dobře nabroušené ostří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39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8437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03864" y="98688"/>
            <a:ext cx="578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chemeClr val="bg1"/>
                </a:solidFill>
              </a:rPr>
              <a:t>KSP</a:t>
            </a:r>
            <a:endParaRPr lang="cs-CZ" sz="36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815" y="3056021"/>
            <a:ext cx="5700185" cy="380197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84" y="1452768"/>
            <a:ext cx="647790" cy="64779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10" y="2299742"/>
            <a:ext cx="628738" cy="63826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610" y="3137190"/>
            <a:ext cx="638264" cy="62873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610" y="3965112"/>
            <a:ext cx="638264" cy="62873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610" y="4793034"/>
            <a:ext cx="638264" cy="6287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136" y="5620956"/>
            <a:ext cx="628738" cy="63826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1815" y="1462294"/>
            <a:ext cx="638264" cy="638264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1341" y="2263920"/>
            <a:ext cx="628738" cy="628738"/>
          </a:xfrm>
          <a:prstGeom prst="rect">
            <a:avLst/>
          </a:prstGeom>
        </p:spPr>
      </p:pic>
      <p:sp>
        <p:nvSpPr>
          <p:cNvPr id="15" name="TextovéPole 14"/>
          <p:cNvSpPr txBox="1"/>
          <p:nvPr/>
        </p:nvSpPr>
        <p:spPr>
          <a:xfrm>
            <a:off x="1068348" y="1377316"/>
            <a:ext cx="404854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Dva stupně broušení</a:t>
            </a:r>
          </a:p>
          <a:p>
            <a:r>
              <a:rPr lang="cs-CZ" sz="1400" dirty="0"/>
              <a:t>Bruska disponuje dvěma stupni broušení – </a:t>
            </a:r>
            <a:r>
              <a:rPr lang="cs-CZ" sz="1400" dirty="0" smtClean="0"/>
              <a:t>hrubým </a:t>
            </a:r>
            <a:r>
              <a:rPr lang="cs-CZ" sz="1400" dirty="0"/>
              <a:t>a </a:t>
            </a:r>
            <a:endParaRPr lang="cs-CZ" sz="1400" dirty="0" smtClean="0"/>
          </a:p>
          <a:p>
            <a:r>
              <a:rPr lang="cs-CZ" sz="1400" dirty="0" smtClean="0"/>
              <a:t>hladkým </a:t>
            </a:r>
            <a:r>
              <a:rPr lang="cs-CZ" sz="1400" dirty="0"/>
              <a:t>začištěním</a:t>
            </a:r>
            <a:r>
              <a:rPr lang="cs-CZ" sz="1400" dirty="0" smtClean="0"/>
              <a:t>.</a:t>
            </a:r>
            <a:endParaRPr lang="cs-CZ" sz="1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077874" y="2238911"/>
            <a:ext cx="43634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Optimální úhel </a:t>
            </a:r>
          </a:p>
          <a:p>
            <a:r>
              <a:rPr lang="cs-CZ" sz="1400" dirty="0" smtClean="0"/>
              <a:t>Pro to nejlepší nabroušení má bruska nastaven optimální </a:t>
            </a:r>
          </a:p>
          <a:p>
            <a:r>
              <a:rPr lang="cs-CZ" sz="1400" dirty="0" smtClean="0"/>
              <a:t>brusný úhel 15°.</a:t>
            </a:r>
            <a:endParaRPr lang="cs-CZ" sz="1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1077874" y="3101527"/>
            <a:ext cx="5473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Nabrousí téměř vše</a:t>
            </a:r>
          </a:p>
          <a:p>
            <a:r>
              <a:rPr lang="cs-CZ" sz="1400" dirty="0"/>
              <a:t>Bruska se hodí pro broušení většiny nožů, nůžek a sekáčků v domácnosti.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1077874" y="3911229"/>
            <a:ext cx="48376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Tichý </a:t>
            </a:r>
            <a:r>
              <a:rPr lang="cs-CZ" sz="1400" b="1" dirty="0"/>
              <a:t>provoz</a:t>
            </a:r>
          </a:p>
          <a:p>
            <a:r>
              <a:rPr lang="cs-CZ" sz="1400" dirty="0"/>
              <a:t>Broušení nebude nikoho vyrušovat, neboť bruska je při provozu </a:t>
            </a:r>
            <a:endParaRPr lang="cs-CZ" sz="1400" dirty="0" smtClean="0"/>
          </a:p>
          <a:p>
            <a:r>
              <a:rPr lang="cs-CZ" sz="1400" dirty="0" smtClean="0"/>
              <a:t>velmi </a:t>
            </a:r>
            <a:r>
              <a:rPr lang="cs-CZ" sz="1400" dirty="0"/>
              <a:t>tichá.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1077874" y="4738071"/>
            <a:ext cx="52745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Broušení nůžek</a:t>
            </a:r>
          </a:p>
          <a:p>
            <a:r>
              <a:rPr lang="cs-CZ" sz="1400" dirty="0"/>
              <a:t>S </a:t>
            </a:r>
            <a:r>
              <a:rPr lang="cs-CZ" sz="1400" dirty="0" err="1"/>
              <a:t>Lauben</a:t>
            </a:r>
            <a:r>
              <a:rPr lang="cs-CZ" sz="1400" dirty="0"/>
              <a:t> bruskou nabrousíte pohodlně i nůžky díky speciálnímu slotu </a:t>
            </a:r>
            <a:endParaRPr lang="cs-CZ" sz="1400" dirty="0" smtClean="0"/>
          </a:p>
          <a:p>
            <a:r>
              <a:rPr lang="cs-CZ" sz="1400" dirty="0" smtClean="0"/>
              <a:t>na </a:t>
            </a:r>
            <a:r>
              <a:rPr lang="cs-CZ" sz="1400" dirty="0"/>
              <a:t>jejich čepele.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068348" y="5572934"/>
            <a:ext cx="43651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Vodicí drážky</a:t>
            </a:r>
          </a:p>
          <a:p>
            <a:r>
              <a:rPr lang="cs-CZ" sz="1400" dirty="0"/>
              <a:t>Netřeba se bát sjetí ostří, vodicí drážky udrží při broušení </a:t>
            </a:r>
            <a:endParaRPr lang="cs-CZ" sz="1400" dirty="0" smtClean="0"/>
          </a:p>
          <a:p>
            <a:r>
              <a:rPr lang="cs-CZ" sz="1400" dirty="0" smtClean="0"/>
              <a:t>vždy </a:t>
            </a:r>
            <a:r>
              <a:rPr lang="cs-CZ" sz="1400" dirty="0"/>
              <a:t>správný sklon.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7130079" y="1462294"/>
            <a:ext cx="4427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Vyměnitelná náplň s životností 5 let</a:t>
            </a:r>
          </a:p>
          <a:p>
            <a:r>
              <a:rPr lang="cs-CZ" sz="1400" dirty="0"/>
              <a:t>Dojde-li k opotřebení, lze brusné kameny snadno vyměnit.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155900" y="2244779"/>
            <a:ext cx="41319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/>
              <a:t>Ergonomický design</a:t>
            </a:r>
          </a:p>
          <a:p>
            <a:r>
              <a:rPr lang="cs-CZ" sz="1400" dirty="0"/>
              <a:t>Tělo brusky je ergonomicky tvarováno pro pohodlné a </a:t>
            </a:r>
            <a:endParaRPr lang="cs-CZ" sz="1400" dirty="0" smtClean="0"/>
          </a:p>
          <a:p>
            <a:r>
              <a:rPr lang="cs-CZ" sz="1400" dirty="0" smtClean="0"/>
              <a:t>bezpečné </a:t>
            </a:r>
            <a:r>
              <a:rPr lang="cs-CZ" sz="1400" dirty="0" smtClean="0"/>
              <a:t>držení a to i pro leváky.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06938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8437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03864" y="98688"/>
            <a:ext cx="578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chemeClr val="bg1"/>
                </a:solidFill>
              </a:rPr>
              <a:t>Parametry</a:t>
            </a:r>
            <a:endParaRPr lang="cs-CZ" sz="3600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803971"/>
              </p:ext>
            </p:extLst>
          </p:nvPr>
        </p:nvGraphicFramePr>
        <p:xfrm>
          <a:off x="6177884" y="1153429"/>
          <a:ext cx="5292856" cy="1676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46428">
                  <a:extLst>
                    <a:ext uri="{9D8B030D-6E8A-4147-A177-3AD203B41FA5}">
                      <a16:colId xmlns:a16="http://schemas.microsoft.com/office/drawing/2014/main" xmlns="" val="3571183991"/>
                    </a:ext>
                  </a:extLst>
                </a:gridCol>
                <a:gridCol w="2646428">
                  <a:extLst>
                    <a:ext uri="{9D8B030D-6E8A-4147-A177-3AD203B41FA5}">
                      <a16:colId xmlns:a16="http://schemas.microsoft.com/office/drawing/2014/main" xmlns="" val="1532480969"/>
                    </a:ext>
                  </a:extLst>
                </a:gridCol>
              </a:tblGrid>
              <a:tr h="302381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Model číslo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LBKSMKS4700SA</a:t>
                      </a:r>
                      <a:endParaRPr lang="cs-CZ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1534966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Napájení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220</a:t>
                      </a:r>
                      <a:r>
                        <a:rPr lang="cs-CZ" sz="1600" baseline="0" dirty="0" smtClean="0"/>
                        <a:t> – 240 V, 50/60 Hz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07775438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Výkon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aseline="0" dirty="0" smtClean="0"/>
                        <a:t>18 W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3472977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cs-CZ" sz="1600" b="0" dirty="0" smtClean="0"/>
                        <a:t>Otáček za minutu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4</a:t>
                      </a:r>
                      <a:r>
                        <a:rPr lang="cs-CZ" sz="1600" baseline="0" dirty="0" smtClean="0"/>
                        <a:t> 700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4601957"/>
                  </a:ext>
                </a:extLst>
              </a:tr>
              <a:tr h="302381">
                <a:tc>
                  <a:txBody>
                    <a:bodyPr/>
                    <a:lstStyle/>
                    <a:p>
                      <a:r>
                        <a:rPr lang="cs-CZ" sz="1600" b="0" dirty="0" smtClean="0"/>
                        <a:t>Brusné kameny</a:t>
                      </a:r>
                      <a:endParaRPr lang="cs-CZ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Korund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729465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3429"/>
            <a:ext cx="5698671" cy="5698671"/>
          </a:xfrm>
          <a:prstGeom prst="rect">
            <a:avLst/>
          </a:prstGeom>
        </p:spPr>
      </p:pic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924307"/>
              </p:ext>
            </p:extLst>
          </p:nvPr>
        </p:nvGraphicFramePr>
        <p:xfrm>
          <a:off x="0" y="846962"/>
          <a:ext cx="5658416" cy="3654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29208">
                  <a:extLst>
                    <a:ext uri="{9D8B030D-6E8A-4147-A177-3AD203B41FA5}">
                      <a16:colId xmlns:a16="http://schemas.microsoft.com/office/drawing/2014/main" xmlns="" val="1514104824"/>
                    </a:ext>
                  </a:extLst>
                </a:gridCol>
                <a:gridCol w="2829208">
                  <a:extLst>
                    <a:ext uri="{9D8B030D-6E8A-4147-A177-3AD203B41FA5}">
                      <a16:colId xmlns:a16="http://schemas.microsoft.com/office/drawing/2014/main" xmlns="" val="846664813"/>
                    </a:ext>
                  </a:extLst>
                </a:gridCol>
              </a:tblGrid>
              <a:tr h="357050"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Launch</a:t>
                      </a:r>
                      <a:endParaRPr lang="cs-CZ" sz="1800" dirty="0"/>
                    </a:p>
                  </a:txBody>
                  <a:tcPr marL="91148" marR="91148" marT="45574" marB="45574">
                    <a:solidFill>
                      <a:srgbClr val="2A0C0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listopad</a:t>
                      </a:r>
                      <a:endParaRPr lang="cs-CZ" sz="1800" dirty="0"/>
                    </a:p>
                  </a:txBody>
                  <a:tcPr marL="91148" marR="91148" marT="45574" marB="45574">
                    <a:solidFill>
                      <a:srgbClr val="2A0C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9670601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6296240" y="3936230"/>
            <a:ext cx="5383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Multifunkční bruska na nože 18 W, 2 stupně broušení – hrubé a jemné, broušení většiny čepelí, nůžek a šroubováků, 3 brusné kameny, vodící lišty vedou nůž pod optimálním 15° úhlem, vyměnitelné brusné kameny, tichý chod bez vibrací, zásobník na prach, protiskluzové přísavky na stůl, ergonomické provedení</a:t>
            </a:r>
          </a:p>
        </p:txBody>
      </p:sp>
    </p:spTree>
    <p:extLst>
      <p:ext uri="{BB962C8B-B14F-4D97-AF65-F5344CB8AC3E}">
        <p14:creationId xmlns:p14="http://schemas.microsoft.com/office/powerpoint/2010/main" val="224601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8437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03864" y="133208"/>
            <a:ext cx="5784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chemeClr val="bg1"/>
                </a:solidFill>
              </a:rPr>
              <a:t>Obsah balení</a:t>
            </a:r>
            <a:endParaRPr lang="cs-CZ" sz="3600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59" y="1149506"/>
            <a:ext cx="5358493" cy="535849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363448" y="3244332"/>
            <a:ext cx="3512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err="1" smtClean="0"/>
              <a:t>Lauben</a:t>
            </a:r>
            <a:r>
              <a:rPr lang="cs-CZ" b="1" dirty="0" smtClean="0"/>
              <a:t> </a:t>
            </a:r>
            <a:r>
              <a:rPr lang="cs-CZ" b="1" dirty="0" err="1" smtClean="0"/>
              <a:t>Knife</a:t>
            </a:r>
            <a:r>
              <a:rPr lang="cs-CZ" b="1" dirty="0" smtClean="0"/>
              <a:t> </a:t>
            </a:r>
            <a:r>
              <a:rPr lang="cs-CZ" b="1" dirty="0" err="1" smtClean="0"/>
              <a:t>Sharpener</a:t>
            </a:r>
            <a:r>
              <a:rPr lang="cs-CZ" b="1" dirty="0" smtClean="0"/>
              <a:t> 4700SB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Napájecí adaptér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346703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226</Words>
  <Application>Microsoft Office PowerPoint</Application>
  <PresentationFormat>Širokoúhlá obrazovka</PresentationFormat>
  <Paragraphs>42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Šmehlík</dc:creator>
  <cp:lastModifiedBy>Veronika Dvořáková</cp:lastModifiedBy>
  <cp:revision>4</cp:revision>
  <dcterms:created xsi:type="dcterms:W3CDTF">2023-09-06T09:52:35Z</dcterms:created>
  <dcterms:modified xsi:type="dcterms:W3CDTF">2023-09-06T10:22:13Z</dcterms:modified>
</cp:coreProperties>
</file>