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24.05.2024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24.05.2024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24.05.2024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24.05.2024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24.05.2024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24.05.2024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24.05.2024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24.05.2024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24.05.2024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=""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24.05.2024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24.05.2024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24.05.2024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HSW79F18ANMM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latin typeface="Arial" charset="0"/>
              </a:rPr>
              <a:t>Volně </a:t>
            </a:r>
            <a:r>
              <a:rPr lang="cs-CZ" altLang="cs-CZ" sz="1400" dirty="0">
                <a:latin typeface="Arial" charset="0"/>
              </a:rPr>
              <a:t>stojící chladnička Side by Side 90 </a:t>
            </a:r>
            <a:r>
              <a:rPr lang="cs-CZ" altLang="cs-CZ" sz="1400" dirty="0" smtClean="0">
                <a:latin typeface="Arial" charset="0"/>
              </a:rPr>
              <a:t>cm, </a:t>
            </a:r>
            <a:r>
              <a:rPr lang="cs-CZ" altLang="cs-CZ" sz="1400" dirty="0" smtClean="0">
                <a:solidFill>
                  <a:srgbClr val="4472C4"/>
                </a:solidFill>
                <a:latin typeface="Arial" charset="0"/>
              </a:rPr>
              <a:t>SBS </a:t>
            </a:r>
            <a:r>
              <a:rPr lang="cs-CZ" altLang="cs-CZ" sz="1400" dirty="0">
                <a:solidFill>
                  <a:srgbClr val="4472C4"/>
                </a:solidFill>
                <a:latin typeface="Arial" charset="0"/>
              </a:rPr>
              <a:t>90 Series </a:t>
            </a:r>
            <a:r>
              <a:rPr lang="cs-CZ" altLang="cs-CZ" sz="1400" dirty="0" smtClean="0">
                <a:solidFill>
                  <a:srgbClr val="4472C4"/>
                </a:solidFill>
                <a:latin typeface="Arial" charset="0"/>
              </a:rPr>
              <a:t>7</a:t>
            </a:r>
            <a:endParaRPr lang="cs-CZ" altLang="cs-CZ" sz="1400" dirty="0">
              <a:solidFill>
                <a:srgbClr val="4472C4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Wifi, Total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No Frost, Invertorový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kompresor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Humidity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Zone, Displej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72008" y="908720"/>
            <a:ext cx="3995936" cy="576064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2019/2016)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</a:t>
            </a:r>
            <a:r>
              <a:rPr lang="cs-CZ" altLang="cs-CZ" sz="800" dirty="0" smtClean="0">
                <a:latin typeface="Arial" charset="0"/>
              </a:rPr>
              <a:t>A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Celkový čistý objem (l)		</a:t>
            </a:r>
            <a:r>
              <a:rPr lang="cs-CZ" altLang="cs-CZ" sz="800" dirty="0" smtClean="0">
                <a:latin typeface="Arial" charset="0"/>
              </a:rPr>
              <a:t>611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Čistý objem chladničky/ mrazáku (l)		</a:t>
            </a:r>
            <a:r>
              <a:rPr lang="cs-CZ" altLang="cs-CZ" sz="800" dirty="0" smtClean="0">
                <a:latin typeface="Arial" charset="0"/>
              </a:rPr>
              <a:t>391/220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za den (kWh/24 hod)		</a:t>
            </a:r>
            <a:r>
              <a:rPr lang="cs-CZ" altLang="cs-CZ" sz="800" dirty="0" smtClean="0">
                <a:latin typeface="Arial" charset="0"/>
              </a:rPr>
              <a:t>0,391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Roční </a:t>
            </a:r>
            <a:r>
              <a:rPr lang="cs-CZ" altLang="cs-CZ" sz="800" dirty="0">
                <a:latin typeface="Arial" charset="0"/>
              </a:rPr>
              <a:t>spotřeba energie (kWh/rok)		</a:t>
            </a:r>
            <a:r>
              <a:rPr lang="cs-CZ" altLang="cs-CZ" sz="800" dirty="0" smtClean="0">
                <a:latin typeface="Arial" charset="0"/>
              </a:rPr>
              <a:t>143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Mrazicí výkon (kg/24 hod)		</a:t>
            </a:r>
            <a:r>
              <a:rPr lang="cs-CZ" altLang="cs-CZ" sz="800" dirty="0" smtClean="0">
                <a:latin typeface="Arial" charset="0"/>
              </a:rPr>
              <a:t>10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Doba skladování při výpadku proudu (hod)	5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šířeného vzduchem (dB(A) re 1 pW)	</a:t>
            </a:r>
            <a:r>
              <a:rPr lang="cs-CZ" altLang="cs-CZ" sz="800" dirty="0" smtClean="0">
                <a:latin typeface="Arial" charset="0"/>
              </a:rPr>
              <a:t>35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		</a:t>
            </a:r>
            <a:r>
              <a:rPr lang="cs-CZ" altLang="cs-CZ" sz="800" dirty="0" smtClean="0">
                <a:latin typeface="Arial" charset="0"/>
              </a:rPr>
              <a:t>B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Klimatická třída			SN - </a:t>
            </a:r>
            <a:r>
              <a:rPr lang="cs-CZ" altLang="cs-CZ" sz="800" dirty="0" smtClean="0">
                <a:latin typeface="Arial" charset="0"/>
              </a:rPr>
              <a:t>ST  </a:t>
            </a:r>
            <a:r>
              <a:rPr lang="cs-CZ" altLang="cs-CZ" sz="800" dirty="0">
                <a:latin typeface="Arial" charset="0"/>
              </a:rPr>
              <a:t>10°- </a:t>
            </a:r>
            <a:r>
              <a:rPr lang="cs-CZ" altLang="cs-CZ" sz="800" dirty="0" smtClean="0">
                <a:latin typeface="Arial" charset="0"/>
              </a:rPr>
              <a:t>38°C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Hvězdičkové označení 		****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energetické účinnosti světla		</a:t>
            </a:r>
            <a:r>
              <a:rPr lang="cs-CZ" altLang="cs-CZ" sz="800" dirty="0" smtClean="0">
                <a:latin typeface="Arial" charset="0"/>
              </a:rPr>
              <a:t>G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Vlastnosti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Wifi konektivita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– možnost ovládat chladničku na dálku a využívat doplňkový obsah pomocí aplikace hOn (např. Food Locator, My Inventory, Advanced Drink Assistant, atd.)</a:t>
            </a:r>
            <a:endParaRPr lang="cs-CZ" altLang="cs-CZ" sz="800" b="1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Invertorový </a:t>
            </a:r>
            <a:r>
              <a:rPr lang="cs-CZ" altLang="cs-CZ" sz="800" b="1" dirty="0">
                <a:latin typeface="Arial" charset="0"/>
              </a:rPr>
              <a:t>kompresor – tichý a energeticky úsporný chod                    </a:t>
            </a:r>
            <a:r>
              <a:rPr lang="cs-CZ" altLang="cs-CZ" sz="800" b="1" dirty="0" smtClean="0">
                <a:latin typeface="Arial" charset="0"/>
              </a:rPr>
              <a:t>Total </a:t>
            </a:r>
            <a:r>
              <a:rPr lang="cs-CZ" altLang="cs-CZ" sz="800" b="1" dirty="0">
                <a:latin typeface="Arial" charset="0"/>
              </a:rPr>
              <a:t>No Frost – beznámrazová technologie mrazení, panel Multi Air</a:t>
            </a:r>
          </a:p>
          <a:p>
            <a:pPr marL="0" indent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            Flow v zadní části zabezpečuje  aktivní cirkulaci vzduchu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HCS </a:t>
            </a:r>
            <a:r>
              <a:rPr lang="cs-CZ" altLang="cs-CZ" sz="800" b="1" dirty="0">
                <a:latin typeface="Arial" charset="0"/>
              </a:rPr>
              <a:t>filtr v zásuvce Humidity </a:t>
            </a:r>
            <a:r>
              <a:rPr lang="cs-CZ" altLang="cs-CZ" sz="800" dirty="0">
                <a:latin typeface="Arial" charset="0"/>
              </a:rPr>
              <a:t>Zone pro udržení 90% vlhkosti a zachování čerstvosti potravin až 2x déle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Tichý </a:t>
            </a:r>
            <a:r>
              <a:rPr lang="cs-CZ" altLang="cs-CZ" sz="800" b="1" dirty="0">
                <a:latin typeface="Arial" charset="0"/>
              </a:rPr>
              <a:t>chod pouhých </a:t>
            </a:r>
            <a:r>
              <a:rPr lang="cs-CZ" altLang="cs-CZ" sz="800" b="1" dirty="0" smtClean="0">
                <a:latin typeface="Arial" charset="0"/>
              </a:rPr>
              <a:t>35 </a:t>
            </a:r>
            <a:r>
              <a:rPr lang="cs-CZ" altLang="cs-CZ" sz="800" b="1" dirty="0">
                <a:latin typeface="Arial" charset="0"/>
              </a:rPr>
              <a:t>dB(A</a:t>
            </a:r>
            <a:r>
              <a:rPr lang="cs-CZ" altLang="cs-CZ" sz="800" b="1" dirty="0" smtClean="0">
                <a:latin typeface="Arial" charset="0"/>
              </a:rPr>
              <a:t>)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Jeden </a:t>
            </a:r>
            <a:r>
              <a:rPr lang="cs-CZ" altLang="cs-CZ" sz="800" dirty="0">
                <a:latin typeface="Arial" charset="0"/>
              </a:rPr>
              <a:t>chladící okruh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Funkce Rychlé chlazení, Rychlé mrazení, Dovolená, Auto nastavení, </a:t>
            </a:r>
            <a:r>
              <a:rPr lang="cs-CZ" altLang="cs-CZ" sz="800" dirty="0" smtClean="0">
                <a:latin typeface="Arial" charset="0"/>
              </a:rPr>
              <a:t>Dětská </a:t>
            </a:r>
            <a:r>
              <a:rPr lang="cs-CZ" altLang="cs-CZ" sz="800" dirty="0">
                <a:latin typeface="Arial" charset="0"/>
              </a:rPr>
              <a:t>pojistka, Stand by – pohotovostní režim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Elektronické ovládání teploty +1 až +9°C chladnička / -14 až -24°C mrazák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Externí dotykový displej na </a:t>
            </a:r>
            <a:r>
              <a:rPr lang="cs-CZ" altLang="cs-CZ" sz="800" dirty="0" smtClean="0">
                <a:latin typeface="Arial" charset="0"/>
              </a:rPr>
              <a:t>dvířkách; Automatické </a:t>
            </a:r>
            <a:r>
              <a:rPr lang="cs-CZ" altLang="cs-CZ" sz="800" dirty="0">
                <a:latin typeface="Arial" charset="0"/>
              </a:rPr>
              <a:t>odmrazování chladničky i </a:t>
            </a:r>
            <a:r>
              <a:rPr lang="cs-CZ" altLang="cs-CZ" sz="800" dirty="0" smtClean="0">
                <a:latin typeface="Arial" charset="0"/>
              </a:rPr>
              <a:t>mrazáku; Akustický </a:t>
            </a:r>
            <a:r>
              <a:rPr lang="cs-CZ" altLang="cs-CZ" sz="800" dirty="0">
                <a:latin typeface="Arial" charset="0"/>
              </a:rPr>
              <a:t>signál otevřených </a:t>
            </a:r>
            <a:r>
              <a:rPr lang="cs-CZ" altLang="cs-CZ" sz="800" dirty="0" smtClean="0">
                <a:latin typeface="Arial" charset="0"/>
              </a:rPr>
              <a:t>dvířek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Chladnička</a:t>
            </a:r>
            <a:endParaRPr lang="cs-CZ" altLang="cs-CZ" sz="800" b="1" dirty="0">
              <a:latin typeface="Arial" charset="0"/>
            </a:endParaRPr>
          </a:p>
          <a:p>
            <a:pPr marL="0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3 +1 skleněné police / </a:t>
            </a:r>
            <a:r>
              <a:rPr lang="cs-CZ" altLang="cs-CZ" sz="800" dirty="0" smtClean="0">
                <a:latin typeface="Arial" charset="0"/>
              </a:rPr>
              <a:t>5 přihrádek </a:t>
            </a:r>
            <a:r>
              <a:rPr lang="cs-CZ" altLang="cs-CZ" sz="800" dirty="0">
                <a:latin typeface="Arial" charset="0"/>
              </a:rPr>
              <a:t>ve </a:t>
            </a:r>
            <a:r>
              <a:rPr lang="cs-CZ" altLang="cs-CZ" sz="800" dirty="0" smtClean="0">
                <a:latin typeface="Arial" charset="0"/>
              </a:rPr>
              <a:t>dveřích (z toho 3 s náklonem 95°proti pádu </a:t>
            </a:r>
            <a:r>
              <a:rPr lang="cs-CZ" altLang="cs-CZ" sz="800" dirty="0" smtClean="0">
                <a:latin typeface="Arial" charset="0"/>
              </a:rPr>
              <a:t>potravin), </a:t>
            </a:r>
            <a:r>
              <a:rPr lang="cs-CZ" altLang="cs-CZ" sz="800" dirty="0" smtClean="0">
                <a:latin typeface="Arial" charset="0"/>
              </a:rPr>
              <a:t>1x </a:t>
            </a:r>
            <a:r>
              <a:rPr lang="cs-CZ" altLang="cs-CZ" sz="800" dirty="0">
                <a:latin typeface="Arial" charset="0"/>
              </a:rPr>
              <a:t>zásuvka na </a:t>
            </a:r>
            <a:r>
              <a:rPr lang="cs-CZ" altLang="cs-CZ" sz="800" dirty="0" smtClean="0">
                <a:latin typeface="Arial" charset="0"/>
              </a:rPr>
              <a:t>zeleninu, 1x Humidity Zone, Držák na </a:t>
            </a:r>
            <a:r>
              <a:rPr lang="cs-CZ" altLang="cs-CZ" sz="800" dirty="0" smtClean="0">
                <a:latin typeface="Arial" charset="0"/>
              </a:rPr>
              <a:t>víno sklopitelný, držák </a:t>
            </a:r>
            <a:r>
              <a:rPr lang="cs-CZ" altLang="cs-CZ" sz="800" dirty="0" smtClean="0">
                <a:latin typeface="Arial" charset="0"/>
              </a:rPr>
              <a:t>na </a:t>
            </a:r>
            <a:r>
              <a:rPr lang="cs-CZ" altLang="cs-CZ" sz="800" dirty="0" smtClean="0">
                <a:latin typeface="Arial" charset="0"/>
              </a:rPr>
              <a:t>vajíčka</a:t>
            </a:r>
          </a:p>
          <a:p>
            <a:pPr marL="0"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cs-CZ" altLang="cs-CZ" sz="800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Mrazák</a:t>
            </a:r>
            <a:endParaRPr lang="cs-CZ" altLang="cs-CZ" sz="800" b="1" dirty="0">
              <a:latin typeface="Arial" charset="0"/>
            </a:endParaRPr>
          </a:p>
          <a:p>
            <a:pPr marL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3 +1 skleněné police / </a:t>
            </a:r>
            <a:r>
              <a:rPr lang="cs-CZ" altLang="cs-CZ" sz="800" dirty="0" smtClean="0">
                <a:latin typeface="Arial" charset="0"/>
              </a:rPr>
              <a:t>2x </a:t>
            </a:r>
            <a:r>
              <a:rPr lang="cs-CZ" altLang="cs-CZ" sz="800" dirty="0" smtClean="0">
                <a:latin typeface="Arial" charset="0"/>
              </a:rPr>
              <a:t>zásuvka/ </a:t>
            </a:r>
            <a:r>
              <a:rPr lang="cs-CZ" altLang="cs-CZ" sz="800" dirty="0" smtClean="0">
                <a:latin typeface="Arial" charset="0"/>
              </a:rPr>
              <a:t>vanička na výrobu ledu (manuální plnění)</a:t>
            </a:r>
            <a:endParaRPr lang="cs-CZ" altLang="cs-CZ" sz="800" dirty="0" smtClean="0">
              <a:latin typeface="Arial" charset="0"/>
            </a:endParaRPr>
          </a:p>
          <a:p>
            <a:pPr marL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5</a:t>
            </a:r>
            <a:r>
              <a:rPr lang="cs-CZ" altLang="cs-CZ" sz="800" dirty="0" smtClean="0">
                <a:latin typeface="Arial" charset="0"/>
              </a:rPr>
              <a:t> přihrádek </a:t>
            </a:r>
            <a:r>
              <a:rPr lang="cs-CZ" altLang="cs-CZ" sz="800" dirty="0" smtClean="0">
                <a:latin typeface="Arial" charset="0"/>
              </a:rPr>
              <a:t>ve </a:t>
            </a:r>
            <a:r>
              <a:rPr lang="cs-CZ" altLang="cs-CZ" sz="800" dirty="0" smtClean="0">
                <a:latin typeface="Arial" charset="0"/>
              </a:rPr>
              <a:t>dveřích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endParaRPr lang="cs-CZ" altLang="cs-CZ" sz="800" b="1" dirty="0" smtClean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Konstrukce</a:t>
            </a:r>
            <a:endParaRPr lang="cs-CZ" altLang="cs-CZ" sz="800" b="1" dirty="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solidFill>
                  <a:schemeClr val="bg1"/>
                </a:solidFill>
                <a:latin typeface="Arial" charset="0"/>
              </a:rPr>
              <a:t>Osvětlení </a:t>
            </a: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LED Daylight  </a:t>
            </a:r>
            <a:r>
              <a:rPr lang="cs-CZ" altLang="cs-CZ" sz="800" b="1" dirty="0">
                <a:solidFill>
                  <a:schemeClr val="bg1"/>
                </a:solidFill>
                <a:latin typeface="Arial" charset="0"/>
              </a:rPr>
              <a:t>/ </a:t>
            </a:r>
            <a:r>
              <a:rPr lang="cs-CZ" altLang="cs-CZ" sz="800" dirty="0">
                <a:solidFill>
                  <a:schemeClr val="bg1"/>
                </a:solidFill>
                <a:latin typeface="Arial" charset="0"/>
              </a:rPr>
              <a:t>Integrované madlo / 2 nastavitelné nožičky; 2 </a:t>
            </a:r>
            <a:r>
              <a:rPr lang="cs-CZ" altLang="cs-CZ" sz="800" dirty="0" smtClean="0">
                <a:solidFill>
                  <a:schemeClr val="bg1"/>
                </a:solidFill>
                <a:latin typeface="Arial" charset="0"/>
              </a:rPr>
              <a:t>kolečka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Auto Stop 90°- otevírání dvířek v úhlu 90°s automatickým zastavením</a:t>
            </a:r>
            <a:endParaRPr lang="cs-CZ" altLang="cs-CZ" sz="800" b="1" dirty="0">
              <a:solidFill>
                <a:schemeClr val="bg1"/>
              </a:solidFill>
              <a:latin typeface="Arial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34005708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6901018090547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Stříbrná nerez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1775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90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726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135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1882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967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780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145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4788024" y="1916832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Bezdotyková technologie ovládání chladničky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922112" y="1678126"/>
            <a:ext cx="8745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177,5</a:t>
            </a:r>
          </a:p>
          <a:p>
            <a:pPr algn="r"/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</a:p>
        </p:txBody>
      </p:sp>
      <p:pic>
        <p:nvPicPr>
          <p:cNvPr id="23" name="Obrázek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87"/>
          <a:stretch/>
        </p:blipFill>
        <p:spPr>
          <a:xfrm>
            <a:off x="7740874" y="1739585"/>
            <a:ext cx="143944" cy="605767"/>
          </a:xfrm>
          <a:prstGeom prst="rect">
            <a:avLst/>
          </a:prstGeom>
        </p:spPr>
      </p:pic>
      <p:sp>
        <p:nvSpPr>
          <p:cNvPr id="22" name="TextovéPole 21"/>
          <p:cNvSpPr txBox="1"/>
          <p:nvPr/>
        </p:nvSpPr>
        <p:spPr>
          <a:xfrm>
            <a:off x="4760139" y="1968897"/>
            <a:ext cx="91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Beznámrazová technologie Total No Frost</a:t>
            </a:r>
          </a:p>
        </p:txBody>
      </p:sp>
      <p:pic>
        <p:nvPicPr>
          <p:cNvPr id="25" name="Obrázek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308" y="1880896"/>
            <a:ext cx="612000" cy="61200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9106" y="931471"/>
            <a:ext cx="720000" cy="720000"/>
          </a:xfrm>
          <a:prstGeom prst="rect">
            <a:avLst/>
          </a:prstGeom>
        </p:spPr>
      </p:pic>
      <p:pic>
        <p:nvPicPr>
          <p:cNvPr id="31" name="Obrázek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7748" y="2731131"/>
            <a:ext cx="720000" cy="720000"/>
          </a:xfrm>
          <a:prstGeom prst="rect">
            <a:avLst/>
          </a:prstGeom>
        </p:spPr>
      </p:pic>
      <p:sp>
        <p:nvSpPr>
          <p:cNvPr id="36" name="TextovéPole 35"/>
          <p:cNvSpPr txBox="1"/>
          <p:nvPr/>
        </p:nvSpPr>
        <p:spPr>
          <a:xfrm>
            <a:off x="4778244" y="2726888"/>
            <a:ext cx="9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Dotykový displej na dvířkách pro ovládání teploty</a:t>
            </a:r>
          </a:p>
        </p:txBody>
      </p:sp>
      <p:sp>
        <p:nvSpPr>
          <p:cNvPr id="41" name="TextovéPole 40"/>
          <p:cNvSpPr txBox="1"/>
          <p:nvPr/>
        </p:nvSpPr>
        <p:spPr>
          <a:xfrm>
            <a:off x="4797479" y="3795547"/>
            <a:ext cx="893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Funkce </a:t>
            </a:r>
          </a:p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Rychlé mrazení</a:t>
            </a:r>
          </a:p>
        </p:txBody>
      </p:sp>
      <p:pic>
        <p:nvPicPr>
          <p:cNvPr id="45" name="Obrázek 4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6615" y="3573096"/>
            <a:ext cx="720000" cy="720000"/>
          </a:xfrm>
          <a:prstGeom prst="rect">
            <a:avLst/>
          </a:prstGeom>
        </p:spPr>
      </p:pic>
      <p:sp>
        <p:nvSpPr>
          <p:cNvPr id="28" name="TextovéPole 27">
            <a:extLst>
              <a:ext uri="{FF2B5EF4-FFF2-40B4-BE49-F238E27FC236}">
                <a16:creationId xmlns="" xmlns:a16="http://schemas.microsoft.com/office/drawing/2014/main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2019/2016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15" name="Obrázek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148" y="4509200"/>
            <a:ext cx="720000" cy="720000"/>
          </a:xfrm>
          <a:prstGeom prst="rect">
            <a:avLst/>
          </a:prstGeom>
        </p:spPr>
      </p:pic>
      <p:sp>
        <p:nvSpPr>
          <p:cNvPr id="37" name="TextovéPole 36"/>
          <p:cNvSpPr txBox="1"/>
          <p:nvPr/>
        </p:nvSpPr>
        <p:spPr>
          <a:xfrm>
            <a:off x="4741740" y="4529708"/>
            <a:ext cx="893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 Stop 90°panty dvířek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4854192" y="980728"/>
            <a:ext cx="862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</a:t>
            </a:r>
          </a:p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připojení s možností ovládání přes aplikaci hOn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Obrázek 39"/>
          <p:cNvPicPr>
            <a:picLocks noChangeAspect="1"/>
          </p:cNvPicPr>
          <p:nvPr/>
        </p:nvPicPr>
        <p:blipFill rotWithShape="1">
          <a:blip r:embed="rId9"/>
          <a:srcRect l="3022" t="8817" r="4558" b="5317"/>
          <a:stretch/>
        </p:blipFill>
        <p:spPr>
          <a:xfrm>
            <a:off x="4054778" y="961257"/>
            <a:ext cx="733246" cy="741873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01" t="650" r="9051" b="3801"/>
          <a:stretch/>
        </p:blipFill>
        <p:spPr>
          <a:xfrm>
            <a:off x="6339134" y="3225666"/>
            <a:ext cx="1529874" cy="176226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50" t="5900" r="26901" b="3801"/>
          <a:stretch/>
        </p:blipFill>
        <p:spPr>
          <a:xfrm>
            <a:off x="5739765" y="980728"/>
            <a:ext cx="1201117" cy="2295468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383509" y="802846"/>
            <a:ext cx="706388" cy="692696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7547" y="1765941"/>
            <a:ext cx="1084445" cy="216889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1747CF-528E-4FB1-8821-D297DBD7BA7C}">
  <ds:schemaRefs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b4af0723-3826-4aee-ba08-906e8dce3040"/>
    <ds:schemaRef ds:uri="http://schemas.microsoft.com/office/infopath/2007/PartnerControls"/>
    <ds:schemaRef ds:uri="http://purl.org/dc/elements/1.1/"/>
    <ds:schemaRef ds:uri="a09af93a-bc92-4cce-8ba3-c8fdbed82e2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1934</TotalTime>
  <Words>73</Words>
  <Application>Microsoft Office PowerPoint</Application>
  <PresentationFormat>Předvádění na obrazovce (4:3)</PresentationFormat>
  <Paragraphs>60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268</cp:revision>
  <cp:lastPrinted>2016-05-31T13:00:02Z</cp:lastPrinted>
  <dcterms:created xsi:type="dcterms:W3CDTF">2015-07-16T11:02:07Z</dcterms:created>
  <dcterms:modified xsi:type="dcterms:W3CDTF">2024-05-24T12:56:51Z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