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37" d="100"/>
          <a:sy n="237" d="100"/>
        </p:scale>
        <p:origin x="134" y="-42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22.07.2025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22.07.2025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22.07.2025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22.07.2025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22.07.2025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22.07.2025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22.07.2025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22.07.2025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22.07.2025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22.07.2025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22.07.2025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:a16="http://schemas.microsoft.com/office/drawing/2014/main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173917" y="62227"/>
            <a:ext cx="8818904" cy="94210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latin typeface="Arial" charset="0"/>
              </a:rPr>
              <a:t>HAPY72ES6XGG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dirty="0">
                <a:latin typeface="Arial" charset="0"/>
              </a:rPr>
              <a:t>Integrovaný odsavač par ID Design </a:t>
            </a:r>
            <a:r>
              <a:rPr lang="cs-CZ" altLang="cs-CZ" sz="1800" dirty="0" err="1">
                <a:latin typeface="Arial" charset="0"/>
              </a:rPr>
              <a:t>Series</a:t>
            </a:r>
            <a:r>
              <a:rPr lang="cs-CZ" altLang="cs-CZ" sz="1800" dirty="0">
                <a:latin typeface="Arial" charset="0"/>
              </a:rPr>
              <a:t> 6 – šíře 71,4 cm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Odtah a recirkulace, energetická třída B, Booster, </a:t>
            </a:r>
            <a:r>
              <a:rPr lang="cs-CZ" altLang="cs-CZ" sz="160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LED osvětlení</a:t>
            </a:r>
            <a:endParaRPr lang="cs-CZ" altLang="cs-CZ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360BC3-819E-8DA7-18AA-A6A8796A1E77}"/>
              </a:ext>
            </a:extLst>
          </p:cNvPr>
          <p:cNvCxnSpPr/>
          <p:nvPr/>
        </p:nvCxnSpPr>
        <p:spPr>
          <a:xfrm>
            <a:off x="3923928" y="998331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5C391B9-6C53-8A18-3380-BC8C9EC370A1}"/>
              </a:ext>
            </a:extLst>
          </p:cNvPr>
          <p:cNvCxnSpPr/>
          <p:nvPr/>
        </p:nvCxnSpPr>
        <p:spPr>
          <a:xfrm>
            <a:off x="5571435" y="998331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D9027882-4A15-8A19-90A4-9F04770A8531}"/>
              </a:ext>
            </a:extLst>
          </p:cNvPr>
          <p:cNvSpPr txBox="1"/>
          <p:nvPr/>
        </p:nvSpPr>
        <p:spPr>
          <a:xfrm>
            <a:off x="4638413" y="193443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3F1E925B-76B8-0214-190C-FA894E48C6D5}"/>
              </a:ext>
            </a:extLst>
          </p:cNvPr>
          <p:cNvCxnSpPr>
            <a:cxnSpLocks/>
          </p:cNvCxnSpPr>
          <p:nvPr/>
        </p:nvCxnSpPr>
        <p:spPr>
          <a:xfrm>
            <a:off x="6002761" y="2742898"/>
            <a:ext cx="266429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E8CBF820-5D06-3CC9-756C-DEC52A6E2DCC}"/>
              </a:ext>
            </a:extLst>
          </p:cNvPr>
          <p:cNvSpPr txBox="1"/>
          <p:nvPr/>
        </p:nvSpPr>
        <p:spPr>
          <a:xfrm>
            <a:off x="6911618" y="2742898"/>
            <a:ext cx="9144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71,4 cm</a:t>
            </a:r>
            <a:endParaRPr lang="cs-CZ" sz="11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text 3">
            <a:extLst>
              <a:ext uri="{FF2B5EF4-FFF2-40B4-BE49-F238E27FC236}">
                <a16:creationId xmlns:a16="http://schemas.microsoft.com/office/drawing/2014/main" id="{97EB08EE-3B20-01B7-3162-87EB4B0DE4CB}"/>
              </a:ext>
            </a:extLst>
          </p:cNvPr>
          <p:cNvSpPr txBox="1">
            <a:spLocks/>
          </p:cNvSpPr>
          <p:nvPr/>
        </p:nvSpPr>
        <p:spPr>
          <a:xfrm>
            <a:off x="173917" y="1069992"/>
            <a:ext cx="3906179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Roční spotřeba energie (kWh/</a:t>
            </a:r>
            <a:r>
              <a:rPr lang="cs-CZ" altLang="cs-CZ" sz="800" dirty="0" err="1">
                <a:latin typeface="Arial" charset="0"/>
                <a:cs typeface="+mn-cs"/>
              </a:rPr>
              <a:t>annum</a:t>
            </a:r>
            <a:r>
              <a:rPr lang="cs-CZ" altLang="cs-CZ" sz="800" dirty="0">
                <a:latin typeface="Arial" charset="0"/>
                <a:cs typeface="+mn-cs"/>
              </a:rPr>
              <a:t>)		69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B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Třída účinnosti proudění tekutin		B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Třída účinnosti osvětlení		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Třída účinnosti tukové filtrace		D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Průtok vzduchu min/max/Booster (m3/hod)	255/550/650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Hlučnost min/max/Booster (dB(A))		49/65/68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		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3+1 rychlostní stupně, </a:t>
            </a:r>
            <a:r>
              <a:rPr lang="cs-CZ" altLang="cs-CZ" sz="800" b="1" dirty="0">
                <a:latin typeface="Arial" charset="0"/>
                <a:cs typeface="+mn-cs"/>
              </a:rPr>
              <a:t>Booster – rychlé zvýšení rychlosti na max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</a:rPr>
              <a:t>Perimetrální</a:t>
            </a:r>
            <a:r>
              <a:rPr lang="cs-CZ" altLang="cs-CZ" sz="800" dirty="0">
                <a:latin typeface="Arial" charset="0"/>
              </a:rPr>
              <a:t> (štěrbinové) sání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Zpětná klapka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		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Motor 1 </a:t>
            </a:r>
            <a:r>
              <a:rPr lang="cs-CZ" altLang="cs-CZ" sz="800" dirty="0">
                <a:latin typeface="Arial" charset="0"/>
              </a:rPr>
              <a:t>×</a:t>
            </a:r>
            <a:r>
              <a:rPr lang="cs-CZ" altLang="cs-CZ" sz="800" dirty="0">
                <a:latin typeface="Arial" charset="0"/>
                <a:cs typeface="+mn-cs"/>
              </a:rPr>
              <a:t> </a:t>
            </a:r>
            <a:r>
              <a:rPr lang="cs-CZ" altLang="cs-CZ" sz="800" dirty="0">
                <a:latin typeface="Arial" charset="0"/>
              </a:rPr>
              <a:t>230</a:t>
            </a:r>
            <a:r>
              <a:rPr lang="cs-CZ" altLang="cs-CZ" sz="800" dirty="0">
                <a:latin typeface="Arial" charset="0"/>
                <a:cs typeface="+mn-cs"/>
              </a:rPr>
              <a:t>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Osvětlení </a:t>
            </a:r>
            <a:r>
              <a:rPr lang="cs-CZ" altLang="cs-CZ" sz="800" dirty="0">
                <a:latin typeface="Arial" charset="0"/>
              </a:rPr>
              <a:t>1x5W</a:t>
            </a:r>
            <a:r>
              <a:rPr lang="cs-CZ" altLang="cs-CZ" sz="800" dirty="0">
                <a:latin typeface="Arial" charset="0"/>
                <a:cs typeface="+mn-cs"/>
              </a:rPr>
              <a:t> LED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Sací potrubí Ø 150 mm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Redukce Ø 120-150 mm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Tukový filtr (1x)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Pachový uhlíkový filtr je součástí balení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Uhlíkový </a:t>
            </a:r>
            <a:r>
              <a:rPr lang="cs-CZ" altLang="cs-CZ" sz="800">
                <a:latin typeface="Arial" charset="0"/>
              </a:rPr>
              <a:t>filtr 70061401 </a:t>
            </a:r>
            <a:r>
              <a:rPr lang="cs-CZ" altLang="cs-CZ" sz="800" dirty="0">
                <a:latin typeface="Arial" charset="0"/>
              </a:rPr>
              <a:t>k objednání přes www.BMK.cz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DD51F70-60A2-3ED2-3014-581F25D15470}"/>
              </a:ext>
            </a:extLst>
          </p:cNvPr>
          <p:cNvSpPr txBox="1"/>
          <p:nvPr/>
        </p:nvSpPr>
        <p:spPr>
          <a:xfrm>
            <a:off x="4636144" y="1334575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Booster </a:t>
            </a:r>
          </a:p>
          <a:p>
            <a:pPr algn="ctr"/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algn="ctr"/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zrychlení sacího výkonu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0623388-9317-F0D1-7984-48BFCC6CE2B6}"/>
              </a:ext>
            </a:extLst>
          </p:cNvPr>
          <p:cNvSpPr txBox="1"/>
          <p:nvPr/>
        </p:nvSpPr>
        <p:spPr>
          <a:xfrm>
            <a:off x="4664569" y="2308767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9AD6141-51A9-5EED-5044-25E039FE097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6" r="25248"/>
          <a:stretch/>
        </p:blipFill>
        <p:spPr>
          <a:xfrm>
            <a:off x="4061718" y="1344694"/>
            <a:ext cx="549695" cy="519113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0A334934-FF5C-CC9E-D987-44E44FC2D5C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6" t="-1010" r="25267" b="1010"/>
          <a:stretch/>
        </p:blipFill>
        <p:spPr>
          <a:xfrm>
            <a:off x="4051385" y="2106443"/>
            <a:ext cx="526586" cy="519113"/>
          </a:xfrm>
          <a:prstGeom prst="rect">
            <a:avLst/>
          </a:prstGeom>
        </p:spPr>
      </p:pic>
      <p:sp>
        <p:nvSpPr>
          <p:cNvPr id="14" name="Obdélník 13">
            <a:extLst>
              <a:ext uri="{FF2B5EF4-FFF2-40B4-BE49-F238E27FC236}">
                <a16:creationId xmlns:a16="http://schemas.microsoft.com/office/drawing/2014/main" id="{21C1675C-13DF-683B-0636-7058B230FEF9}"/>
              </a:ext>
            </a:extLst>
          </p:cNvPr>
          <p:cNvSpPr/>
          <p:nvPr/>
        </p:nvSpPr>
        <p:spPr>
          <a:xfrm>
            <a:off x="5717318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36901992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8059019106182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303 × 714 × 290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9,5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380 × 780 × 365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11,8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426DE17C-407E-A028-3DF4-9CE939E200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8144" y="1223762"/>
            <a:ext cx="2919909" cy="1411414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775827A0-8148-8258-DB01-99B8F4CDE5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2619" y="2932882"/>
            <a:ext cx="914438" cy="1849328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C688FA12-1C83-755D-9AFC-C13FCE462B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2101" y="3196947"/>
            <a:ext cx="1912576" cy="1142683"/>
          </a:xfrm>
          <a:prstGeom prst="rect">
            <a:avLst/>
          </a:prstGeom>
        </p:spPr>
      </p:pic>
      <p:pic>
        <p:nvPicPr>
          <p:cNvPr id="34" name="Obrázek 33">
            <a:extLst>
              <a:ext uri="{FF2B5EF4-FFF2-40B4-BE49-F238E27FC236}">
                <a16:creationId xmlns:a16="http://schemas.microsoft.com/office/drawing/2014/main" id="{4664C987-5683-0DA0-E2F8-309FC7D34E5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646" y="2855454"/>
            <a:ext cx="547774" cy="547774"/>
          </a:xfrm>
          <a:prstGeom prst="rect">
            <a:avLst/>
          </a:prstGeom>
        </p:spPr>
      </p:pic>
      <p:sp>
        <p:nvSpPr>
          <p:cNvPr id="40" name="TextovéPole 39">
            <a:extLst>
              <a:ext uri="{FF2B5EF4-FFF2-40B4-BE49-F238E27FC236}">
                <a16:creationId xmlns:a16="http://schemas.microsoft.com/office/drawing/2014/main" id="{2C951B77-348C-0BB3-88CA-0767C3BE25EE}"/>
              </a:ext>
            </a:extLst>
          </p:cNvPr>
          <p:cNvSpPr txBox="1"/>
          <p:nvPr/>
        </p:nvSpPr>
        <p:spPr>
          <a:xfrm>
            <a:off x="4634362" y="281845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Pachový uhlíkový filtr součástí balení</a:t>
            </a:r>
          </a:p>
        </p:txBody>
      </p:sp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www.w3.org/XML/1998/namespace"/>
    <ds:schemaRef ds:uri="http://schemas.openxmlformats.org/package/2006/metadata/core-properties"/>
    <ds:schemaRef ds:uri="a09af93a-bc92-4cce-8ba3-c8fdbed82e22"/>
    <ds:schemaRef ds:uri="b4af0723-3826-4aee-ba08-906e8dce3040"/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2368</TotalTime>
  <Words>238</Words>
  <Application>Microsoft Office PowerPoint</Application>
  <PresentationFormat>Předvádění na obrazovce (4:3)</PresentationFormat>
  <Paragraphs>42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281</cp:revision>
  <cp:lastPrinted>2025-07-01T09:17:14Z</cp:lastPrinted>
  <dcterms:created xsi:type="dcterms:W3CDTF">2015-07-16T11:02:07Z</dcterms:created>
  <dcterms:modified xsi:type="dcterms:W3CDTF">2025-07-22T07:31:27Z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