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19.08.2024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19.08.2024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19.08.2024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19.08.2024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19.08.2024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19.08.2024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19.08.2024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309320"/>
            <a:ext cx="1251348" cy="38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28"/>
          <p:cNvSpPr>
            <a:spLocks/>
          </p:cNvSpPr>
          <p:nvPr userDrawn="1"/>
        </p:nvSpPr>
        <p:spPr bwMode="auto">
          <a:xfrm flipH="1" flipV="1">
            <a:off x="0" y="6211575"/>
            <a:ext cx="6984776" cy="646425"/>
          </a:xfrm>
          <a:custGeom>
            <a:avLst/>
            <a:gdLst>
              <a:gd name="connsiteX0" fmla="*/ 0 w 8915400"/>
              <a:gd name="connsiteY0" fmla="*/ 0 h 1026989"/>
              <a:gd name="connsiteX1" fmla="*/ 311567 w 8915400"/>
              <a:gd name="connsiteY1" fmla="*/ 0 h 1026989"/>
              <a:gd name="connsiteX2" fmla="*/ 8609192 w 8915400"/>
              <a:gd name="connsiteY2" fmla="*/ 0 h 1026989"/>
              <a:gd name="connsiteX3" fmla="*/ 8892102 w 8915400"/>
              <a:gd name="connsiteY3" fmla="*/ 281709 h 1026989"/>
              <a:gd name="connsiteX4" fmla="*/ 8915400 w 8915400"/>
              <a:gd name="connsiteY4" fmla="*/ 313802 h 1026989"/>
              <a:gd name="connsiteX5" fmla="*/ 8892102 w 8915400"/>
              <a:gd name="connsiteY5" fmla="*/ 345896 h 1026989"/>
              <a:gd name="connsiteX6" fmla="*/ 8203133 w 8915400"/>
              <a:gd name="connsiteY6" fmla="*/ 1012725 h 1026989"/>
              <a:gd name="connsiteX7" fmla="*/ 8196476 w 8915400"/>
              <a:gd name="connsiteY7" fmla="*/ 1016291 h 1026989"/>
              <a:gd name="connsiteX8" fmla="*/ 8173178 w 8915400"/>
              <a:gd name="connsiteY8" fmla="*/ 1026989 h 1026989"/>
              <a:gd name="connsiteX9" fmla="*/ 686871 w 8915400"/>
              <a:gd name="connsiteY9" fmla="*/ 1026989 h 1026989"/>
              <a:gd name="connsiteX10" fmla="*/ 0 w 8915400"/>
              <a:gd name="connsiteY10" fmla="*/ 1026989 h 102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15400" h="1026989">
                <a:moveTo>
                  <a:pt x="0" y="0"/>
                </a:moveTo>
                <a:lnTo>
                  <a:pt x="311567" y="0"/>
                </a:lnTo>
                <a:cubicBezTo>
                  <a:pt x="1814549" y="0"/>
                  <a:pt x="4345887" y="0"/>
                  <a:pt x="8609192" y="0"/>
                </a:cubicBezTo>
                <a:cubicBezTo>
                  <a:pt x="8609192" y="0"/>
                  <a:pt x="8609192" y="0"/>
                  <a:pt x="8892102" y="281709"/>
                </a:cubicBezTo>
                <a:cubicBezTo>
                  <a:pt x="8892102" y="281709"/>
                  <a:pt x="8915400" y="299539"/>
                  <a:pt x="8915400" y="313802"/>
                </a:cubicBezTo>
                <a:cubicBezTo>
                  <a:pt x="8915400" y="328066"/>
                  <a:pt x="8892102" y="345896"/>
                  <a:pt x="8892102" y="345896"/>
                </a:cubicBezTo>
                <a:cubicBezTo>
                  <a:pt x="8892102" y="345896"/>
                  <a:pt x="8892102" y="345896"/>
                  <a:pt x="8203133" y="1012725"/>
                </a:cubicBezTo>
                <a:cubicBezTo>
                  <a:pt x="8203133" y="1012725"/>
                  <a:pt x="8206461" y="1009159"/>
                  <a:pt x="8196476" y="1016291"/>
                </a:cubicBezTo>
                <a:cubicBezTo>
                  <a:pt x="8186491" y="1026989"/>
                  <a:pt x="8173178" y="1026989"/>
                  <a:pt x="8173178" y="1026989"/>
                </a:cubicBezTo>
                <a:cubicBezTo>
                  <a:pt x="8173178" y="1026989"/>
                  <a:pt x="8173178" y="1026989"/>
                  <a:pt x="686871" y="1026989"/>
                </a:cubicBezTo>
                <a:lnTo>
                  <a:pt x="0" y="1026989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86818" tIns="43409" rIns="86818" bIns="4340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709">
              <a:solidFill>
                <a:prstClr val="black"/>
              </a:solidFill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="" xmlns:a16="http://schemas.microsoft.com/office/drawing/2014/main" id="{9CBF3D83-6329-4114-881B-C48C9E2EDB1D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98852" y="98850"/>
            <a:ext cx="519832" cy="322129"/>
          </a:xfrm>
          <a:custGeom>
            <a:avLst/>
            <a:gdLst>
              <a:gd name="T0" fmla="*/ 397 w 524"/>
              <a:gd name="T1" fmla="*/ 0 h 398"/>
              <a:gd name="T2" fmla="*/ 0 w 524"/>
              <a:gd name="T3" fmla="*/ 398 h 398"/>
              <a:gd name="T4" fmla="*/ 524 w 524"/>
              <a:gd name="T5" fmla="*/ 398 h 398"/>
              <a:gd name="T6" fmla="*/ 524 w 524"/>
              <a:gd name="T7" fmla="*/ 130 h 398"/>
              <a:gd name="T8" fmla="*/ 397 w 524"/>
              <a:gd name="T9" fmla="*/ 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398">
                <a:moveTo>
                  <a:pt x="397" y="0"/>
                </a:moveTo>
                <a:lnTo>
                  <a:pt x="0" y="398"/>
                </a:lnTo>
                <a:lnTo>
                  <a:pt x="524" y="398"/>
                </a:lnTo>
                <a:lnTo>
                  <a:pt x="524" y="130"/>
                </a:lnTo>
                <a:lnTo>
                  <a:pt x="397" y="0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114" tIns="32557" rIns="65114" bIns="32557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908720"/>
            <a:ext cx="7147240" cy="0"/>
          </a:xfrm>
          <a:prstGeom prst="line">
            <a:avLst/>
          </a:prstGeom>
          <a:ln w="1905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19.08.2024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19.08.2024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19.08.2024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19.08.2024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19.08.2024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emf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323528" y="44624"/>
            <a:ext cx="8818904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 smtClean="0">
                <a:solidFill>
                  <a:srgbClr val="4472C4"/>
                </a:solidFill>
                <a:latin typeface="Arial" charset="0"/>
              </a:rPr>
              <a:t>HWD90B14959S8NUS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solidFill>
                  <a:prstClr val="black"/>
                </a:solidFill>
                <a:latin typeface="Arial" charset="0"/>
              </a:rPr>
              <a:t>Předem </a:t>
            </a:r>
            <a:r>
              <a:rPr lang="cs-CZ" altLang="cs-CZ" sz="1400" dirty="0">
                <a:solidFill>
                  <a:prstClr val="black"/>
                </a:solidFill>
                <a:latin typeface="Arial" charset="0"/>
              </a:rPr>
              <a:t>plněná automatická pračka se sušičkou I-PRO SERIES 5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Wifi, Direct Motion motor, ABT antibakteriální ošetření, i-Refresh, digitální dotykový displej, rychlý cyklus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4067944" y="980728"/>
            <a:ext cx="0" cy="5112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35496" y="908720"/>
            <a:ext cx="4104456" cy="594928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Hlavní vlastnosti (Nařízení v přenesené pravomoci: (EU) 2019/2014)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Třída energetické účinnosti sušení / praní	D/A	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Jmenovitá kapacita sušení / praní (kg)		6/9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Spotřeba energie při praní + sušení na 1/100 cyklů (kWh) 	3,076/308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Spotřeba energie při praní na 1/100 cyklů Eco 40-60 (kWh) 	0,494/49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Spotřeba vody při praní + sušení/ při praní na 1 cyklus (l) 	85/48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Otáčky při odstřeďování (ot./min)/ Účinnost odstřeďování	1330/B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Trvání programu praní + sušení/ praní Eco 40-60 (h:min)	8:50/3:48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Emise hluku (dB(A) re 1 pW) / třída hluku při odstřeďování 	72/A</a:t>
            </a:r>
          </a:p>
          <a:p>
            <a:pPr marL="0" indent="0">
              <a:buNone/>
            </a:pP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Technologie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panose="020B0604020202020204" pitchFamily="34" charset="0"/>
              </a:rPr>
              <a:t>Wifi + Bluetooth připojení </a:t>
            </a:r>
            <a:r>
              <a:rPr lang="cs-CZ" altLang="cs-CZ" sz="800" dirty="0">
                <a:latin typeface="Arial" panose="020B0604020202020204" pitchFamily="34" charset="0"/>
              </a:rPr>
              <a:t>-  možnost bezdotykového připojení k Wifi a ovládání pračky přes aplikaci hOn s více než 60 dalšími programy a funkcemi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panose="020B0604020202020204" pitchFamily="34" charset="0"/>
              </a:rPr>
              <a:t>Aplikace hOn navrhne nejlepší program pro péči o vaše oděvy</a:t>
            </a:r>
          </a:p>
          <a:p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Direct </a:t>
            </a: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Motion Motor – motor umístěný přímo na bubnu bez použití řemenu, tichý chod pouhých 72 dB(A) při odstřeďování</a:t>
            </a:r>
          </a:p>
          <a:p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ABT – antibakt. ošetření zásuvky na detergent a gumového těsnění dvířek</a:t>
            </a:r>
          </a:p>
          <a:p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SmartDualSpray – dvojité sprchování prádla</a:t>
            </a:r>
          </a:p>
          <a:p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PillowDrum – šetrný buben s polštářkovými výstupky, Osvětlení bubnu</a:t>
            </a:r>
          </a:p>
          <a:p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Funkce „I-Refresh“- osvěží oblečení, včetně nejjemnějších tkanin (vlna a hedvábí) pomocí technologie mikroskopických částic páry, která odstraní pachy, jemný prach, alergeny a sníží pomačkání a změkčí tkaniny</a:t>
            </a:r>
            <a:r>
              <a:rPr lang="cs-CZ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cs-CZ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Programy 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11 programů + Wifi (dálkové ovládání): 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Bavlna, Vlna, Jemné prádlo, Expres 15‘, Sušení, Bavlna 20°C, Dálkové ovládání (Wifi), Deky/Přikrývky, Syntetika, Smart, Odstřeďování, Eco 40°C – 60°C</a:t>
            </a:r>
          </a:p>
          <a:p>
            <a:pPr marL="0" indent="0">
              <a:buNone/>
            </a:pP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Funkce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Odložený konec programu, i-Refresh, Nastavení teploty praní, Nastavení otáček odstřeďování, Přídavné máchání, Nastavení úrovně vysušení (3 senzorové + 3 časované), Dětský zámek</a:t>
            </a:r>
          </a:p>
          <a:p>
            <a:pPr marL="0" indent="0">
              <a:buNone/>
            </a:pP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b="1" dirty="0">
                <a:latin typeface="Arial" panose="020B0604020202020204" pitchFamily="34" charset="0"/>
                <a:cs typeface="Arial" panose="020B0604020202020204" pitchFamily="34" charset="0"/>
              </a:rPr>
              <a:t>Bezpečnost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Bezpečnostní zámek dveří; Ochrana proti úniku vody Antioverflow</a:t>
            </a:r>
          </a:p>
          <a:p>
            <a:pPr marL="0" indent="0">
              <a:buNone/>
            </a:pPr>
            <a:endParaRPr lang="cs-CZ" sz="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Konstrukce</a:t>
            </a:r>
          </a:p>
          <a:p>
            <a:pPr marL="0" indent="0">
              <a:buNone/>
            </a:pPr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Digitální dotykový displej; </a:t>
            </a:r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Motion motor; </a:t>
            </a:r>
          </a:p>
          <a:p>
            <a:pPr marL="0" indent="0">
              <a:buNone/>
            </a:pPr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XL Buben - průměr  (výška) bubnu 52,5 cm; Objem bubnu </a:t>
            </a:r>
            <a:r>
              <a:rPr lang="cs-CZ" sz="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 l; </a:t>
            </a:r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Plnicí tvor 36 cm; </a:t>
            </a:r>
            <a:endParaRPr lang="cs-CZ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Materiál bubnu Nerez/ vany Silitech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724128" y="980728"/>
            <a:ext cx="0" cy="5112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/>
          <p:cNvSpPr/>
          <p:nvPr/>
        </p:nvSpPr>
        <p:spPr>
          <a:xfrm>
            <a:off x="5758056" y="5013176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31020420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6975188481252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Antracitová s černými dvířky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(mm)	850 x 595 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62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0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81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653 x 646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88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4854192" y="980728"/>
            <a:ext cx="862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Wifi </a:t>
            </a:r>
          </a:p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Bluetooth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připojení s možností ovládání přes aplikaci hOn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4788024" y="5481104"/>
            <a:ext cx="978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Tichý chod -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pouhých 72dB(A) při odstřeďování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851918" y="4448746"/>
            <a:ext cx="897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PillowDrum –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šetrný buben s polštářkovými výstupky pro jemné zacházení s prádlem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4797528" y="3697301"/>
            <a:ext cx="92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Antibakteriální ošetření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zásuvky na prášek a těsnění</a:t>
            </a:r>
          </a:p>
        </p:txBody>
      </p:sp>
      <p:sp>
        <p:nvSpPr>
          <p:cNvPr id="26" name="TextovéPole 25"/>
          <p:cNvSpPr txBox="1"/>
          <p:nvPr/>
        </p:nvSpPr>
        <p:spPr>
          <a:xfrm>
            <a:off x="4860169" y="2822745"/>
            <a:ext cx="935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 Motion Motor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motor umístěný přímo na bubnu bez použití řemenu, tichý chod 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=""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27" name="Obrázek 26"/>
          <p:cNvPicPr>
            <a:picLocks noChangeAspect="1"/>
          </p:cNvPicPr>
          <p:nvPr/>
        </p:nvPicPr>
        <p:blipFill rotWithShape="1">
          <a:blip r:embed="rId3"/>
          <a:srcRect l="3022" t="8817" r="4558" b="5317"/>
          <a:stretch/>
        </p:blipFill>
        <p:spPr>
          <a:xfrm>
            <a:off x="4108297" y="961257"/>
            <a:ext cx="733246" cy="741873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4887023" y="1846387"/>
            <a:ext cx="931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I-Refresh 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osvěží oblečení včetně vlny a hedvábí, zbaví ho prachu, pachů, alergenů a pomačkání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601" y="3639087"/>
            <a:ext cx="720000" cy="7200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428" y="2861148"/>
            <a:ext cx="720000" cy="72000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528" y="5370394"/>
            <a:ext cx="720000" cy="720000"/>
          </a:xfrm>
          <a:prstGeom prst="rect">
            <a:avLst/>
          </a:prstGeom>
        </p:spPr>
      </p:pic>
      <p:sp>
        <p:nvSpPr>
          <p:cNvPr id="18" name="Obdélník 17"/>
          <p:cNvSpPr/>
          <p:nvPr/>
        </p:nvSpPr>
        <p:spPr>
          <a:xfrm>
            <a:off x="4069132" y="5474826"/>
            <a:ext cx="478342" cy="272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6" name="Obrázek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169" y="1984199"/>
            <a:ext cx="720000" cy="7200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424" y="4486036"/>
            <a:ext cx="720000" cy="72000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1" t="6951" r="19551" b="8001"/>
          <a:stretch/>
        </p:blipFill>
        <p:spPr>
          <a:xfrm>
            <a:off x="5818519" y="1792560"/>
            <a:ext cx="1688705" cy="235836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14143" y="1703130"/>
            <a:ext cx="1307009" cy="26112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795BD839E46F24EB4770DF09025A07F" ma:contentTypeVersion="11" ma:contentTypeDescription="Vytvoří nový dokument" ma:contentTypeScope="" ma:versionID="899d58e324f7d2ad8dbbf30f92ba481f">
  <xsd:schema xmlns:xsd="http://www.w3.org/2001/XMLSchema" xmlns:xs="http://www.w3.org/2001/XMLSchema" xmlns:p="http://schemas.microsoft.com/office/2006/metadata/properties" xmlns:ns3="a09af93a-bc92-4cce-8ba3-c8fdbed82e22" xmlns:ns4="b4af0723-3826-4aee-ba08-906e8dce3040" targetNamespace="http://schemas.microsoft.com/office/2006/metadata/properties" ma:root="true" ma:fieldsID="8ecc31191407e2209a8b26e29ff69bbb" ns3:_="" ns4:_="">
    <xsd:import namespace="a09af93a-bc92-4cce-8ba3-c8fdbed82e22"/>
    <xsd:import namespace="b4af0723-3826-4aee-ba08-906e8dce30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af93a-bc92-4cce-8ba3-c8fdbed82e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f0723-3826-4aee-ba08-906e8dce30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DD55FB-A287-496D-995F-BEB9B7F590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9af93a-bc92-4cce-8ba3-c8fdbed82e22"/>
    <ds:schemaRef ds:uri="b4af0723-3826-4aee-ba08-906e8dce30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1747CF-528E-4FB1-8821-D297DBD7BA7C}">
  <ds:schemaRefs>
    <ds:schemaRef ds:uri="http://purl.org/dc/terms/"/>
    <ds:schemaRef ds:uri="http://purl.org/dc/dcmitype/"/>
    <ds:schemaRef ds:uri="http://schemas.microsoft.com/office/2006/documentManagement/types"/>
    <ds:schemaRef ds:uri="b4af0723-3826-4aee-ba08-906e8dce3040"/>
    <ds:schemaRef ds:uri="http://schemas.microsoft.com/office/infopath/2007/PartnerControls"/>
    <ds:schemaRef ds:uri="http://purl.org/dc/elements/1.1/"/>
    <ds:schemaRef ds:uri="a09af93a-bc92-4cce-8ba3-c8fdbed82e22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38943F7-9869-47ED-98D3-9740D3D8EE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2053</TotalTime>
  <Words>110</Words>
  <Application>Microsoft Office PowerPoint</Application>
  <PresentationFormat>Předvádění na obrazovce (4:3)</PresentationFormat>
  <Paragraphs>56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297</cp:revision>
  <cp:lastPrinted>2016-05-31T13:00:02Z</cp:lastPrinted>
  <dcterms:created xsi:type="dcterms:W3CDTF">2015-07-16T11:02:07Z</dcterms:created>
  <dcterms:modified xsi:type="dcterms:W3CDTF">2024-08-19T14:58:50Z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0x010100C795BD839E46F24EB4770DF09025A07F</vt:lpwstr>
  </property>
</Properties>
</file>