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C4C3"/>
    <a:srgbClr val="41403D"/>
    <a:srgbClr val="0E8FC5"/>
    <a:srgbClr val="0093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317" autoAdjust="0"/>
  </p:normalViewPr>
  <p:slideViewPr>
    <p:cSldViewPr>
      <p:cViewPr varScale="1">
        <p:scale>
          <a:sx n="95" d="100"/>
          <a:sy n="95" d="100"/>
        </p:scale>
        <p:origin x="109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1B80A1-FDE9-416C-B9A8-2A1FE73A844A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C6288-EF84-456C-B7FC-4481D153D6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8080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3C6288-EF84-456C-B7FC-4481D153D6E9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4777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8545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730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9162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477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038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366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882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9091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962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016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516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1A9BD7EA-0C5C-69FF-50E2-8318C742567F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3659188" y="6642100"/>
            <a:ext cx="185102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cs-CZ" sz="1000">
                <a:solidFill>
                  <a:srgbClr val="0000FF">
                    <a:alpha val="50000"/>
                  </a:srgbClr>
                </a:solidFill>
                <a:latin typeface="Aptos" panose="020B0004020202020204" pitchFamily="34" charset="0"/>
              </a:rPr>
              <a:t>Haier Europe - Internal document</a:t>
            </a:r>
          </a:p>
        </p:txBody>
      </p:sp>
    </p:spTree>
    <p:extLst>
      <p:ext uri="{BB962C8B-B14F-4D97-AF65-F5344CB8AC3E}">
        <p14:creationId xmlns:p14="http://schemas.microsoft.com/office/powerpoint/2010/main" val="294751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ástupný symbol pro text 3"/>
          <p:cNvSpPr txBox="1">
            <a:spLocks/>
          </p:cNvSpPr>
          <p:nvPr/>
        </p:nvSpPr>
        <p:spPr>
          <a:xfrm>
            <a:off x="35496" y="-27384"/>
            <a:ext cx="9145016" cy="864096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400" b="1" dirty="0">
                <a:solidFill>
                  <a:srgbClr val="6DC4C3"/>
                </a:solidFill>
                <a:latin typeface="Arial" charset="0"/>
              </a:rPr>
              <a:t>BP 48SBL8GUC-S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>
                <a:latin typeface="Arial" charset="0"/>
              </a:rPr>
              <a:t>Předem plněná automatická pračka SLIM ProWash 550 Plus</a:t>
            </a:r>
          </a:p>
          <a:p>
            <a:pPr>
              <a:spcBef>
                <a:spcPct val="0"/>
              </a:spcBef>
              <a:buNone/>
            </a:pPr>
            <a:r>
              <a:rPr lang="cs-CZ" altLang="cs-CZ" sz="1400" dirty="0">
                <a:solidFill>
                  <a:srgbClr val="706F6F"/>
                </a:solidFill>
                <a:latin typeface="Arial" charset="0"/>
              </a:rPr>
              <a:t>Wifi + Bluetooth, pára, displej v CZ a SK, invertorový motor Speed Drive, testováno na 20 let, </a:t>
            </a:r>
            <a:r>
              <a:rPr lang="cs-CZ" altLang="cs-CZ" sz="1400" b="1" dirty="0">
                <a:solidFill>
                  <a:srgbClr val="706F6F"/>
                </a:solidFill>
                <a:latin typeface="Arial" charset="0"/>
              </a:rPr>
              <a:t>A-20 %</a:t>
            </a:r>
            <a:endParaRPr lang="cs-CZ" altLang="cs-CZ" sz="1400" b="1" dirty="0">
              <a:solidFill>
                <a:srgbClr val="706F6F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cs-CZ" altLang="cs-CZ" sz="1400" dirty="0">
              <a:solidFill>
                <a:srgbClr val="706F6F"/>
              </a:solidFill>
              <a:latin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3995936" y="980728"/>
            <a:ext cx="0" cy="5760000"/>
          </a:xfrm>
          <a:prstGeom prst="line">
            <a:avLst/>
          </a:prstGeom>
          <a:ln>
            <a:solidFill>
              <a:srgbClr val="6DC4C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Zástupný symbol pro text 3"/>
          <p:cNvSpPr txBox="1">
            <a:spLocks/>
          </p:cNvSpPr>
          <p:nvPr/>
        </p:nvSpPr>
        <p:spPr>
          <a:xfrm>
            <a:off x="0" y="836712"/>
            <a:ext cx="4067944" cy="6021288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Hlavní vlastnosti </a:t>
            </a:r>
            <a:r>
              <a:rPr lang="cs-CZ" altLang="cs-CZ" sz="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Nařízení v přenesené pravomoci: (EU) 2019/2014)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Třída energetické účinnosti		A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Marketingové označení en.  účinnosti: o 20 % úspornější než třída A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Jmenovitá kapacita (kg)		8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energie na 1 cyklus programu Eco 40-60 (kWh) 	0,378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energie na 100 cyklů programu Eco 40-60 (kWh)	38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vody na 1 cyklus v programu Eco 40-60 (l) 	44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Otáčky při odstřeďování (ot./min)		1330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Třída účinnosti sušení odstřeďováním		B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Trvání programu Eco 40-60 (h:min)		3:38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Úroveň emisí hluku ve fázi odstřeďování (dB(A) re 1 pW) 	72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Emisní třída hluku šířeného vzduchem při odstřeďování	A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Technologie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Wifi + Bluetooth připojení - možnost ovládat pračku přes aplikaci hOn </a:t>
            </a:r>
            <a:r>
              <a:rPr lang="cs-CZ" altLang="cs-CZ" sz="800" b="1" dirty="0">
                <a:latin typeface="Arial" panose="020B0604020202020204" pitchFamily="34" charset="0"/>
              </a:rPr>
              <a:t>se širokou škálou dodatečných informací a funkcí</a:t>
            </a:r>
            <a:endParaRPr lang="cs-CZ" altLang="cs-CZ" sz="800" b="1" dirty="0">
              <a:latin typeface="Arial" charset="0"/>
            </a:endParaRP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ProActive Wash – speciální recirkulace vody přes 108 extra otvorů uvnitř bubnu zajišťuje rovnoměrnou, rychlou a účinnou fázi máchání i při rychlých cyklech. </a:t>
            </a:r>
            <a:r>
              <a:rPr lang="cs-CZ" altLang="cs-CZ" sz="800" i="1" dirty="0">
                <a:latin typeface="Arial" charset="0"/>
              </a:rPr>
              <a:t>** certifikováno Innovhub S-ISSI-2402241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Smart Wash - automaticky přizpůsobí účinnost praní objemu a typu náplně pro nejlepší výsledky. Dokonalé smísení vody a pracího prostředku umožňuje prát již při teplotě 30 °C s perfektní účinností.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Čištění bubnu zajistí absolutní hygienu pračky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Smart Spray – dvojité ostřikování skla dvířek na konci cyklu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Clean Shield – antibakteriální ošetření těsnění dvířek pro hygienu pračky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Program Osvěžení párou - odstranění zápachu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Program Hygienický Plus 59 min -  kombinuje působení páry s účinným mácháním a delší dobou praní s teplotou 60 °C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Šetrný buben XL Soft Drum s polštářkovými povrchem pro jemnou péči o prádlo. O 20 % lepší odstranění skvrn, o 17 % méně pomačkání            a o 18 % lepší péče o vlákna*. </a:t>
            </a:r>
            <a:r>
              <a:rPr lang="cs-CZ" altLang="cs-CZ" sz="800" i="1" dirty="0">
                <a:latin typeface="Arial" charset="0"/>
              </a:rPr>
              <a:t>*Testováno společností Innovhub.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8 rychlých programů do 1 hodiny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Testováno na 20 let používání* - robustní konstrukce a kvalitní materiály. 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i="1" dirty="0">
                <a:latin typeface="Arial" charset="0"/>
              </a:rPr>
              <a:t>            *Interní test odolnosti při 4000 cyklech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Energetická spotřeba je o 20 % nižší než ve třídě A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Programy 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16 programů základních + Wifi programy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Eco 40 – 60°, Bílé, Smart Wash, Džíny, Syntetika a barevné, Čištění bubnu, Máchání, Odčerpání + Odstřeďování, Rychlý 14 min, </a:t>
            </a:r>
            <a:r>
              <a:rPr lang="cs-CZ" altLang="cs-CZ" sz="800" b="1" dirty="0">
                <a:latin typeface="Arial" charset="0"/>
              </a:rPr>
              <a:t>Osvěžení párou 18 min,</a:t>
            </a:r>
            <a:r>
              <a:rPr lang="cs-CZ" altLang="cs-CZ" sz="800" dirty="0">
                <a:latin typeface="Arial" charset="0"/>
              </a:rPr>
              <a:t> Speciální 39 min,  Ruční praní 41 min, Jemné 50 min, </a:t>
            </a:r>
            <a:r>
              <a:rPr lang="cs-CZ" altLang="cs-CZ" sz="800" b="1" dirty="0">
                <a:latin typeface="Arial" charset="0"/>
              </a:rPr>
              <a:t>Hygienický Plus 59 min (parní), </a:t>
            </a:r>
            <a:r>
              <a:rPr lang="cs-CZ" altLang="cs-CZ" sz="800" dirty="0">
                <a:latin typeface="Arial" charset="0"/>
              </a:rPr>
              <a:t>Bavlna 59 min, 20 °C Studené praní 59 min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Funkce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Nastavení teploty praní a otáček odstřeďování, Nastavení (jazyka, zvuku), Odložený start až 24 hod, Poloviční náplň, Intenzivní, Snadné žehlení, Noční, Předpírka, Extra máchání, Wifi (dálkové ovládání), Zablokování tlačítek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Konstrukce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Bezpečnostní zámek dveří; Ochrana proti úniku vody Antioverflow a proti přepěnění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Dotykový digitální 6místný displej v CZ i SK s barevným rozlišením funkčních tlačítek; </a:t>
            </a:r>
            <a:r>
              <a:rPr lang="cs-CZ" altLang="cs-CZ" sz="800" dirty="0">
                <a:latin typeface="Arial" charset="0"/>
              </a:rPr>
              <a:t>Objem bubnu 52 l; </a:t>
            </a:r>
            <a:r>
              <a:rPr lang="cs-CZ" altLang="cs-CZ" sz="800" b="1" dirty="0">
                <a:latin typeface="Arial" charset="0"/>
              </a:rPr>
              <a:t>Invertorový motor Speed Drive – Tichý chod; </a:t>
            </a:r>
            <a:r>
              <a:rPr lang="cs-CZ" altLang="cs-CZ" sz="800" dirty="0">
                <a:latin typeface="Arial" charset="0"/>
              </a:rPr>
              <a:t>Materiál bubnu Nerez/ vany Silitech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>
              <a:latin typeface="Arial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5652120" y="980728"/>
            <a:ext cx="0" cy="5760000"/>
          </a:xfrm>
          <a:prstGeom prst="line">
            <a:avLst/>
          </a:prstGeom>
          <a:ln>
            <a:solidFill>
              <a:srgbClr val="6DC4C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ovéPole 27"/>
          <p:cNvSpPr txBox="1"/>
          <p:nvPr/>
        </p:nvSpPr>
        <p:spPr>
          <a:xfrm>
            <a:off x="4812820" y="2592237"/>
            <a:ext cx="855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Hloubkový program Hygienický             Plus 59 min s párou</a:t>
            </a:r>
            <a:endParaRPr lang="cs-CZ" sz="800" dirty="0"/>
          </a:p>
        </p:txBody>
      </p:sp>
      <p:sp>
        <p:nvSpPr>
          <p:cNvPr id="30" name="TextovéPole 29"/>
          <p:cNvSpPr txBox="1"/>
          <p:nvPr/>
        </p:nvSpPr>
        <p:spPr>
          <a:xfrm>
            <a:off x="4812820" y="939353"/>
            <a:ext cx="864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Ovládání </a:t>
            </a:r>
          </a:p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přes aplikaci</a:t>
            </a:r>
          </a:p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hOn díky připojení</a:t>
            </a:r>
          </a:p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 k Wifi</a:t>
            </a:r>
          </a:p>
        </p:txBody>
      </p:sp>
      <p:sp>
        <p:nvSpPr>
          <p:cNvPr id="46" name="TextovéPole 45"/>
          <p:cNvSpPr txBox="1"/>
          <p:nvPr/>
        </p:nvSpPr>
        <p:spPr>
          <a:xfrm>
            <a:off x="4855153" y="3441194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Program Osvěžení párou pro odstranění zápachu</a:t>
            </a:r>
            <a:endParaRPr lang="cs-CZ" sz="800" dirty="0"/>
          </a:p>
        </p:txBody>
      </p:sp>
      <p:sp>
        <p:nvSpPr>
          <p:cNvPr id="19" name="Obdélník 18"/>
          <p:cNvSpPr/>
          <p:nvPr/>
        </p:nvSpPr>
        <p:spPr>
          <a:xfrm>
            <a:off x="5745278" y="4700239"/>
            <a:ext cx="339852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Logistická data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Kód		31021377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EAN		8059019126579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Barva 		Antracitová s černými dvířky   		a černým ovládacím panelem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výrobku v x š x h (mm)	850 x 600 x </a:t>
            </a:r>
            <a:r>
              <a:rPr lang="cs-CZ" altLang="cs-CZ" sz="800" b="1" dirty="0">
                <a:solidFill>
                  <a:prstClr val="black"/>
                </a:solidFill>
                <a:latin typeface="Arial" panose="020B0604020202020204" pitchFamily="34" charset="0"/>
              </a:rPr>
              <a:t>472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celková 		hloubka, </a:t>
            </a:r>
            <a:r>
              <a:rPr lang="cs-CZ" altLang="cs-CZ" sz="800" b="1" dirty="0">
                <a:solidFill>
                  <a:prstClr val="black"/>
                </a:solidFill>
                <a:latin typeface="Arial" panose="020B0604020202020204" pitchFamily="34" charset="0"/>
              </a:rPr>
              <a:t>419 mm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bez dvířek, 		připojení na vodu a	odpad)</a:t>
            </a:r>
            <a:endParaRPr lang="cs-CZ" altLang="cs-CZ" sz="800" b="1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Čistá váha výrobku (kg)	58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balení v x š x h (mm)	890 x 650 x 545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Hmotnost s obalem (kg)	60</a:t>
            </a:r>
          </a:p>
        </p:txBody>
      </p:sp>
      <p:sp>
        <p:nvSpPr>
          <p:cNvPr id="49" name="TextovéPole 48"/>
          <p:cNvSpPr txBox="1"/>
          <p:nvPr/>
        </p:nvSpPr>
        <p:spPr>
          <a:xfrm>
            <a:off x="4859965" y="4182179"/>
            <a:ext cx="7487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Displej v CZ i SK s barevným rozlišením funkčních tlačítek</a:t>
            </a:r>
            <a:endParaRPr lang="cs-CZ" sz="800" dirty="0"/>
          </a:p>
        </p:txBody>
      </p:sp>
      <p:sp>
        <p:nvSpPr>
          <p:cNvPr id="50" name="TextovéPole 49"/>
          <p:cNvSpPr txBox="1"/>
          <p:nvPr/>
        </p:nvSpPr>
        <p:spPr>
          <a:xfrm>
            <a:off x="4860032" y="1759696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Tichý chod </a:t>
            </a:r>
          </a:p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Invertorový motor Speed Drive</a:t>
            </a:r>
            <a:endParaRPr lang="cs-CZ" sz="800" dirty="0"/>
          </a:p>
        </p:txBody>
      </p:sp>
      <p:sp>
        <p:nvSpPr>
          <p:cNvPr id="44" name="TextovéPole 43">
            <a:extLst>
              <a:ext uri="{FF2B5EF4-FFF2-40B4-BE49-F238E27FC236}">
                <a16:creationId xmlns:a16="http://schemas.microsoft.com/office/drawing/2014/main" id="{87E6A696-3B0E-4AB4-A886-45FE02A3E943}"/>
              </a:ext>
            </a:extLst>
          </p:cNvPr>
          <p:cNvSpPr txBox="1"/>
          <p:nvPr/>
        </p:nvSpPr>
        <p:spPr>
          <a:xfrm>
            <a:off x="5258163" y="90260"/>
            <a:ext cx="38858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Parametry odpovídají Nařízení v přenesené pravomoci: (EU) 2019/2014</a:t>
            </a: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Více informací o výrobku naleznete pod tímto QR kódem:</a:t>
            </a:r>
          </a:p>
        </p:txBody>
      </p:sp>
      <p:sp>
        <p:nvSpPr>
          <p:cNvPr id="48" name="Pětiúhelník 47"/>
          <p:cNvSpPr/>
          <p:nvPr/>
        </p:nvSpPr>
        <p:spPr>
          <a:xfrm>
            <a:off x="5706731" y="1393599"/>
            <a:ext cx="1617554" cy="360040"/>
          </a:xfrm>
          <a:prstGeom prst="homePlat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bg1"/>
                </a:solidFill>
              </a:rPr>
              <a:t>A-20 %</a:t>
            </a:r>
          </a:p>
        </p:txBody>
      </p:sp>
      <p:sp>
        <p:nvSpPr>
          <p:cNvPr id="53" name="TextovéPole 52"/>
          <p:cNvSpPr txBox="1"/>
          <p:nvPr/>
        </p:nvSpPr>
        <p:spPr>
          <a:xfrm>
            <a:off x="5647610" y="1036233"/>
            <a:ext cx="31069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altLang="cs-CZ" sz="1000" b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Energetická spotřeba o 20 % nižší než ve třídě A</a:t>
            </a:r>
            <a:endParaRPr lang="cs-CZ" dirty="0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0" t="23946" r="17653" b="28635"/>
          <a:stretch/>
        </p:blipFill>
        <p:spPr>
          <a:xfrm>
            <a:off x="7331366" y="6118230"/>
            <a:ext cx="1800000" cy="720000"/>
          </a:xfrm>
          <a:prstGeom prst="rect">
            <a:avLst/>
          </a:prstGeom>
        </p:spPr>
      </p:pic>
      <p:pic>
        <p:nvPicPr>
          <p:cNvPr id="54" name="Obrázek 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820" y="930792"/>
            <a:ext cx="720000" cy="72000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930" y="1753639"/>
            <a:ext cx="720000" cy="720000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755" y="2604522"/>
            <a:ext cx="720000" cy="720000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035" y="4221088"/>
            <a:ext cx="720000" cy="720000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820" y="3393918"/>
            <a:ext cx="720000" cy="720000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382" y="5091624"/>
            <a:ext cx="720000" cy="720000"/>
          </a:xfrm>
          <a:prstGeom prst="rect">
            <a:avLst/>
          </a:prstGeom>
        </p:spPr>
      </p:pic>
      <p:sp>
        <p:nvSpPr>
          <p:cNvPr id="36" name="TextovéPole 35"/>
          <p:cNvSpPr txBox="1"/>
          <p:nvPr/>
        </p:nvSpPr>
        <p:spPr>
          <a:xfrm>
            <a:off x="4866329" y="4970063"/>
            <a:ext cx="7487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Smart Spray -dvojité ostřikování skla dvířek na konci cyklu</a:t>
            </a:r>
            <a:endParaRPr lang="cs-CZ" sz="80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6A91008B-C843-7A8A-9DB4-A4317330093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51" t="4851" r="17451" b="4851"/>
          <a:stretch>
            <a:fillRect/>
          </a:stretch>
        </p:blipFill>
        <p:spPr>
          <a:xfrm>
            <a:off x="5745278" y="1995289"/>
            <a:ext cx="1952668" cy="2708540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4E6652CF-2272-A5DA-5F3F-B8F4155D60B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57" t="468" r="1701" b="90209"/>
          <a:stretch>
            <a:fillRect/>
          </a:stretch>
        </p:blipFill>
        <p:spPr>
          <a:xfrm>
            <a:off x="8423977" y="455756"/>
            <a:ext cx="652952" cy="639304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0325E11C-C4DE-83AA-2FA8-90D174021B6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668" y="2005914"/>
            <a:ext cx="1302261" cy="260452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3EFD92CE-913B-FDD6-0DCD-9D73C7E2931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872" y="5949360"/>
            <a:ext cx="720000" cy="720000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E3C84549-A33C-0FBD-7212-2CF139A310F2}"/>
              </a:ext>
            </a:extLst>
          </p:cNvPr>
          <p:cNvSpPr txBox="1"/>
          <p:nvPr/>
        </p:nvSpPr>
        <p:spPr>
          <a:xfrm>
            <a:off x="4840843" y="6069776"/>
            <a:ext cx="775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Testováno na 20 let používání</a:t>
            </a:r>
            <a:endParaRPr lang="cs-CZ" sz="800" dirty="0"/>
          </a:p>
        </p:txBody>
      </p:sp>
    </p:spTree>
    <p:extLst>
      <p:ext uri="{BB962C8B-B14F-4D97-AF65-F5344CB8AC3E}">
        <p14:creationId xmlns:p14="http://schemas.microsoft.com/office/powerpoint/2010/main" val="387423397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dc31490c-19d9-4676-a99d-07ae2489f322}" enabled="1" method="Standard" siteId="{41b89379-e28c-4971-b9ce-0b428bf8dafd}" contentBits="2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1780</TotalTime>
  <Words>722</Words>
  <Application>Microsoft Office PowerPoint</Application>
  <PresentationFormat>Předvádění na obrazovce (4:3)</PresentationFormat>
  <Paragraphs>62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Motiv systému Office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recepce</dc:creator>
  <cp:lastModifiedBy>Martina Křižáková</cp:lastModifiedBy>
  <cp:revision>229</cp:revision>
  <cp:lastPrinted>2016-05-05T10:40:20Z</cp:lastPrinted>
  <dcterms:created xsi:type="dcterms:W3CDTF">2015-07-16T11:02:07Z</dcterms:created>
  <dcterms:modified xsi:type="dcterms:W3CDTF">2026-07-28T10:08:54Z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Motiv systému Office:8</vt:lpwstr>
  </property>
  <property fmtid="{D5CDD505-2E9C-101B-9397-08002B2CF9AE}" pid="3" name="ClassificationContentMarkingFooterText">
    <vt:lpwstr>Haier Europe - Internal document</vt:lpwstr>
  </property>
</Properties>
</file>