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00" d="100"/>
          <a:sy n="100" d="100"/>
        </p:scale>
        <p:origin x="1459" y="-4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H38FMWID4ID27N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Mikrovlnná trouba Full 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s grilem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20 l, gril, průměr otočného talíře 315 mm, dotykové ovládání,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20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skleněného talíře (mm)	315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</a:t>
            </a:r>
            <a:r>
              <a:rPr lang="cs-CZ" altLang="cs-CZ" sz="800" dirty="0">
                <a:latin typeface="Arial" charset="0"/>
                <a:cs typeface="+mn-cs"/>
              </a:rPr>
              <a:t> grilu (W)			1</a:t>
            </a:r>
            <a:r>
              <a:rPr lang="cs-CZ" altLang="cs-CZ" sz="800" dirty="0">
                <a:latin typeface="Arial" charset="0"/>
              </a:rPr>
              <a:t>0</a:t>
            </a:r>
            <a:r>
              <a:rPr lang="cs-CZ" altLang="cs-CZ" sz="800" dirty="0">
                <a:latin typeface="Arial" charset="0"/>
                <a:cs typeface="+mn-cs"/>
              </a:rPr>
              <a:t>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 mikrovlnného ohřevu (W)		1450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Výkon mikrovlnného ohřevu (W)		800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10 (</a:t>
            </a:r>
            <a:r>
              <a:rPr lang="pl-PL" altLang="cs-CZ" sz="800" dirty="0">
                <a:latin typeface="Arial" charset="0"/>
              </a:rPr>
              <a:t>6,3 A při 1450 W)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cs-CZ" altLang="cs-CZ" sz="800" u="sng" dirty="0">
                <a:latin typeface="Arial" charset="0"/>
              </a:rPr>
              <a:t>Rozmrazování dle času / dle hmotnosti </a:t>
            </a:r>
            <a:r>
              <a:rPr lang="cs-CZ" altLang="cs-CZ" sz="800" dirty="0">
                <a:latin typeface="Arial" charset="0"/>
              </a:rPr>
              <a:t>(100 až 2 000 gramů)</a:t>
            </a:r>
          </a:p>
          <a:p>
            <a:pPr marL="228600" indent="-228600">
              <a:spcBef>
                <a:spcPct val="0"/>
              </a:spcBef>
              <a:buFontTx/>
              <a:buAutoNum type="arabicPeriod"/>
            </a:pPr>
            <a:r>
              <a:rPr lang="cs-CZ" altLang="cs-CZ" sz="800" u="sng" dirty="0">
                <a:latin typeface="Arial" charset="0"/>
              </a:rPr>
              <a:t>Mikrovlnné vaření (ohřev)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3.     </a:t>
            </a:r>
            <a:r>
              <a:rPr lang="cs-CZ" altLang="cs-CZ" sz="800" u="sng" dirty="0">
                <a:latin typeface="Arial" charset="0"/>
              </a:rPr>
              <a:t>Gril </a:t>
            </a:r>
            <a:r>
              <a:rPr lang="cs-CZ" altLang="cs-CZ" sz="800" dirty="0">
                <a:latin typeface="Arial" charset="0"/>
              </a:rPr>
              <a:t>= 1 000 W</a:t>
            </a:r>
          </a:p>
          <a:p>
            <a:pPr marL="228600" indent="-228600">
              <a:spcBef>
                <a:spcPct val="0"/>
              </a:spcBef>
              <a:buAutoNum type="arabicPeriod" startAt="4"/>
            </a:pPr>
            <a:r>
              <a:rPr lang="cs-CZ" altLang="cs-CZ" sz="800" u="sng" dirty="0">
                <a:latin typeface="Arial" charset="0"/>
              </a:rPr>
              <a:t>Kombinované vaření - Mikrovlna &amp; Gril</a:t>
            </a:r>
          </a:p>
          <a:p>
            <a:pPr marL="228600" indent="-228600">
              <a:spcBef>
                <a:spcPct val="0"/>
              </a:spcBef>
              <a:buAutoNum type="arabicPeriod" startAt="4"/>
            </a:pPr>
            <a:r>
              <a:rPr lang="cs-CZ" altLang="cs-CZ" sz="800" u="sng" dirty="0">
                <a:latin typeface="Arial" charset="0"/>
              </a:rPr>
              <a:t>Vícefázový ohřev – max 2 fáze</a:t>
            </a:r>
          </a:p>
          <a:p>
            <a:pPr marL="228600" indent="-228600">
              <a:spcBef>
                <a:spcPct val="0"/>
              </a:spcBef>
              <a:buAutoNum type="arabicPeriod" startAt="5"/>
            </a:pPr>
            <a:r>
              <a:rPr lang="cs-CZ" altLang="cs-CZ" sz="800" u="sng" dirty="0">
                <a:latin typeface="Arial" charset="0"/>
              </a:rPr>
              <a:t>8 Automatických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       A1 – Pizza, A2 –Maso, A3 – Zelenina, A4 – Těstoviny, A5 – Brambory,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       A6 – Ryby, A7 – Nápoje, A8 – Popcorn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úrovní výkonu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včetně otevírání dvířek, </a:t>
            </a:r>
            <a:r>
              <a:rPr lang="cs-CZ" altLang="cs-CZ" sz="800" dirty="0">
                <a:latin typeface="Arial" charset="0"/>
              </a:rPr>
              <a:t>B</a:t>
            </a:r>
            <a:r>
              <a:rPr lang="cs-CZ" altLang="cs-CZ" sz="800" dirty="0">
                <a:latin typeface="Arial" charset="0"/>
                <a:cs typeface="+mn-cs"/>
              </a:rPr>
              <a:t>íle podsvícený displej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Rychlý ohřev (+30“)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vlevo - dotekem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Dětský zámek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skleněný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38900777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8059019089614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382 × 594 × 451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22,9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451 × 660 × 582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25,9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8203" y="125447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DB997C5-4F65-9CE2-04CC-A829B968C68B}"/>
              </a:ext>
            </a:extLst>
          </p:cNvPr>
          <p:cNvSpPr txBox="1"/>
          <p:nvPr/>
        </p:nvSpPr>
        <p:spPr>
          <a:xfrm>
            <a:off x="4678203" y="2033729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Ideální v kombinaci s designem trub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a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6B67948-226D-55B5-D2B1-2C51DDC48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115" y="1277188"/>
            <a:ext cx="2391226" cy="163050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96DBF34-41C8-97E6-3204-8C3771E1B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5900" y="3039997"/>
            <a:ext cx="2189570" cy="140030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C7407B1-BFF3-19C5-4F13-1A79CC644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2557" y="2059934"/>
            <a:ext cx="565646" cy="67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a09af93a-bc92-4cce-8ba3-c8fdbed82e22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2473</TotalTime>
  <Words>283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314</cp:revision>
  <cp:lastPrinted>2021-09-06T11:35:00Z</cp:lastPrinted>
  <dcterms:created xsi:type="dcterms:W3CDTF">2015-07-16T11:02:07Z</dcterms:created>
  <dcterms:modified xsi:type="dcterms:W3CDTF">2024-08-21T07:44:32Z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