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g"/><Relationship Id="rId15" Type="http://schemas.openxmlformats.org/officeDocument/2006/relationships/image" Target="../media/image13.jpe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0"/>
            <a:ext cx="9107489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CSOE H8A3TE-S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Kondenzační sušička s tepelným čerpadlem Smart Pro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tepelné čerpadlo s invertorovým motorem, A+++, 7 rychlých cyklů, Woolmark Apparel Care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</a:t>
            </a:r>
            <a:r>
              <a:rPr lang="cs-CZ" altLang="cs-CZ" sz="800" dirty="0">
                <a:latin typeface="Arial" charset="0"/>
              </a:rPr>
              <a:t>bavlna (kg) 	</a:t>
            </a:r>
            <a:r>
              <a:rPr lang="cs-CZ" altLang="cs-CZ" sz="800" dirty="0" smtClean="0">
                <a:latin typeface="Arial" charset="0"/>
              </a:rPr>
              <a:t>	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Energetická </a:t>
            </a:r>
            <a:r>
              <a:rPr lang="cs-CZ" altLang="cs-CZ" sz="800" dirty="0">
                <a:latin typeface="Arial" charset="0"/>
              </a:rPr>
              <a:t>třída	</a:t>
            </a:r>
            <a:r>
              <a:rPr lang="cs-CZ" altLang="cs-CZ" sz="800" dirty="0" smtClean="0">
                <a:latin typeface="Arial" charset="0"/>
              </a:rPr>
              <a:t>		A+++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</a:t>
            </a:r>
            <a:r>
              <a:rPr lang="cs-CZ" altLang="cs-CZ" sz="800" dirty="0" smtClean="0">
                <a:latin typeface="Arial" charset="0"/>
              </a:rPr>
              <a:t>Program bavlna plná </a:t>
            </a:r>
            <a:r>
              <a:rPr lang="cs-CZ" altLang="cs-CZ" sz="800" dirty="0">
                <a:latin typeface="Arial" charset="0"/>
              </a:rPr>
              <a:t>náplň (kWh) </a:t>
            </a:r>
            <a:r>
              <a:rPr lang="cs-CZ" altLang="cs-CZ" sz="800" dirty="0" smtClean="0">
                <a:latin typeface="Arial" charset="0"/>
              </a:rPr>
              <a:t>	1,4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Spotř. en. Program bavlna částečná náplň (kWh) 	0,8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spotř. </a:t>
            </a:r>
            <a:r>
              <a:rPr lang="cs-CZ" altLang="cs-CZ" sz="800" dirty="0">
                <a:latin typeface="Arial" charset="0"/>
              </a:rPr>
              <a:t>energie (kWh/rok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177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Doba sušení Program </a:t>
            </a:r>
            <a:r>
              <a:rPr lang="cs-CZ" altLang="cs-CZ" sz="800" dirty="0">
                <a:latin typeface="Arial" charset="0"/>
              </a:rPr>
              <a:t>bavlna Do skříně plná </a:t>
            </a:r>
            <a:r>
              <a:rPr lang="cs-CZ" altLang="cs-CZ" sz="800" dirty="0" smtClean="0">
                <a:latin typeface="Arial" charset="0"/>
              </a:rPr>
              <a:t>náplň (min) 	180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Hlučnost sušení (dB(A))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69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Wifi + Bluetooth připojení -  možnost ovládat </a:t>
            </a:r>
            <a:r>
              <a:rPr lang="cs-CZ" altLang="cs-CZ" sz="800" b="1" dirty="0" smtClean="0">
                <a:latin typeface="Arial" charset="0"/>
              </a:rPr>
              <a:t>sušičku </a:t>
            </a:r>
            <a:r>
              <a:rPr lang="cs-CZ" altLang="cs-CZ" sz="800" b="1" dirty="0">
                <a:latin typeface="Arial" charset="0"/>
              </a:rPr>
              <a:t>přes </a:t>
            </a:r>
            <a:r>
              <a:rPr lang="cs-CZ" altLang="cs-CZ" sz="800" b="1" dirty="0" smtClean="0">
                <a:latin typeface="Arial" charset="0"/>
              </a:rPr>
              <a:t>aplikaci 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funkcí: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cyklů; Funkce pro odložený začátek a konec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Kontrolní cyklus; Vedení statistik praní a čerpání 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Tipy a triky; Průvodce chybovými hláškami a uživatelský návod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Systém tepelného čerpadla se zdokonalenou konstrukcí a prouděním vzduchu (o 10% kratší doba sušení)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Senzorové sušení -  4 úrovně: Extra suché, Do skříně, Na ramínko, K žehlení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Časované sušení: 60 – 220 min, Ochlazování na konci cyklu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14 programů základních (z toho </a:t>
            </a:r>
            <a:r>
              <a:rPr lang="cs-CZ" altLang="cs-CZ" sz="800" b="1" dirty="0">
                <a:latin typeface="Arial" charset="0"/>
              </a:rPr>
              <a:t>7</a:t>
            </a:r>
            <a:r>
              <a:rPr lang="cs-CZ" altLang="cs-CZ" sz="800" b="1" dirty="0" smtClean="0">
                <a:latin typeface="Arial" charset="0"/>
              </a:rPr>
              <a:t> krátkých cyklů do 90 min</a:t>
            </a:r>
            <a:r>
              <a:rPr lang="cs-CZ" altLang="cs-CZ" sz="800" dirty="0" smtClean="0">
                <a:latin typeface="Arial" charset="0"/>
              </a:rPr>
              <a:t> ) + Wifi programy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Bavlna, Bílé, Džíny, Tmavé a Barevné, Syntetika, Košile, </a:t>
            </a:r>
            <a:r>
              <a:rPr lang="cs-CZ" altLang="cs-CZ" sz="800" b="1" dirty="0">
                <a:latin typeface="Arial" charset="0"/>
              </a:rPr>
              <a:t>Vlna -  Woolmark Apparel Care certifikace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Denní Perfect 59 min, Denní 45 min, Úsporný 30 min, Osvěžení, </a:t>
            </a:r>
            <a:r>
              <a:rPr lang="cs-CZ" altLang="cs-CZ" sz="800" b="1" dirty="0" smtClean="0">
                <a:latin typeface="Arial" charset="0"/>
              </a:rPr>
              <a:t>Relax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smtClean="0">
                <a:latin typeface="Arial" charset="0"/>
              </a:rPr>
              <a:t>– uvolnění vláken a pomačkání za 12 min</a:t>
            </a:r>
            <a:r>
              <a:rPr lang="cs-CZ" altLang="cs-CZ" sz="800" dirty="0" smtClean="0">
                <a:latin typeface="Arial" charset="0"/>
              </a:rPr>
              <a:t>, Sport Plus, Malá náplň, Wifi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Memo – uložení oblíbeného programu do paměti, Časované sušení, Senzorové sušení, Odložený </a:t>
            </a:r>
            <a:r>
              <a:rPr lang="cs-CZ" altLang="cs-CZ" sz="800" dirty="0">
                <a:latin typeface="Arial" charset="0"/>
              </a:rPr>
              <a:t>start </a:t>
            </a:r>
            <a:r>
              <a:rPr lang="cs-CZ" altLang="cs-CZ" sz="800" dirty="0" smtClean="0">
                <a:latin typeface="Arial" charset="0"/>
              </a:rPr>
              <a:t>až 24 hod, </a:t>
            </a:r>
            <a:r>
              <a:rPr lang="cs-CZ" altLang="cs-CZ" sz="800" b="1" dirty="0" smtClean="0">
                <a:latin typeface="Arial" charset="0"/>
              </a:rPr>
              <a:t>Super Easy Iron - Ochrana proti pomačkání pro snadné žehlení</a:t>
            </a:r>
            <a:r>
              <a:rPr lang="cs-CZ" altLang="cs-CZ" sz="800" dirty="0" smtClean="0">
                <a:latin typeface="Arial" charset="0"/>
              </a:rPr>
              <a:t>, Zablokování tlačítek, Ukazatel zanesení fitlru, Ukazatel naplnění nádoby na vodu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motor – tichý a úsporný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Velký digitální dotykový displej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Easy </a:t>
            </a:r>
            <a:r>
              <a:rPr lang="cs-CZ" altLang="cs-CZ" sz="800" b="1" dirty="0">
                <a:latin typeface="Arial" charset="0"/>
              </a:rPr>
              <a:t>Case - Nádoba na vodu umístěná ve </a:t>
            </a:r>
            <a:r>
              <a:rPr lang="cs-CZ" altLang="cs-CZ" sz="800" b="1" dirty="0" smtClean="0">
                <a:latin typeface="Arial" charset="0"/>
              </a:rPr>
              <a:t>dvířkách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Buben Infinity se zvukovou izolací, ztišení o 10 dB(A) ve špičkách hluku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nádoby na vodu </a:t>
            </a:r>
            <a:r>
              <a:rPr lang="cs-CZ" altLang="cs-CZ" sz="800" dirty="0" smtClean="0">
                <a:latin typeface="Arial" charset="0"/>
              </a:rPr>
              <a:t>5 l; Umístění pantů vlevo;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Možnost připojení na </a:t>
            </a:r>
            <a:r>
              <a:rPr lang="cs-CZ" altLang="cs-CZ" sz="800" smtClean="0">
                <a:latin typeface="Arial" charset="0"/>
              </a:rPr>
              <a:t>odpad </a:t>
            </a:r>
            <a:r>
              <a:rPr lang="cs-CZ" altLang="cs-CZ" sz="800">
                <a:latin typeface="Arial" panose="020B0604020202020204" pitchFamily="34" charset="0"/>
              </a:rPr>
              <a:t>(hadička </a:t>
            </a:r>
            <a:r>
              <a:rPr lang="cs-CZ" altLang="cs-CZ" sz="800" b="1">
                <a:latin typeface="Arial" panose="020B0604020202020204" pitchFamily="34" charset="0"/>
              </a:rPr>
              <a:t>není</a:t>
            </a:r>
            <a:r>
              <a:rPr lang="cs-CZ" altLang="cs-CZ" sz="800">
                <a:latin typeface="Arial" panose="020B0604020202020204" pitchFamily="34" charset="0"/>
              </a:rPr>
              <a:t> součástí dodávky, možné dokoupit jako náhradní díl zvlášť) </a:t>
            </a:r>
            <a:r>
              <a:rPr lang="cs-CZ" altLang="cs-CZ" sz="800" smtClean="0">
                <a:latin typeface="Arial" charset="0"/>
              </a:rPr>
              <a:t>Galvanizovaný </a:t>
            </a:r>
            <a:r>
              <a:rPr lang="cs-CZ" altLang="cs-CZ" sz="800" dirty="0" smtClean="0">
                <a:latin typeface="Arial" charset="0"/>
              </a:rPr>
              <a:t>buben 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125 l; Polohovatelné nožičky; Prosklená dvířka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Rozkládací dvojitý filtr na textilní prach v bubnu – snadné čištění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Zesílená konstrukce kabinetu sušičky (3 díly pro snadnou demontáž)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	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350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860032" y="357301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– tichý chod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270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278100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Senzorové sušení dle zbytkové vlhkosti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6493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36" name="Ovál 35"/>
          <p:cNvSpPr/>
          <p:nvPr/>
        </p:nvSpPr>
        <p:spPr>
          <a:xfrm>
            <a:off x="4860032" y="429317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436518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Case nádoba na vodu ve dvířkách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508526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860032" y="515727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Certifikace Woolmark</a:t>
            </a:r>
            <a:endParaRPr lang="cs-CZ" sz="800" dirty="0">
              <a:solidFill>
                <a:schemeClr val="bg1"/>
              </a:solidFill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šetrné sušení vlny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587735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860032" y="602128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Dvojitý filtr na textilní prach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652120" y="4941168"/>
            <a:ext cx="3491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31102177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8059019023403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>
                <a:latin typeface="Arial" panose="020B0604020202020204" pitchFamily="34" charset="0"/>
              </a:rPr>
              <a:t>850 x </a:t>
            </a:r>
            <a:r>
              <a:rPr lang="cs-CZ" altLang="cs-CZ" sz="800" dirty="0" smtClean="0">
                <a:latin typeface="Arial" panose="020B0604020202020204" pitchFamily="34" charset="0"/>
              </a:rPr>
              <a:t>596 x 585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43,2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8" b="1209"/>
          <a:stretch/>
        </p:blipFill>
        <p:spPr>
          <a:xfrm>
            <a:off x="4055368" y="2636992"/>
            <a:ext cx="804664" cy="817984"/>
          </a:xfrm>
          <a:prstGeom prst="rect">
            <a:avLst/>
          </a:prstGeom>
        </p:spPr>
      </p:pic>
      <p:pic>
        <p:nvPicPr>
          <p:cNvPr id="51" name="Immagine 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085264"/>
            <a:ext cx="756000" cy="70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Obrázek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7944" y="4293176"/>
            <a:ext cx="720000" cy="720000"/>
          </a:xfrm>
          <a:prstGeom prst="flowChartConnector">
            <a:avLst/>
          </a:prstGeom>
        </p:spPr>
      </p:pic>
      <p:sp>
        <p:nvSpPr>
          <p:cNvPr id="47" name="Ovál 46"/>
          <p:cNvSpPr/>
          <p:nvPr/>
        </p:nvSpPr>
        <p:spPr>
          <a:xfrm>
            <a:off x="4860032" y="191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60032" y="198884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-  energetická úspora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0" name="Obrázek 4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44824"/>
            <a:ext cx="756000" cy="756000"/>
          </a:xfrm>
          <a:prstGeom prst="rect">
            <a:avLst/>
          </a:prstGeom>
        </p:spPr>
      </p:pic>
      <p:pic>
        <p:nvPicPr>
          <p:cNvPr id="44" name="Immagine 4">
            <a:extLst>
              <a:ext uri="{FF2B5EF4-FFF2-40B4-BE49-F238E27FC236}">
                <a16:creationId xmlns="" xmlns:a16="http://schemas.microsoft.com/office/drawing/2014/main" id="{8FEC3CAD-FE03-456A-9135-E151861453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4127" y="1035556"/>
            <a:ext cx="1494701" cy="343503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296" y="870119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59" y="3670379"/>
            <a:ext cx="804734" cy="318445"/>
          </a:xfrm>
          <a:prstGeom prst="rect">
            <a:avLst/>
          </a:prstGeom>
        </p:spPr>
      </p:pic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12"/>
          <a:srcRect l="3022" t="8817" r="4558" b="5317"/>
          <a:stretch/>
        </p:blipFill>
        <p:spPr>
          <a:xfrm>
            <a:off x="4037348" y="1035298"/>
            <a:ext cx="733246" cy="741873"/>
          </a:xfrm>
          <a:prstGeom prst="rect">
            <a:avLst/>
          </a:prstGeom>
        </p:spPr>
      </p:pic>
      <p:pic>
        <p:nvPicPr>
          <p:cNvPr id="46" name="Segnaposto contenuto 4">
            <a:extLst>
              <a:ext uri="{FF2B5EF4-FFF2-40B4-BE49-F238E27FC236}">
                <a16:creationId xmlns="" xmlns:a16="http://schemas.microsoft.com/office/drawing/2014/main" id="{08C38BDB-59E2-4AE7-936E-CC470522E92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6844" b="1369"/>
          <a:stretch/>
        </p:blipFill>
        <p:spPr>
          <a:xfrm>
            <a:off x="4063098" y="5886143"/>
            <a:ext cx="765692" cy="720000"/>
          </a:xfrm>
          <a:prstGeom prst="flowChartConnector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354" y="860971"/>
            <a:ext cx="720000" cy="72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3" t="5900" r="8193" b="4851"/>
          <a:stretch/>
        </p:blipFill>
        <p:spPr>
          <a:xfrm>
            <a:off x="6173883" y="1657052"/>
            <a:ext cx="2304176" cy="326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82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165</cp:revision>
  <cp:lastPrinted>2016-05-05T10:40:20Z</cp:lastPrinted>
  <dcterms:created xsi:type="dcterms:W3CDTF">2015-07-16T11:02:07Z</dcterms:created>
  <dcterms:modified xsi:type="dcterms:W3CDTF">2022-09-20T12:15:44Z</dcterms:modified>
</cp:coreProperties>
</file>