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48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Skupina 41">
            <a:extLst>
              <a:ext uri="{FF2B5EF4-FFF2-40B4-BE49-F238E27FC236}">
                <a16:creationId xmlns:a16="http://schemas.microsoft.com/office/drawing/2014/main" id="{0E9C5455-804B-EF04-BEEF-7EB3C555E2F4}"/>
              </a:ext>
            </a:extLst>
          </p:cNvPr>
          <p:cNvGrpSpPr/>
          <p:nvPr/>
        </p:nvGrpSpPr>
        <p:grpSpPr>
          <a:xfrm>
            <a:off x="4362524" y="1979717"/>
            <a:ext cx="583056" cy="583056"/>
            <a:chOff x="4079789" y="1874311"/>
            <a:chExt cx="583056" cy="583056"/>
          </a:xfrm>
        </p:grpSpPr>
        <p:pic>
          <p:nvPicPr>
            <p:cNvPr id="43" name="Obrázek 42">
              <a:extLst>
                <a:ext uri="{FF2B5EF4-FFF2-40B4-BE49-F238E27FC236}">
                  <a16:creationId xmlns:a16="http://schemas.microsoft.com/office/drawing/2014/main" id="{C355D6EC-3AEC-0E39-CC0F-4836C07AF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9789" y="1874311"/>
              <a:ext cx="583056" cy="583056"/>
            </a:xfrm>
            <a:prstGeom prst="rect">
              <a:avLst/>
            </a:prstGeom>
          </p:spPr>
        </p:pic>
        <p:sp>
          <p:nvSpPr>
            <p:cNvPr id="44" name="Ovál 43">
              <a:extLst>
                <a:ext uri="{FF2B5EF4-FFF2-40B4-BE49-F238E27FC236}">
                  <a16:creationId xmlns:a16="http://schemas.microsoft.com/office/drawing/2014/main" id="{D9DF9E3E-A700-3BA9-2CD4-BAB1A3FE720F}"/>
                </a:ext>
              </a:extLst>
            </p:cNvPr>
            <p:cNvSpPr/>
            <p:nvPr/>
          </p:nvSpPr>
          <p:spPr>
            <a:xfrm>
              <a:off x="4211960" y="1874311"/>
              <a:ext cx="360040" cy="151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85243" y="3941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XH 4A4F4B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>
                <a:latin typeface="Arial" charset="0"/>
              </a:rPr>
              <a:t>Vestavná myčka nádobí s panelem I-PRO SHINE SERIES 6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600" dirty="0">
                <a:solidFill>
                  <a:srgbClr val="706F6F"/>
                </a:solidFill>
                <a:latin typeface="Arial" charset="0"/>
              </a:rPr>
              <a:t>Dotykové </a:t>
            </a:r>
            <a:r>
              <a:rPr lang="cs-CZ" altLang="cs-CZ" sz="1600" dirty="0" err="1">
                <a:solidFill>
                  <a:srgbClr val="706F6F"/>
                </a:solidFill>
                <a:latin typeface="Arial" charset="0"/>
              </a:rPr>
              <a:t>ovládání+displej</a:t>
            </a:r>
            <a:r>
              <a:rPr lang="cs-CZ" altLang="cs-CZ" sz="1600" dirty="0">
                <a:solidFill>
                  <a:srgbClr val="706F6F"/>
                </a:solidFill>
                <a:latin typeface="Arial" charset="0"/>
              </a:rPr>
              <a:t>, 14 sad, </a:t>
            </a:r>
            <a:r>
              <a:rPr lang="cs-CZ" altLang="cs-CZ" sz="16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9,5 l, </a:t>
            </a:r>
            <a:r>
              <a:rPr lang="cs-CZ" altLang="cs-CZ" sz="1600" dirty="0">
                <a:solidFill>
                  <a:srgbClr val="706F6F"/>
                </a:solidFill>
                <a:latin typeface="Arial" charset="0"/>
              </a:rPr>
              <a:t>44 dB(A)</a:t>
            </a:r>
            <a:endParaRPr lang="cs-CZ" altLang="cs-CZ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211960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830892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0F2582D-D805-D9E5-ADC3-F3979B5B6B9C}"/>
              </a:ext>
            </a:extLst>
          </p:cNvPr>
          <p:cNvSpPr/>
          <p:nvPr/>
        </p:nvSpPr>
        <p:spPr>
          <a:xfrm>
            <a:off x="5923640" y="502420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32901916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6925777802975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</a:t>
            </a:r>
            <a:r>
              <a:rPr lang="cs-CZ" altLang="cs-CZ" sz="800" dirty="0" err="1">
                <a:latin typeface="Arial" charset="0"/>
              </a:rPr>
              <a:t>Bílá+černý</a:t>
            </a:r>
            <a:r>
              <a:rPr lang="cs-CZ" altLang="cs-CZ" sz="800" dirty="0">
                <a:latin typeface="Arial" charset="0"/>
              </a:rPr>
              <a:t> panel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572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44,6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875 × 650 × 685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48,2</a:t>
            </a:r>
          </a:p>
        </p:txBody>
      </p:sp>
      <p:sp>
        <p:nvSpPr>
          <p:cNvPr id="18" name="Zástupný symbol pro text 3">
            <a:extLst>
              <a:ext uri="{FF2B5EF4-FFF2-40B4-BE49-F238E27FC236}">
                <a16:creationId xmlns:a16="http://schemas.microsoft.com/office/drawing/2014/main" id="{A43C51F5-E0C6-6821-4541-4FC675D34BC3}"/>
              </a:ext>
            </a:extLst>
          </p:cNvPr>
          <p:cNvSpPr txBox="1">
            <a:spLocks/>
          </p:cNvSpPr>
          <p:nvPr/>
        </p:nvSpPr>
        <p:spPr>
          <a:xfrm>
            <a:off x="104266" y="986253"/>
            <a:ext cx="4107685" cy="585785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4:40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10 Programů + další v aplikaci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 50 °C </a:t>
            </a:r>
            <a:r>
              <a:rPr lang="cs-CZ" altLang="cs-CZ" sz="800" dirty="0">
                <a:latin typeface="Arial" charset="0"/>
              </a:rPr>
              <a:t>– Pro běžně znečištěné nádobí s optimální spotřebou vody 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60 °C </a:t>
            </a:r>
            <a:r>
              <a:rPr lang="cs-CZ" altLang="cs-CZ" sz="800" dirty="0">
                <a:latin typeface="Arial" charset="0"/>
              </a:rPr>
              <a:t>– Pro  nádobí, které je silně znečištěné, nebo pro odstranění zbytků jídla, které zůstalo přes noc a zaschlo na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75 °C</a:t>
            </a:r>
            <a:r>
              <a:rPr lang="cs-CZ" altLang="cs-CZ" sz="800" dirty="0">
                <a:latin typeface="Arial" charset="0"/>
              </a:rPr>
              <a:t> - Určen pro velmi znečištěné hrnce, pánve a nádob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CARE 45-50 °C </a:t>
            </a:r>
            <a:r>
              <a:rPr lang="cs-CZ" altLang="cs-CZ" sz="800" dirty="0">
                <a:latin typeface="Arial" charset="0"/>
              </a:rPr>
              <a:t>-automaticky zvolí nejúčinnější a nejefektivnější délku a teplotu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 - </a:t>
            </a:r>
            <a:r>
              <a:rPr lang="pl-PL" altLang="cs-CZ" sz="800" dirty="0">
                <a:latin typeface="Arial" charset="0"/>
              </a:rPr>
              <a:t>Zabraňuje vzniku pachů a nečistot z nádobí, bez sušení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59 - </a:t>
            </a:r>
            <a:r>
              <a:rPr lang="cs-CZ" altLang="cs-CZ" sz="800" dirty="0">
                <a:latin typeface="Arial" charset="0"/>
              </a:rPr>
              <a:t>Používejte pro nádobí, které je silně znečištěné, nebo pro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odstranění zbytků potravin, které byly ponechány přes noc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20 </a:t>
            </a:r>
            <a:r>
              <a:rPr lang="cs-CZ" altLang="cs-CZ" sz="800" dirty="0">
                <a:latin typeface="Arial" charset="0"/>
              </a:rPr>
              <a:t>– Pro velmi jemně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PLUS 65-75 °C - </a:t>
            </a:r>
            <a:r>
              <a:rPr lang="cs-CZ" altLang="cs-CZ" sz="800" dirty="0">
                <a:latin typeface="Arial" charset="0"/>
              </a:rPr>
              <a:t>Program pro silné znečištění a velkou náplň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dálkové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hod, Senzor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uvnitř myčky </a:t>
            </a:r>
            <a:r>
              <a:rPr lang="cs-CZ" altLang="cs-CZ" sz="800" dirty="0">
                <a:latin typeface="Arial" charset="0"/>
              </a:rPr>
              <a:t>pro dobrou viditelnost při manipulaci s nádobím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náplň, </a:t>
            </a:r>
            <a:r>
              <a:rPr lang="cs-CZ" altLang="cs-CZ" sz="800" b="1" dirty="0">
                <a:latin typeface="Arial" charset="0"/>
              </a:rPr>
              <a:t>Hygiena </a:t>
            </a:r>
            <a:r>
              <a:rPr lang="cs-CZ" altLang="cs-CZ" sz="800" dirty="0">
                <a:latin typeface="Arial" charset="0"/>
              </a:rPr>
              <a:t>- Zvyšuje teplotu vody během fáze oplachování, aby se provedla dezinfekce, </a:t>
            </a:r>
            <a:r>
              <a:rPr lang="cs-CZ" altLang="cs-CZ" sz="800" b="1" dirty="0">
                <a:latin typeface="Arial" charset="0"/>
              </a:rPr>
              <a:t>Extra Dry – </a:t>
            </a:r>
            <a:r>
              <a:rPr lang="cs-CZ" altLang="cs-CZ" sz="800" dirty="0">
                <a:latin typeface="Arial" charset="0"/>
              </a:rPr>
              <a:t>extra sušení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Fixní dekorační deska, fixní panty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Digitální displej</a:t>
            </a:r>
            <a:r>
              <a:rPr lang="cs-CZ" altLang="cs-CZ" sz="800" dirty="0">
                <a:latin typeface="Arial" charset="0"/>
              </a:rPr>
              <a:t>; 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X-</a:t>
            </a:r>
            <a:r>
              <a:rPr lang="cs-CZ" altLang="cs-CZ" sz="800" b="1" dirty="0" err="1">
                <a:latin typeface="Arial" charset="0"/>
              </a:rPr>
              <a:t>Spray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mycí rameno v dolním koši ve tvaru X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mycí ramena </a:t>
            </a:r>
            <a:r>
              <a:rPr lang="cs-CZ" altLang="cs-CZ" sz="800" dirty="0">
                <a:latin typeface="Arial" charset="0"/>
              </a:rPr>
              <a:t>(</a:t>
            </a:r>
            <a:r>
              <a:rPr lang="cs-CZ" altLang="cs-CZ" sz="800" dirty="0" err="1">
                <a:latin typeface="Arial" charset="0"/>
              </a:rPr>
              <a:t>quattro</a:t>
            </a:r>
            <a:r>
              <a:rPr lang="cs-CZ" altLang="cs-CZ" sz="800" dirty="0">
                <a:latin typeface="Arial" charset="0"/>
              </a:rPr>
              <a:t> spodní, prostřední, příborové)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2 koše + 1 příborová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Polohování horního koše </a:t>
            </a:r>
            <a:r>
              <a:rPr lang="cs-CZ" altLang="cs-CZ" sz="800" dirty="0" err="1">
                <a:latin typeface="Arial" charset="0"/>
              </a:rPr>
              <a:t>Easy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Click</a:t>
            </a:r>
            <a:r>
              <a:rPr lang="cs-CZ" altLang="cs-CZ" sz="800" dirty="0">
                <a:latin typeface="Arial" charset="0"/>
              </a:rPr>
              <a:t> (3 pozice)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Cultery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Shine</a:t>
            </a:r>
            <a:r>
              <a:rPr lang="cs-CZ" altLang="cs-CZ" sz="800" b="1" dirty="0">
                <a:latin typeface="Arial" charset="0"/>
              </a:rPr>
              <a:t> Plus </a:t>
            </a:r>
            <a:r>
              <a:rPr lang="cs-CZ" altLang="cs-CZ" sz="800" dirty="0">
                <a:latin typeface="Arial" charset="0"/>
              </a:rPr>
              <a:t>– 5 přídavných rotačních trysek v příborové zásuvce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Crystal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Protect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pryžové části v horním koši pro ochranu sklenic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šálků a talířů v horním/dolním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Water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Block</a:t>
            </a:r>
            <a:r>
              <a:rPr lang="cs-CZ" altLang="cs-CZ" sz="800" dirty="0">
                <a:latin typeface="Arial" charset="0"/>
              </a:rPr>
              <a:t> – ochrana proti přetečení</a:t>
            </a: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9EC08B97-1C9F-DDEC-BF79-0B8707047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375" y="2723607"/>
            <a:ext cx="537151" cy="550564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515695E7-E949-C0F0-74D6-DFA40CA9C8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875" y="3501502"/>
            <a:ext cx="583056" cy="583056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1D27CAB3-1C70-597D-4181-BC8696E650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86" y="5717945"/>
            <a:ext cx="519764" cy="519764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FF938455-5ED9-515C-540E-A8CEDE89AB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644" y="4235872"/>
            <a:ext cx="583056" cy="583056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01C2A781-21A6-4D8E-D508-6DDBC4150E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644" y="4979762"/>
            <a:ext cx="583056" cy="583056"/>
          </a:xfrm>
          <a:prstGeom prst="rect">
            <a:avLst/>
          </a:prstGeom>
        </p:spPr>
      </p:pic>
      <p:sp>
        <p:nvSpPr>
          <p:cNvPr id="40" name="TextovéPole 39">
            <a:extLst>
              <a:ext uri="{FF2B5EF4-FFF2-40B4-BE49-F238E27FC236}">
                <a16:creationId xmlns:a16="http://schemas.microsoft.com/office/drawing/2014/main" id="{4AC48680-B207-4F5A-C4A6-94D0B850A062}"/>
              </a:ext>
            </a:extLst>
          </p:cNvPr>
          <p:cNvSpPr txBox="1"/>
          <p:nvPr/>
        </p:nvSpPr>
        <p:spPr>
          <a:xfrm>
            <a:off x="4373644" y="1816261"/>
            <a:ext cx="488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pic>
        <p:nvPicPr>
          <p:cNvPr id="41" name="Obrázek 40">
            <a:extLst>
              <a:ext uri="{FF2B5EF4-FFF2-40B4-BE49-F238E27FC236}">
                <a16:creationId xmlns:a16="http://schemas.microsoft.com/office/drawing/2014/main" id="{3B088B9B-0041-2285-3004-A81B849BF1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624" y="1139227"/>
            <a:ext cx="583056" cy="583056"/>
          </a:xfrm>
          <a:prstGeom prst="rect">
            <a:avLst/>
          </a:prstGeom>
        </p:spPr>
      </p:pic>
      <p:sp>
        <p:nvSpPr>
          <p:cNvPr id="45" name="TextovéPole 44">
            <a:extLst>
              <a:ext uri="{FF2B5EF4-FFF2-40B4-BE49-F238E27FC236}">
                <a16:creationId xmlns:a16="http://schemas.microsoft.com/office/drawing/2014/main" id="{770DC4D0-EB89-135F-55A7-3EA444275E35}"/>
              </a:ext>
            </a:extLst>
          </p:cNvPr>
          <p:cNvSpPr txBox="1"/>
          <p:nvPr/>
        </p:nvSpPr>
        <p:spPr>
          <a:xfrm>
            <a:off x="4799566" y="213624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 nádobí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3DFF34C5-1FA1-DEFD-1362-7929C72A906B}"/>
              </a:ext>
            </a:extLst>
          </p:cNvPr>
          <p:cNvSpPr txBox="1"/>
          <p:nvPr/>
        </p:nvSpPr>
        <p:spPr>
          <a:xfrm>
            <a:off x="4836933" y="2785054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34C8B151-60C2-453E-D49E-4A73820F50CD}"/>
              </a:ext>
            </a:extLst>
          </p:cNvPr>
          <p:cNvSpPr txBox="1"/>
          <p:nvPr/>
        </p:nvSpPr>
        <p:spPr>
          <a:xfrm>
            <a:off x="4861786" y="3612190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Mycí rameno v dolním koši ve tvaru X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C11A2D09-9A3B-AE21-8A6D-B41963314EC3}"/>
              </a:ext>
            </a:extLst>
          </p:cNvPr>
          <p:cNvSpPr txBox="1"/>
          <p:nvPr/>
        </p:nvSpPr>
        <p:spPr>
          <a:xfrm>
            <a:off x="4881107" y="4400543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Extra sušení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4FB2FE37-12CD-5564-4F71-96B51C94AF73}"/>
              </a:ext>
            </a:extLst>
          </p:cNvPr>
          <p:cNvSpPr txBox="1"/>
          <p:nvPr/>
        </p:nvSpPr>
        <p:spPr>
          <a:xfrm>
            <a:off x="4862562" y="1203841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Připojení k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785ABF93-F19C-27E4-1709-526489E5B2C2}"/>
              </a:ext>
            </a:extLst>
          </p:cNvPr>
          <p:cNvSpPr txBox="1"/>
          <p:nvPr/>
        </p:nvSpPr>
        <p:spPr>
          <a:xfrm>
            <a:off x="4881107" y="4952945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5 přídavných rotačních trysek v příborové zásuvce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6CA5B3A0-2096-7C32-E220-CAE66F93E4FD}"/>
              </a:ext>
            </a:extLst>
          </p:cNvPr>
          <p:cNvSpPr txBox="1"/>
          <p:nvPr/>
        </p:nvSpPr>
        <p:spPr>
          <a:xfrm>
            <a:off x="4881107" y="577618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  <a:endParaRPr lang="cs-CZ" altLang="cs-CZ" sz="800" b="1" dirty="0">
              <a:latin typeface="Arial" charset="0"/>
            </a:endParaRP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DF39FE54-B03E-1EC8-2817-66601357B846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54" name="Obrázek 53">
            <a:extLst>
              <a:ext uri="{FF2B5EF4-FFF2-40B4-BE49-F238E27FC236}">
                <a16:creationId xmlns:a16="http://schemas.microsoft.com/office/drawing/2014/main" id="{66E87AFA-A1B8-9098-CB92-17CEFF33A8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9374" y="273259"/>
            <a:ext cx="472481" cy="472481"/>
          </a:xfrm>
          <a:prstGeom prst="rect">
            <a:avLst/>
          </a:prstGeom>
        </p:spPr>
      </p:pic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0DE700C5-DD84-650C-6164-A0F6EFFB7364}"/>
              </a:ext>
            </a:extLst>
          </p:cNvPr>
          <p:cNvCxnSpPr/>
          <p:nvPr/>
        </p:nvCxnSpPr>
        <p:spPr>
          <a:xfrm>
            <a:off x="6121775" y="3694327"/>
            <a:ext cx="18002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84DF8DA8-C03C-28EB-91F4-E7A5637D8578}"/>
              </a:ext>
            </a:extLst>
          </p:cNvPr>
          <p:cNvSpPr txBox="1"/>
          <p:nvPr/>
        </p:nvSpPr>
        <p:spPr>
          <a:xfrm>
            <a:off x="6451505" y="3700592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60 cm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>
            <a:extLst>
              <a:ext uri="{FF2B5EF4-FFF2-40B4-BE49-F238E27FC236}">
                <a16:creationId xmlns:a16="http://schemas.microsoft.com/office/drawing/2014/main" id="{9AB3D920-D1C5-33BF-88BE-BA0BD8542F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9925" y="1934435"/>
            <a:ext cx="846503" cy="1695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2ADDF58-13E1-81E1-0BD2-1DF6963D67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3795" y="1191048"/>
            <a:ext cx="2311283" cy="238404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1C78520-D015-5664-2108-1ADFA7E40C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5801" y="3843022"/>
            <a:ext cx="1594892" cy="11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2477</TotalTime>
  <Words>552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293</cp:revision>
  <cp:lastPrinted>2025-07-01T09:17:14Z</cp:lastPrinted>
  <dcterms:created xsi:type="dcterms:W3CDTF">2015-07-16T11:02:07Z</dcterms:created>
  <dcterms:modified xsi:type="dcterms:W3CDTF">2025-08-01T09:19:45Z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