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A224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5405" autoAdjust="0"/>
  </p:normalViewPr>
  <p:slideViewPr>
    <p:cSldViewPr snapToGrid="0">
      <p:cViewPr varScale="1">
        <p:scale>
          <a:sx n="98" d="100"/>
          <a:sy n="98" d="100"/>
        </p:scale>
        <p:origin x="1046" y="72"/>
      </p:cViewPr>
      <p:guideLst>
        <p:guide orient="horz" pos="2478"/>
        <p:guide orient="horz" pos="2160"/>
        <p:guide orient="horz" pos="13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8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1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47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3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86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8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14536" y="410412"/>
            <a:ext cx="7772400" cy="576064"/>
          </a:xfrm>
          <a:prstGeom prst="rect">
            <a:avLst/>
          </a:prstGeom>
        </p:spPr>
        <p:txBody>
          <a:bodyPr anchor="t"/>
          <a:lstStyle>
            <a:lvl1pPr algn="l">
              <a:defRPr sz="2400" b="1" cap="all" baseline="0">
                <a:solidFill>
                  <a:srgbClr val="CC0000"/>
                </a:solidFill>
                <a:latin typeface="Gotham Narrow Bold" pitchFamily="50" charset="0"/>
              </a:defRPr>
            </a:lvl1pPr>
          </a:lstStyle>
          <a:p>
            <a:r>
              <a:rPr lang="cs-CZ" dirty="0"/>
              <a:t>Kliknutím lze upravit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0284" y="1170254"/>
            <a:ext cx="8517700" cy="3782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rgbClr val="CC0000"/>
                </a:solidFill>
                <a:latin typeface="Gotham Narrow Light" pitchFamily="50" charset="0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7" name="bolloH.png"/>
          <p:cNvPicPr/>
          <p:nvPr userDrawn="1"/>
        </p:nvPicPr>
        <p:blipFill>
          <a:blip r:embed="rId2" cstate="print">
            <a:alphaModFix amt="50277"/>
          </a:blip>
          <a:srcRect l="24242" t="42040"/>
          <a:stretch>
            <a:fillRect/>
          </a:stretch>
        </p:blipFill>
        <p:spPr>
          <a:xfrm>
            <a:off x="-16423" y="-27383"/>
            <a:ext cx="3148264" cy="235218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egnaposto testo 2"/>
          <p:cNvSpPr>
            <a:spLocks noGrp="1"/>
          </p:cNvSpPr>
          <p:nvPr>
            <p:ph type="body" idx="14" hasCustomPrompt="1"/>
          </p:nvPr>
        </p:nvSpPr>
        <p:spPr>
          <a:xfrm>
            <a:off x="467544" y="2420888"/>
            <a:ext cx="3600400" cy="417646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600" b="0" i="0">
                <a:solidFill>
                  <a:schemeClr val="tx1">
                    <a:lumMod val="50000"/>
                    <a:lumOff val="50000"/>
                  </a:schemeClr>
                </a:solidFill>
                <a:latin typeface="Gotham Narrow Medium"/>
                <a:cs typeface="Gotham Narrow Medium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8324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0C46-D848-4F40-BD5D-C53C2B13DC1D}" type="datetimeFigureOut">
              <a:rPr lang="cs-CZ" smtClean="0"/>
              <a:t>04.08.2026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942132E-025A-1192-ED00-E54E4D4D863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659188" y="6642100"/>
            <a:ext cx="1851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10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Haier Europe - Internal document</a:t>
            </a:r>
          </a:p>
        </p:txBody>
      </p:sp>
    </p:spTree>
    <p:extLst>
      <p:ext uri="{BB962C8B-B14F-4D97-AF65-F5344CB8AC3E}">
        <p14:creationId xmlns:p14="http://schemas.microsoft.com/office/powerpoint/2010/main" val="378823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text 3"/>
          <p:cNvSpPr>
            <a:spLocks noGrp="1"/>
          </p:cNvSpPr>
          <p:nvPr>
            <p:ph type="body" idx="14"/>
          </p:nvPr>
        </p:nvSpPr>
        <p:spPr>
          <a:xfrm>
            <a:off x="1" y="1086192"/>
            <a:ext cx="4145280" cy="5771808"/>
          </a:xfrm>
        </p:spPr>
        <p:txBody>
          <a:bodyPr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1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HLAVNÍ VLASTNOSTI  (Nařízení v přenesené pravomoci: (EU) 2019/2014)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Třída energetické účinnosti sušení / praní	D/A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Marketingové označení en.  účinnosti praní: o 20 % úspornější než třída 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Jmenovitá kapacita sušení / praní (kg)		5/8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Spotřeba energie při praní + sušení na 1/100 cyklů (kWh) 	2,658/266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Spotřeba energie při praní na 1/100 cyklů Eco 40-60 (kWh) 	0,378/38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Spotřeba vody při praní + sušení/ při praní na 1 cyklus (l) 	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62</a:t>
            </a: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/42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Otáčky při odstřeďování (ot./min)/ Účinnost odstřeďování	1330/B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Trvání programu praní + sušení/ praní Eco 40-60 (h:min)	8:20/3:38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Emise hluku (dB(A) re 1 pW) / třída hluku při odstřeďování 	72/A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1000" b="1" dirty="0">
                <a:solidFill>
                  <a:srgbClr val="C00000"/>
                </a:solidFill>
                <a:latin typeface="+mn-lt"/>
                <a:cs typeface="+mn-cs"/>
              </a:rPr>
              <a:t>VLASTNOSTI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Eco Power Inverter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– BPM Invertorový motor s tichým chodem. Nejvýkonnější bezkartáčový motor s nejdelší výdrží a největší efektivitou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Technologie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 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ProCare Wash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- zaručuje šetrnou péči díky přirozenému pronikání vody do vláken, odstraňuje 99 % každodenních skvrn**.Speciální recirkulace vody přes více než 108 extra otvorů* uvnitř bubnu zajišťuje rovnoměrnou, rychlou a účinnou fázi máchání, která poskytuje dokonalé ošetření jakékoli tkaniny i při rychlých cyklech.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i="1" dirty="0">
                <a:solidFill>
                  <a:prstClr val="black"/>
                </a:solidFill>
                <a:latin typeface="Arial" charset="0"/>
                <a:cs typeface="+mn-cs"/>
              </a:rPr>
              <a:t>**Certifikováno společností Innovhub S-ISSI-2402241​; *z celkového počtu 1 644 otvorů​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Program Automatická péče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technologie POWER CARE dokonale smíchá vodu a prací prostředek při teplotě 30 °C pro perfektní prací účinnost. Automaticky přizpůsobí účinnost praní objemu a typu náplně. 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Osvěžení párou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odstranění pachů a změkčení vláken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Program Vše v jednom 49‘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- umožňuje společně vyprat prádlo z různých tkanin, např. bavlněných, syntetických nebo smíšených tkanin, za pouhých 49 minut při teplotě 40°C 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Clean Shield™* 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- ochrana těsnění dvířek pračky před plísněmi a bakteriemi pro hygieničtější praní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na bázi pyrithionu zinečnatého, pro potlačení růstu mikroorganismů na povrchu materiálu</a:t>
            </a:r>
            <a:endParaRPr lang="cs-CZ" altLang="cs-CZ" sz="800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Funkce Smart Spray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 - dvojité ostřikování skla dvířek od nečistot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Program Čištění bubnu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pro hloubkovou a důkladnou péči o pračku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Buben Soft Drum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výstupky na povrchu ve tvaru polštářků o výšce 2,5 mm pro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jemnou péči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Ultra široký buben s průměrem 525 mm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díky většímu objemu snížení pomačkání o 17 %, o 20 % lepší odstranění skvrn a o 18 % zvýšení ochrany vláken.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AI Silent Motion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tichý chod díky koordinaci pohybu bubnu a minimalizaci vibrací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Energetická spotřeba ve fázi praní je </a:t>
            </a:r>
            <a:r>
              <a:rPr lang="cs-CZ" altLang="cs-CZ" sz="800" b="1">
                <a:solidFill>
                  <a:prstClr val="black"/>
                </a:solidFill>
                <a:latin typeface="Arial" charset="0"/>
              </a:rPr>
              <a:t>o 20 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% nižší než ve třídě A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  <a:cs typeface="+mn-cs"/>
              </a:rPr>
              <a:t>Testováno na 20 let provozu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  <a:cs typeface="+mn-cs"/>
              </a:rPr>
              <a:t>– na základě interního testu na 4000 cyklů (ekvivalent 3,85 cyklů/týdně, po dobu 52 týdnů a 20 let). </a:t>
            </a:r>
            <a:r>
              <a:rPr lang="cs-CZ" altLang="cs-CZ" sz="800" i="1" dirty="0">
                <a:solidFill>
                  <a:prstClr val="black"/>
                </a:solidFill>
                <a:latin typeface="Arial" charset="0"/>
                <a:cs typeface="+mn-cs"/>
              </a:rPr>
              <a:t>Certifikováno TUV ID 1111290288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i="1" dirty="0">
              <a:solidFill>
                <a:prstClr val="black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rgbClr val="C00000"/>
                </a:solidFill>
                <a:latin typeface="Arial" charset="0"/>
                <a:cs typeface="+mn-cs"/>
              </a:rPr>
              <a:t>PROGRAMY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16 programů	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Sušení bavlny (vysoká teplota), Sušení smíšené (bavlna a syntetika), Sušení vlny (nízká teplota), Automatická péče, Rychlá péče 14‘, 30‘, Osvěžení párou, Antialergenní péče Pro, Čištění bubnu, Eco 40-60, Bavlna, Vlna a Ruční praní, 20 °C, Syntetika a barevné, Máchání, Odčerpání a odstřeďování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5560976" y="1057687"/>
            <a:ext cx="0" cy="5544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Obrázek 6">
            <a:extLst>
              <a:ext uri="{FF2B5EF4-FFF2-40B4-BE49-F238E27FC236}">
                <a16:creationId xmlns:a16="http://schemas.microsoft.com/office/drawing/2014/main" id="{2176A070-7ED3-F176-ACBD-FD56D1964A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162" y="6255519"/>
            <a:ext cx="1026691" cy="572281"/>
          </a:xfrm>
          <a:prstGeom prst="rect">
            <a:avLst/>
          </a:prstGeom>
        </p:spPr>
      </p:pic>
      <p:sp>
        <p:nvSpPr>
          <p:cNvPr id="10" name="Titolo 5">
            <a:extLst>
              <a:ext uri="{FF2B5EF4-FFF2-40B4-BE49-F238E27FC236}">
                <a16:creationId xmlns:a16="http://schemas.microsoft.com/office/drawing/2014/main" id="{AB5B5847-C56F-E35F-1EA1-9EBF67AB9075}"/>
              </a:ext>
            </a:extLst>
          </p:cNvPr>
          <p:cNvSpPr txBox="1">
            <a:spLocks/>
          </p:cNvSpPr>
          <p:nvPr/>
        </p:nvSpPr>
        <p:spPr>
          <a:xfrm flipV="1">
            <a:off x="-532659" y="-22856"/>
            <a:ext cx="7776838" cy="1072818"/>
          </a:xfrm>
          <a:prstGeom prst="parallelogram">
            <a:avLst>
              <a:gd name="adj" fmla="val 34956"/>
            </a:avLst>
          </a:prstGeom>
          <a:solidFill>
            <a:srgbClr val="1F2F48"/>
          </a:solidFill>
          <a:ln>
            <a:solidFill>
              <a:srgbClr val="1F2F48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altLang="cs-CZ" sz="1400" b="0" cap="none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E98D2C4-B942-019C-0C5E-2F7A8AEC8715}"/>
              </a:ext>
            </a:extLst>
          </p:cNvPr>
          <p:cNvSpPr txBox="1">
            <a:spLocks/>
          </p:cNvSpPr>
          <p:nvPr/>
        </p:nvSpPr>
        <p:spPr>
          <a:xfrm>
            <a:off x="238699" y="102101"/>
            <a:ext cx="7062170" cy="9282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rgbClr val="CC0000"/>
                </a:solidFill>
                <a:latin typeface="Gotham Narrow Bold" pitchFamily="50" charset="0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H3D 485SL8H-S</a:t>
            </a:r>
            <a:br>
              <a:rPr lang="cs-CZ" sz="2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400" b="0" cap="none" dirty="0">
                <a:solidFill>
                  <a:schemeClr val="bg1"/>
                </a:solidFill>
                <a:latin typeface="Arial" charset="0"/>
                <a:cs typeface="Arial" panose="020B0604020202020204" pitchFamily="34" charset="0"/>
              </a:rPr>
              <a:t>Předem plněná automatická pračka se sušičkou </a:t>
            </a:r>
            <a:r>
              <a:rPr lang="cs-CZ" sz="1400" cap="none" dirty="0">
                <a:solidFill>
                  <a:schemeClr val="bg1"/>
                </a:solidFill>
                <a:latin typeface="Arial" charset="0"/>
                <a:cs typeface="Arial" panose="020B0604020202020204" pitchFamily="34" charset="0"/>
              </a:rPr>
              <a:t>H-CARE 300</a:t>
            </a:r>
            <a:br>
              <a:rPr lang="cs-CZ" sz="1400" b="0" cap="none" dirty="0">
                <a:solidFill>
                  <a:schemeClr val="bg1"/>
                </a:solidFill>
                <a:latin typeface="Arial" charset="0"/>
                <a:cs typeface="Arial" panose="020B0604020202020204" pitchFamily="34" charset="0"/>
              </a:rPr>
            </a:br>
            <a:r>
              <a:rPr lang="cs-CZ" altLang="cs-CZ" sz="1400" b="0" cap="none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Invertorový motor, ProCare Wash, Pára, Smart Spray, Soft Drum, testováno na 20 let, A-20 % </a:t>
            </a:r>
            <a:endParaRPr lang="cs-CZ" altLang="cs-CZ" sz="1400" b="0" cap="none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6370BF3F-2A97-FAB3-260A-8E43CB892273}"/>
              </a:ext>
            </a:extLst>
          </p:cNvPr>
          <p:cNvSpPr/>
          <p:nvPr/>
        </p:nvSpPr>
        <p:spPr>
          <a:xfrm>
            <a:off x="5583594" y="4889405"/>
            <a:ext cx="35695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1000" b="1" dirty="0">
                <a:solidFill>
                  <a:srgbClr val="C00000"/>
                </a:solidFill>
              </a:rPr>
              <a:t>LOGISTICKÁ DATA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31021236	</a:t>
            </a: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8059019123790</a:t>
            </a:r>
            <a:br>
              <a:rPr lang="cs-CZ" altLang="cs-CZ" sz="800" dirty="0">
                <a:solidFill>
                  <a:prstClr val="black"/>
                </a:solidFill>
                <a:latin typeface="Arial" charset="0"/>
              </a:rPr>
            </a:b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		Bílá s bílými dvířky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595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500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 (včetně připojení na 		vodu a odpad a dvířek, (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460 mm 		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dvířek a připojení na vodu a 		odpad)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</a:t>
            </a:r>
            <a:r>
              <a:rPr lang="cs-CZ" altLang="cs-CZ" sz="800" dirty="0">
                <a:latin typeface="Arial" panose="020B0604020202020204" pitchFamily="34" charset="0"/>
              </a:rPr>
              <a:t>63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650 x 580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</a:t>
            </a:r>
            <a:r>
              <a:rPr lang="cs-CZ" altLang="cs-CZ" sz="800" dirty="0">
                <a:latin typeface="Arial" charset="0"/>
              </a:rPr>
              <a:t>66</a:t>
            </a: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B87926B1-B586-5724-60B0-7389553546E0}"/>
              </a:ext>
            </a:extLst>
          </p:cNvPr>
          <p:cNvSpPr txBox="1"/>
          <p:nvPr/>
        </p:nvSpPr>
        <p:spPr>
          <a:xfrm>
            <a:off x="4715581" y="1266501"/>
            <a:ext cx="938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Invertorový motor - vysoký výkon, tichý chod</a:t>
            </a:r>
          </a:p>
        </p:txBody>
      </p:sp>
      <p:sp>
        <p:nvSpPr>
          <p:cNvPr id="27" name="TextBox 22">
            <a:extLst>
              <a:ext uri="{FF2B5EF4-FFF2-40B4-BE49-F238E27FC236}">
                <a16:creationId xmlns:a16="http://schemas.microsoft.com/office/drawing/2014/main" id="{F4B54BE4-EF93-4DB6-633C-BD3B976FA1AB}"/>
              </a:ext>
            </a:extLst>
          </p:cNvPr>
          <p:cNvSpPr txBox="1"/>
          <p:nvPr/>
        </p:nvSpPr>
        <p:spPr>
          <a:xfrm>
            <a:off x="4726501" y="2947329"/>
            <a:ext cx="846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Spray -dvojité ostřikování skla dvířek na konci cyklu</a:t>
            </a:r>
          </a:p>
        </p:txBody>
      </p:sp>
      <p:cxnSp>
        <p:nvCxnSpPr>
          <p:cNvPr id="39" name="Straight Connector 14"/>
          <p:cNvCxnSpPr>
            <a:cxnSpLocks/>
          </p:cNvCxnSpPr>
          <p:nvPr/>
        </p:nvCxnSpPr>
        <p:spPr>
          <a:xfrm>
            <a:off x="4060798" y="1149577"/>
            <a:ext cx="0" cy="5544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TextBox 22">
            <a:extLst>
              <a:ext uri="{FF2B5EF4-FFF2-40B4-BE49-F238E27FC236}">
                <a16:creationId xmlns:a16="http://schemas.microsoft.com/office/drawing/2014/main" id="{F4B54BE4-EF93-4DB6-633C-BD3B976FA1AB}"/>
              </a:ext>
            </a:extLst>
          </p:cNvPr>
          <p:cNvSpPr txBox="1"/>
          <p:nvPr/>
        </p:nvSpPr>
        <p:spPr>
          <a:xfrm>
            <a:off x="4758228" y="2010708"/>
            <a:ext cx="802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Parní programy pro hloubkovou hygienu a odstranění pachů</a:t>
            </a:r>
          </a:p>
        </p:txBody>
      </p:sp>
      <p:sp>
        <p:nvSpPr>
          <p:cNvPr id="44" name="TextBox 22">
            <a:extLst>
              <a:ext uri="{FF2B5EF4-FFF2-40B4-BE49-F238E27FC236}">
                <a16:creationId xmlns:a16="http://schemas.microsoft.com/office/drawing/2014/main" id="{F4B54BE4-EF93-4DB6-633C-BD3B976FA1AB}"/>
              </a:ext>
            </a:extLst>
          </p:cNvPr>
          <p:cNvSpPr txBox="1"/>
          <p:nvPr/>
        </p:nvSpPr>
        <p:spPr>
          <a:xfrm>
            <a:off x="4639305" y="3853335"/>
            <a:ext cx="104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Odstranění 99 % každodenních skvrn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3C558D30-BEDD-036A-5B49-A00F36612609}"/>
              </a:ext>
            </a:extLst>
          </p:cNvPr>
          <p:cNvSpPr txBox="1"/>
          <p:nvPr/>
        </p:nvSpPr>
        <p:spPr>
          <a:xfrm>
            <a:off x="7093259" y="65871"/>
            <a:ext cx="20507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20" name="Pětiúhelník 36">
            <a:extLst>
              <a:ext uri="{FF2B5EF4-FFF2-40B4-BE49-F238E27FC236}">
                <a16:creationId xmlns:a16="http://schemas.microsoft.com/office/drawing/2014/main" id="{B0D6F47B-DB23-8F63-124D-BA33593BBA2C}"/>
              </a:ext>
            </a:extLst>
          </p:cNvPr>
          <p:cNvSpPr/>
          <p:nvPr/>
        </p:nvSpPr>
        <p:spPr>
          <a:xfrm>
            <a:off x="7308313" y="1088454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A-20 %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33F6277C-7D2E-4336-10D2-14B458D950AC}"/>
              </a:ext>
            </a:extLst>
          </p:cNvPr>
          <p:cNvSpPr/>
          <p:nvPr/>
        </p:nvSpPr>
        <p:spPr>
          <a:xfrm>
            <a:off x="3966378" y="3818486"/>
            <a:ext cx="892016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Technologie ProCare Wash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1E22085C-677C-33B0-8436-FE6851423363}"/>
              </a:ext>
            </a:extLst>
          </p:cNvPr>
          <p:cNvSpPr txBox="1"/>
          <p:nvPr/>
        </p:nvSpPr>
        <p:spPr>
          <a:xfrm>
            <a:off x="5572518" y="3053023"/>
            <a:ext cx="3569535" cy="1618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</a:rPr>
              <a:t>FUNKCE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Nastavení otáček odstřeďování a teploty praní, Přídavné máchání, Odložený start, Vypnutí zvukové signalizace, Úroveň znečištění (3)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/ Rychlé praní, </a:t>
            </a: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 Předpírka, Noční praní, Proti pomačkání, </a:t>
            </a: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Dětský zámek, </a:t>
            </a: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Ukazatel zůstatkového času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</a:rPr>
              <a:t>BEZPEČNOST</a:t>
            </a: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Bezpečnostní zámek dveří/ Ochrana proti úniku vody a proti přepěnění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</a:rPr>
              <a:t>KONSTRUKCE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LED  displej  (ukazatel</a:t>
            </a: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 času); </a:t>
            </a:r>
            <a:r>
              <a:rPr kumimoji="0" lang="cs-CZ" altLang="cs-CZ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Eco Power Inverter motor; </a:t>
            </a: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Materiál bubnu Nerez/ vany Silitech/Panty dvířek vlevo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</a:rPr>
              <a:t>Průměr plnícího otvoru 35 cm / Úhel otevírání dvířek 180°</a:t>
            </a:r>
            <a:endParaRPr kumimoji="0" lang="cs-CZ" altLang="cs-CZ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</a:endParaRP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2DE8C2A0-71AB-FD41-9A70-81650D32CD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817" y="1131276"/>
            <a:ext cx="720000" cy="720000"/>
          </a:xfrm>
          <a:prstGeom prst="rect">
            <a:avLst/>
          </a:prstGeom>
        </p:spPr>
      </p:pic>
      <p:pic>
        <p:nvPicPr>
          <p:cNvPr id="29" name="Obrázek 28">
            <a:extLst>
              <a:ext uri="{FF2B5EF4-FFF2-40B4-BE49-F238E27FC236}">
                <a16:creationId xmlns:a16="http://schemas.microsoft.com/office/drawing/2014/main" id="{F52986C4-498D-62BC-6103-AD445EF2EC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178" y="1965938"/>
            <a:ext cx="720000" cy="720000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34B4936E-871D-0C9D-8F47-FC8953664B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422" y="2835569"/>
            <a:ext cx="720000" cy="720000"/>
          </a:xfrm>
          <a:prstGeom prst="rect">
            <a:avLst/>
          </a:prstGeom>
        </p:spPr>
      </p:pic>
      <p:pic>
        <p:nvPicPr>
          <p:cNvPr id="34" name="Obrázek 33">
            <a:extLst>
              <a:ext uri="{FF2B5EF4-FFF2-40B4-BE49-F238E27FC236}">
                <a16:creationId xmlns:a16="http://schemas.microsoft.com/office/drawing/2014/main" id="{52F09B43-2E32-345E-960A-12690A5068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991" y="6139721"/>
            <a:ext cx="720000" cy="720000"/>
          </a:xfrm>
          <a:prstGeom prst="rect">
            <a:avLst/>
          </a:prstGeom>
        </p:spPr>
      </p:pic>
      <p:sp>
        <p:nvSpPr>
          <p:cNvPr id="36" name="TextovéPole 35">
            <a:extLst>
              <a:ext uri="{FF2B5EF4-FFF2-40B4-BE49-F238E27FC236}">
                <a16:creationId xmlns:a16="http://schemas.microsoft.com/office/drawing/2014/main" id="{A01B750B-BC8F-5646-0ED1-AA68D6C65081}"/>
              </a:ext>
            </a:extLst>
          </p:cNvPr>
          <p:cNvSpPr txBox="1"/>
          <p:nvPr/>
        </p:nvSpPr>
        <p:spPr>
          <a:xfrm>
            <a:off x="4810760" y="6262345"/>
            <a:ext cx="775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Testováno na 20 let používání</a:t>
            </a:r>
          </a:p>
        </p:txBody>
      </p:sp>
      <p:pic>
        <p:nvPicPr>
          <p:cNvPr id="40" name="Obrázek 39">
            <a:extLst>
              <a:ext uri="{FF2B5EF4-FFF2-40B4-BE49-F238E27FC236}">
                <a16:creationId xmlns:a16="http://schemas.microsoft.com/office/drawing/2014/main" id="{1F0C0F86-3886-71FA-42EC-8F66C3B766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422" y="4455074"/>
            <a:ext cx="720000" cy="720000"/>
          </a:xfrm>
          <a:prstGeom prst="rect">
            <a:avLst/>
          </a:prstGeom>
        </p:spPr>
      </p:pic>
      <p:sp>
        <p:nvSpPr>
          <p:cNvPr id="43" name="TextBox 22">
            <a:extLst>
              <a:ext uri="{FF2B5EF4-FFF2-40B4-BE49-F238E27FC236}">
                <a16:creationId xmlns:a16="http://schemas.microsoft.com/office/drawing/2014/main" id="{7CB43E30-1040-F3D9-5367-8780AEF6A85C}"/>
              </a:ext>
            </a:extLst>
          </p:cNvPr>
          <p:cNvSpPr txBox="1"/>
          <p:nvPr/>
        </p:nvSpPr>
        <p:spPr>
          <a:xfrm>
            <a:off x="4703203" y="4513232"/>
            <a:ext cx="846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 široký buben s průměrem 525 mm pro šetrnou péči</a:t>
            </a:r>
          </a:p>
        </p:txBody>
      </p:sp>
      <p:pic>
        <p:nvPicPr>
          <p:cNvPr id="46" name="Obrázek 45">
            <a:extLst>
              <a:ext uri="{FF2B5EF4-FFF2-40B4-BE49-F238E27FC236}">
                <a16:creationId xmlns:a16="http://schemas.microsoft.com/office/drawing/2014/main" id="{67C3ABB0-E1BB-F6A5-EDCC-1074E999EE4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353" y="5297397"/>
            <a:ext cx="720000" cy="720000"/>
          </a:xfrm>
          <a:prstGeom prst="rect">
            <a:avLst/>
          </a:prstGeom>
        </p:spPr>
      </p:pic>
      <p:sp>
        <p:nvSpPr>
          <p:cNvPr id="48" name="TextovéPole 47">
            <a:extLst>
              <a:ext uri="{FF2B5EF4-FFF2-40B4-BE49-F238E27FC236}">
                <a16:creationId xmlns:a16="http://schemas.microsoft.com/office/drawing/2014/main" id="{65C0B241-0309-FDDC-4B3E-2BE8FC39AABF}"/>
              </a:ext>
            </a:extLst>
          </p:cNvPr>
          <p:cNvSpPr txBox="1"/>
          <p:nvPr/>
        </p:nvSpPr>
        <p:spPr>
          <a:xfrm>
            <a:off x="4785703" y="5445931"/>
            <a:ext cx="7978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Tichý chod     s technologií AI Silent Motion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AD107E2-7DCA-C592-D642-C6AD3A8E94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8" t="3737" r="16793" b="3737"/>
          <a:stretch>
            <a:fillRect/>
          </a:stretch>
        </p:blipFill>
        <p:spPr>
          <a:xfrm>
            <a:off x="5676351" y="1123915"/>
            <a:ext cx="1393058" cy="191891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8D313CD-FEFB-8884-E4FE-F2B856BD3A1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01" t="855" r="2453" b="90513"/>
          <a:stretch>
            <a:fillRect/>
          </a:stretch>
        </p:blipFill>
        <p:spPr>
          <a:xfrm>
            <a:off x="7977977" y="443357"/>
            <a:ext cx="618800" cy="592031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58C8200E-6584-7D1C-1E00-3998EC1CF80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13" y="1500722"/>
            <a:ext cx="771052" cy="15421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1921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c31490c-19d9-4676-a99d-07ae2489f322}" enabled="1" method="Standard" siteId="{41b89379-e28c-4971-b9ce-0b428bf8dafd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1271</TotalTime>
  <Words>823</Words>
  <Application>Microsoft Office PowerPoint</Application>
  <PresentationFormat>Předvádění na obrazovce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Gotham Narrow Bold</vt:lpstr>
      <vt:lpstr>Gotham Narrow Light</vt:lpstr>
      <vt:lpstr>Gotham Narrow Medium</vt:lpstr>
      <vt:lpstr>Motiv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CP70_CP50011 - SÁČKOVÝ vysavač CAPTURE</dc:title>
  <dc:creator>Martina Křižáková</dc:creator>
  <cp:lastModifiedBy>Veronika Dušková</cp:lastModifiedBy>
  <cp:revision>136</cp:revision>
  <cp:lastPrinted>2016-03-31T14:41:45Z</cp:lastPrinted>
  <dcterms:created xsi:type="dcterms:W3CDTF">2016-03-31T13:54:55Z</dcterms:created>
  <dcterms:modified xsi:type="dcterms:W3CDTF">2026-08-04T11:05:32Z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Motiv Office:8</vt:lpwstr>
  </property>
  <property fmtid="{D5CDD505-2E9C-101B-9397-08002B2CF9AE}" pid="3" name="ClassificationContentMarkingFooterText">
    <vt:lpwstr>Haier Europe - Internal document</vt:lpwstr>
  </property>
</Properties>
</file>