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0E8FC5"/>
    <a:srgbClr val="0093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29" tIns="45715" rIns="91429" bIns="45715" rtlCol="0"/>
          <a:lstStyle>
            <a:lvl1pPr algn="l">
              <a:defRPr sz="1200"/>
            </a:lvl1pPr>
          </a:lstStyle>
          <a:p>
            <a:endParaRPr lang="cs-CZ"/>
          </a:p>
        </p:txBody>
      </p:sp>
      <p:sp>
        <p:nvSpPr>
          <p:cNvPr id="3" name="Zástupný symbol pro datum 2"/>
          <p:cNvSpPr>
            <a:spLocks noGrp="1"/>
          </p:cNvSpPr>
          <p:nvPr>
            <p:ph type="dt" idx="1"/>
          </p:nvPr>
        </p:nvSpPr>
        <p:spPr>
          <a:xfrm>
            <a:off x="3850444" y="0"/>
            <a:ext cx="2945659" cy="498056"/>
          </a:xfrm>
          <a:prstGeom prst="rect">
            <a:avLst/>
          </a:prstGeom>
        </p:spPr>
        <p:txBody>
          <a:bodyPr vert="horz" lIns="91429" tIns="45715" rIns="91429" bIns="45715" rtlCol="0"/>
          <a:lstStyle>
            <a:lvl1pPr algn="r">
              <a:defRPr sz="1200"/>
            </a:lvl1pPr>
          </a:lstStyle>
          <a:p>
            <a:fld id="{791B80A1-FDE9-416C-B9A8-2A1FE73A844A}" type="datetimeFigureOut">
              <a:rPr lang="cs-CZ" smtClean="0"/>
              <a:t>03.06.2025</a:t>
            </a:fld>
            <a:endParaRPr lang="cs-CZ"/>
          </a:p>
        </p:txBody>
      </p:sp>
      <p:sp>
        <p:nvSpPr>
          <p:cNvPr id="4" name="Zástupný symbol pro obrázek snímku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29" tIns="45715" rIns="91429" bIns="45715" rtlCol="0" anchor="ctr"/>
          <a:lstStyle/>
          <a:p>
            <a:endParaRPr lang="cs-CZ"/>
          </a:p>
        </p:txBody>
      </p:sp>
      <p:sp>
        <p:nvSpPr>
          <p:cNvPr id="5" name="Zástupný symbol pro poznámky 4"/>
          <p:cNvSpPr>
            <a:spLocks noGrp="1"/>
          </p:cNvSpPr>
          <p:nvPr>
            <p:ph type="body" sz="quarter" idx="3"/>
          </p:nvPr>
        </p:nvSpPr>
        <p:spPr>
          <a:xfrm>
            <a:off x="679768" y="4777195"/>
            <a:ext cx="5438140" cy="3908614"/>
          </a:xfrm>
          <a:prstGeom prst="rect">
            <a:avLst/>
          </a:prstGeom>
        </p:spPr>
        <p:txBody>
          <a:bodyPr vert="horz" lIns="91429" tIns="45715" rIns="91429" bIns="45715"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5"/>
            <a:ext cx="2945659" cy="498055"/>
          </a:xfrm>
          <a:prstGeom prst="rect">
            <a:avLst/>
          </a:prstGeom>
        </p:spPr>
        <p:txBody>
          <a:bodyPr vert="horz" lIns="91429" tIns="45715" rIns="91429" bIns="45715"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4" y="9428585"/>
            <a:ext cx="2945659" cy="498055"/>
          </a:xfrm>
          <a:prstGeom prst="rect">
            <a:avLst/>
          </a:prstGeom>
        </p:spPr>
        <p:txBody>
          <a:bodyPr vert="horz" lIns="91429" tIns="45715" rIns="91429" bIns="45715" rtlCol="0" anchor="b"/>
          <a:lstStyle>
            <a:lvl1pPr algn="r">
              <a:defRPr sz="1200"/>
            </a:lvl1pPr>
          </a:lstStyle>
          <a:p>
            <a:fld id="{F63C6288-EF84-456C-B7FC-4481D153D6E9}" type="slidenum">
              <a:rPr lang="cs-CZ" smtClean="0"/>
              <a:t>‹#›</a:t>
            </a:fld>
            <a:endParaRPr lang="cs-CZ"/>
          </a:p>
        </p:txBody>
      </p:sp>
    </p:spTree>
    <p:extLst>
      <p:ext uri="{BB962C8B-B14F-4D97-AF65-F5344CB8AC3E}">
        <p14:creationId xmlns:p14="http://schemas.microsoft.com/office/powerpoint/2010/main" val="938080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63C6288-EF84-456C-B7FC-4481D153D6E9}" type="slidenum">
              <a:rPr lang="cs-CZ" smtClean="0"/>
              <a:t>1</a:t>
            </a:fld>
            <a:endParaRPr lang="cs-CZ"/>
          </a:p>
        </p:txBody>
      </p:sp>
    </p:spTree>
    <p:extLst>
      <p:ext uri="{BB962C8B-B14F-4D97-AF65-F5344CB8AC3E}">
        <p14:creationId xmlns:p14="http://schemas.microsoft.com/office/powerpoint/2010/main" val="3604777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p>
        </p:txBody>
      </p:sp>
      <p:sp>
        <p:nvSpPr>
          <p:cNvPr id="4" name="Zástupný symbol pro datum 3"/>
          <p:cNvSpPr>
            <a:spLocks noGrp="1"/>
          </p:cNvSpPr>
          <p:nvPr>
            <p:ph type="dt" sz="half" idx="10"/>
          </p:nvPr>
        </p:nvSpPr>
        <p:spPr/>
        <p:txBody>
          <a:bodyPr/>
          <a:lstStyle/>
          <a:p>
            <a:fld id="{AD435264-EE75-400C-80BE-5E821CD423B8}" type="datetimeFigureOut">
              <a:rPr lang="cs-CZ" smtClean="0"/>
              <a:t>03.06.2025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2188545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AD435264-EE75-400C-80BE-5E821CD423B8}" type="datetimeFigureOut">
              <a:rPr lang="cs-CZ" smtClean="0"/>
              <a:t>03.06.2025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3560163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AD435264-EE75-400C-80BE-5E821CD423B8}" type="datetimeFigureOut">
              <a:rPr lang="cs-CZ" smtClean="0"/>
              <a:t>03.06.2025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3625164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AD435264-EE75-400C-80BE-5E821CD423B8}" type="datetimeFigureOut">
              <a:rPr lang="cs-CZ" smtClean="0"/>
              <a:t>03.06.2025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1047302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AD435264-EE75-400C-80BE-5E821CD423B8}" type="datetimeFigureOut">
              <a:rPr lang="cs-CZ" smtClean="0"/>
              <a:t>03.06.2025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3129162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AD435264-EE75-400C-80BE-5E821CD423B8}" type="datetimeFigureOut">
              <a:rPr lang="cs-CZ" smtClean="0"/>
              <a:t>03.06.2025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1934772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AD435264-EE75-400C-80BE-5E821CD423B8}" type="datetimeFigureOut">
              <a:rPr lang="cs-CZ" smtClean="0"/>
              <a:t>03.06.2025</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550387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AD435264-EE75-400C-80BE-5E821CD423B8}" type="datetimeFigureOut">
              <a:rPr lang="cs-CZ" smtClean="0"/>
              <a:t>03.06.2025</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2023665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pic>
        <p:nvPicPr>
          <p:cNvPr id="6" name="Picture 11"/>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452320" y="6309320"/>
            <a:ext cx="1251348" cy="386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reeform 28"/>
          <p:cNvSpPr>
            <a:spLocks/>
          </p:cNvSpPr>
          <p:nvPr userDrawn="1"/>
        </p:nvSpPr>
        <p:spPr bwMode="auto">
          <a:xfrm flipH="1" flipV="1">
            <a:off x="0" y="6211575"/>
            <a:ext cx="6984776" cy="646425"/>
          </a:xfrm>
          <a:custGeom>
            <a:avLst/>
            <a:gdLst>
              <a:gd name="connsiteX0" fmla="*/ 0 w 8915400"/>
              <a:gd name="connsiteY0" fmla="*/ 0 h 1026989"/>
              <a:gd name="connsiteX1" fmla="*/ 311567 w 8915400"/>
              <a:gd name="connsiteY1" fmla="*/ 0 h 1026989"/>
              <a:gd name="connsiteX2" fmla="*/ 8609192 w 8915400"/>
              <a:gd name="connsiteY2" fmla="*/ 0 h 1026989"/>
              <a:gd name="connsiteX3" fmla="*/ 8892102 w 8915400"/>
              <a:gd name="connsiteY3" fmla="*/ 281709 h 1026989"/>
              <a:gd name="connsiteX4" fmla="*/ 8915400 w 8915400"/>
              <a:gd name="connsiteY4" fmla="*/ 313802 h 1026989"/>
              <a:gd name="connsiteX5" fmla="*/ 8892102 w 8915400"/>
              <a:gd name="connsiteY5" fmla="*/ 345896 h 1026989"/>
              <a:gd name="connsiteX6" fmla="*/ 8203133 w 8915400"/>
              <a:gd name="connsiteY6" fmla="*/ 1012725 h 1026989"/>
              <a:gd name="connsiteX7" fmla="*/ 8196476 w 8915400"/>
              <a:gd name="connsiteY7" fmla="*/ 1016291 h 1026989"/>
              <a:gd name="connsiteX8" fmla="*/ 8173178 w 8915400"/>
              <a:gd name="connsiteY8" fmla="*/ 1026989 h 1026989"/>
              <a:gd name="connsiteX9" fmla="*/ 686871 w 8915400"/>
              <a:gd name="connsiteY9" fmla="*/ 1026989 h 1026989"/>
              <a:gd name="connsiteX10" fmla="*/ 0 w 8915400"/>
              <a:gd name="connsiteY10" fmla="*/ 1026989 h 1026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915400" h="1026989">
                <a:moveTo>
                  <a:pt x="0" y="0"/>
                </a:moveTo>
                <a:lnTo>
                  <a:pt x="311567" y="0"/>
                </a:lnTo>
                <a:cubicBezTo>
                  <a:pt x="1814549" y="0"/>
                  <a:pt x="4345887" y="0"/>
                  <a:pt x="8609192" y="0"/>
                </a:cubicBezTo>
                <a:cubicBezTo>
                  <a:pt x="8609192" y="0"/>
                  <a:pt x="8609192" y="0"/>
                  <a:pt x="8892102" y="281709"/>
                </a:cubicBezTo>
                <a:cubicBezTo>
                  <a:pt x="8892102" y="281709"/>
                  <a:pt x="8915400" y="299539"/>
                  <a:pt x="8915400" y="313802"/>
                </a:cubicBezTo>
                <a:cubicBezTo>
                  <a:pt x="8915400" y="328066"/>
                  <a:pt x="8892102" y="345896"/>
                  <a:pt x="8892102" y="345896"/>
                </a:cubicBezTo>
                <a:cubicBezTo>
                  <a:pt x="8892102" y="345896"/>
                  <a:pt x="8892102" y="345896"/>
                  <a:pt x="8203133" y="1012725"/>
                </a:cubicBezTo>
                <a:cubicBezTo>
                  <a:pt x="8203133" y="1012725"/>
                  <a:pt x="8206461" y="1009159"/>
                  <a:pt x="8196476" y="1016291"/>
                </a:cubicBezTo>
                <a:cubicBezTo>
                  <a:pt x="8186491" y="1026989"/>
                  <a:pt x="8173178" y="1026989"/>
                  <a:pt x="8173178" y="1026989"/>
                </a:cubicBezTo>
                <a:cubicBezTo>
                  <a:pt x="8173178" y="1026989"/>
                  <a:pt x="8173178" y="1026989"/>
                  <a:pt x="686871" y="1026989"/>
                </a:cubicBezTo>
                <a:lnTo>
                  <a:pt x="0" y="1026989"/>
                </a:lnTo>
                <a:close/>
              </a:path>
            </a:pathLst>
          </a:custGeom>
          <a:solidFill>
            <a:srgbClr val="015AAA"/>
          </a:solidFill>
          <a:ln>
            <a:noFill/>
          </a:ln>
          <a:scene3d>
            <a:camera prst="orthographicFront">
              <a:rot lat="0" lon="10800000" rev="0"/>
            </a:camera>
            <a:lightRig rig="threePt" dir="t"/>
          </a:scene3d>
        </p:spPr>
        <p:txBody>
          <a:bodyPr vert="horz" wrap="square" lIns="86818" tIns="43409" rIns="86818" bIns="43409" numCol="1" anchor="t" anchorCtr="0" compatLnSpc="1">
            <a:prstTxWarp prst="textNoShape">
              <a:avLst/>
            </a:prstTxWarp>
            <a:noAutofit/>
          </a:bodyPr>
          <a:lstStyle/>
          <a:p>
            <a:endParaRPr lang="en-US" sz="1709">
              <a:solidFill>
                <a:prstClr val="black"/>
              </a:solidFill>
            </a:endParaRPr>
          </a:p>
        </p:txBody>
      </p:sp>
      <p:sp>
        <p:nvSpPr>
          <p:cNvPr id="12" name="Freeform 9">
            <a:extLst>
              <a:ext uri="{FF2B5EF4-FFF2-40B4-BE49-F238E27FC236}">
                <a16:creationId xmlns:a16="http://schemas.microsoft.com/office/drawing/2014/main" xmlns="" id="{9CBF3D83-6329-4114-881B-C48C9E2EDB1D}"/>
              </a:ext>
            </a:extLst>
          </p:cNvPr>
          <p:cNvSpPr>
            <a:spLocks/>
          </p:cNvSpPr>
          <p:nvPr userDrawn="1"/>
        </p:nvSpPr>
        <p:spPr bwMode="auto">
          <a:xfrm rot="5400000">
            <a:off x="-98852" y="98850"/>
            <a:ext cx="519832" cy="322129"/>
          </a:xfrm>
          <a:custGeom>
            <a:avLst/>
            <a:gdLst>
              <a:gd name="T0" fmla="*/ 397 w 524"/>
              <a:gd name="T1" fmla="*/ 0 h 398"/>
              <a:gd name="T2" fmla="*/ 0 w 524"/>
              <a:gd name="T3" fmla="*/ 398 h 398"/>
              <a:gd name="T4" fmla="*/ 524 w 524"/>
              <a:gd name="T5" fmla="*/ 398 h 398"/>
              <a:gd name="T6" fmla="*/ 524 w 524"/>
              <a:gd name="T7" fmla="*/ 130 h 398"/>
              <a:gd name="T8" fmla="*/ 397 w 524"/>
              <a:gd name="T9" fmla="*/ 0 h 398"/>
            </a:gdLst>
            <a:ahLst/>
            <a:cxnLst>
              <a:cxn ang="0">
                <a:pos x="T0" y="T1"/>
              </a:cxn>
              <a:cxn ang="0">
                <a:pos x="T2" y="T3"/>
              </a:cxn>
              <a:cxn ang="0">
                <a:pos x="T4" y="T5"/>
              </a:cxn>
              <a:cxn ang="0">
                <a:pos x="T6" y="T7"/>
              </a:cxn>
              <a:cxn ang="0">
                <a:pos x="T8" y="T9"/>
              </a:cxn>
            </a:cxnLst>
            <a:rect l="0" t="0" r="r" b="b"/>
            <a:pathLst>
              <a:path w="524" h="398">
                <a:moveTo>
                  <a:pt x="397" y="0"/>
                </a:moveTo>
                <a:lnTo>
                  <a:pt x="0" y="398"/>
                </a:lnTo>
                <a:lnTo>
                  <a:pt x="524" y="398"/>
                </a:lnTo>
                <a:lnTo>
                  <a:pt x="524" y="130"/>
                </a:lnTo>
                <a:lnTo>
                  <a:pt x="397" y="0"/>
                </a:lnTo>
                <a:close/>
              </a:path>
            </a:pathLst>
          </a:custGeom>
          <a:solidFill>
            <a:srgbClr val="015AAA"/>
          </a:solidFill>
          <a:ln>
            <a:noFill/>
          </a:ln>
          <a:scene3d>
            <a:camera prst="orthographicFront">
              <a:rot lat="0" lon="10800000" rev="0"/>
            </a:camera>
            <a:lightRig rig="threePt" dir="t"/>
          </a:scene3d>
          <a:extLst>
            <a:ext uri="{91240B29-F687-4F45-9708-019B960494DF}">
              <a14:hiddenLine xmlns:a14="http://schemas.microsoft.com/office/drawing/2010/main" w="9525">
                <a:solidFill>
                  <a:srgbClr val="000000"/>
                </a:solidFill>
                <a:round/>
                <a:headEnd/>
                <a:tailEnd/>
              </a14:hiddenLine>
            </a:ext>
          </a:extLst>
        </p:spPr>
        <p:txBody>
          <a:bodyPr vert="horz" wrap="square" lIns="65114" tIns="32557" rIns="65114" bIns="32557" numCol="1" anchor="t" anchorCtr="0" compatLnSpc="1">
            <a:prstTxWarp prst="textNoShape">
              <a:avLst/>
            </a:prstTxWarp>
          </a:bodyPr>
          <a:lstStyle/>
          <a:p>
            <a:endParaRPr lang="en-US" sz="1350">
              <a:solidFill>
                <a:prstClr val="black"/>
              </a:solidFill>
            </a:endParaRPr>
          </a:p>
        </p:txBody>
      </p:sp>
      <p:cxnSp>
        <p:nvCxnSpPr>
          <p:cNvPr id="14" name="Přímá spojnice 13"/>
          <p:cNvCxnSpPr/>
          <p:nvPr userDrawn="1"/>
        </p:nvCxnSpPr>
        <p:spPr>
          <a:xfrm>
            <a:off x="0" y="908720"/>
            <a:ext cx="7147240" cy="0"/>
          </a:xfrm>
          <a:prstGeom prst="line">
            <a:avLst/>
          </a:prstGeom>
          <a:ln w="19050">
            <a:solidFill>
              <a:srgbClr val="4472C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882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AD435264-EE75-400C-80BE-5E821CD423B8}" type="datetimeFigureOut">
              <a:rPr lang="cs-CZ" smtClean="0"/>
              <a:t>03.06.2025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1729091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AD435264-EE75-400C-80BE-5E821CD423B8}" type="datetimeFigureOut">
              <a:rPr lang="cs-CZ" smtClean="0"/>
              <a:t>03.06.2025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E08D434-0B67-4F7A-AD4E-10F73751A677}" type="slidenum">
              <a:rPr lang="cs-CZ" smtClean="0"/>
              <a:t>‹#›</a:t>
            </a:fld>
            <a:endParaRPr lang="cs-CZ"/>
          </a:p>
        </p:txBody>
      </p:sp>
    </p:spTree>
    <p:extLst>
      <p:ext uri="{BB962C8B-B14F-4D97-AF65-F5344CB8AC3E}">
        <p14:creationId xmlns:p14="http://schemas.microsoft.com/office/powerpoint/2010/main" val="2259620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435264-EE75-400C-80BE-5E821CD423B8}" type="datetimeFigureOut">
              <a:rPr lang="cs-CZ" smtClean="0"/>
              <a:t>03.06.2025</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08D434-0B67-4F7A-AD4E-10F73751A677}" type="slidenum">
              <a:rPr lang="cs-CZ" smtClean="0"/>
              <a:t>‹#›</a:t>
            </a:fld>
            <a:endParaRPr lang="cs-CZ"/>
          </a:p>
        </p:txBody>
      </p:sp>
    </p:spTree>
    <p:extLst>
      <p:ext uri="{BB962C8B-B14F-4D97-AF65-F5344CB8AC3E}">
        <p14:creationId xmlns:p14="http://schemas.microsoft.com/office/powerpoint/2010/main" val="29475109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image" Target="../media/image2.jpe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Zástupný symbol pro text 3"/>
          <p:cNvSpPr txBox="1">
            <a:spLocks/>
          </p:cNvSpPr>
          <p:nvPr/>
        </p:nvSpPr>
        <p:spPr>
          <a:xfrm>
            <a:off x="323528" y="44624"/>
            <a:ext cx="8818904" cy="864443"/>
          </a:xfrm>
          <a:prstGeom prst="rect">
            <a:avLst/>
          </a:prstGeom>
        </p:spPr>
        <p:txBody>
          <a:bodyPr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ct val="0"/>
              </a:spcBef>
              <a:buFontTx/>
              <a:buNone/>
            </a:pPr>
            <a:r>
              <a:rPr lang="cs-CZ" altLang="cs-CZ" sz="2400" b="1" dirty="0" smtClean="0">
                <a:solidFill>
                  <a:srgbClr val="4472C4"/>
                </a:solidFill>
                <a:latin typeface="Arial" charset="0"/>
              </a:rPr>
              <a:t>HWS56GDG</a:t>
            </a:r>
          </a:p>
          <a:p>
            <a:pPr>
              <a:spcBef>
                <a:spcPct val="0"/>
              </a:spcBef>
              <a:buFontTx/>
              <a:buNone/>
            </a:pPr>
            <a:r>
              <a:rPr lang="cs-CZ" altLang="cs-CZ" sz="1400" dirty="0" smtClean="0">
                <a:latin typeface="Arial" charset="0"/>
              </a:rPr>
              <a:t>Volně </a:t>
            </a:r>
            <a:r>
              <a:rPr lang="cs-CZ" altLang="cs-CZ" sz="1400" dirty="0">
                <a:latin typeface="Arial" charset="0"/>
              </a:rPr>
              <a:t>stojící </a:t>
            </a:r>
            <a:r>
              <a:rPr lang="cs-CZ" altLang="cs-CZ" sz="1400" dirty="0" smtClean="0">
                <a:latin typeface="Arial" charset="0"/>
              </a:rPr>
              <a:t>vinotéka </a:t>
            </a:r>
            <a:r>
              <a:rPr lang="de-DE" altLang="cs-CZ" sz="1400" dirty="0">
                <a:solidFill>
                  <a:schemeClr val="tx2"/>
                </a:solidFill>
                <a:latin typeface="Arial" charset="0"/>
              </a:rPr>
              <a:t>Wine Bank 50 Series 5</a:t>
            </a:r>
            <a:endParaRPr lang="cs-CZ" altLang="cs-CZ" sz="1400" dirty="0">
              <a:solidFill>
                <a:schemeClr val="tx2"/>
              </a:solidFill>
              <a:latin typeface="Arial" charset="0"/>
            </a:endParaRPr>
          </a:p>
          <a:p>
            <a:pPr>
              <a:spcBef>
                <a:spcPct val="0"/>
              </a:spcBef>
              <a:buFontTx/>
              <a:buNone/>
            </a:pPr>
            <a:r>
              <a:rPr lang="cs-CZ" altLang="cs-CZ" sz="1200" dirty="0" smtClean="0">
                <a:solidFill>
                  <a:schemeClr val="bg1">
                    <a:lumMod val="50000"/>
                  </a:schemeClr>
                </a:solidFill>
                <a:latin typeface="Arial" charset="0"/>
              </a:rPr>
              <a:t>Dvouzónová</a:t>
            </a:r>
            <a:r>
              <a:rPr lang="cs-CZ" altLang="cs-CZ" sz="1200" dirty="0">
                <a:solidFill>
                  <a:schemeClr val="bg1">
                    <a:lumMod val="50000"/>
                  </a:schemeClr>
                </a:solidFill>
                <a:latin typeface="Arial" charset="0"/>
              </a:rPr>
              <a:t>, </a:t>
            </a:r>
            <a:r>
              <a:rPr lang="cs-CZ" altLang="cs-CZ" sz="1200" dirty="0" smtClean="0">
                <a:solidFill>
                  <a:schemeClr val="bg1">
                    <a:lumMod val="50000"/>
                  </a:schemeClr>
                </a:solidFill>
                <a:latin typeface="Arial" charset="0"/>
              </a:rPr>
              <a:t>elektronické ovládání</a:t>
            </a:r>
            <a:r>
              <a:rPr lang="cs-CZ" altLang="cs-CZ" sz="1200" dirty="0">
                <a:solidFill>
                  <a:schemeClr val="bg1">
                    <a:lumMod val="50000"/>
                  </a:schemeClr>
                </a:solidFill>
                <a:latin typeface="Arial" charset="0"/>
              </a:rPr>
              <a:t>, </a:t>
            </a:r>
            <a:r>
              <a:rPr lang="cs-CZ" altLang="cs-CZ" sz="1200" dirty="0" smtClean="0">
                <a:solidFill>
                  <a:schemeClr val="bg1">
                    <a:lumMod val="50000"/>
                  </a:schemeClr>
                </a:solidFill>
                <a:latin typeface="Arial" charset="0"/>
              </a:rPr>
              <a:t>LED </a:t>
            </a:r>
            <a:r>
              <a:rPr lang="cs-CZ" altLang="cs-CZ" sz="1200" dirty="0">
                <a:solidFill>
                  <a:schemeClr val="bg1">
                    <a:lumMod val="50000"/>
                  </a:schemeClr>
                </a:solidFill>
                <a:latin typeface="Arial" charset="0"/>
              </a:rPr>
              <a:t>osvětlení, </a:t>
            </a:r>
            <a:r>
              <a:rPr lang="cs-CZ" altLang="cs-CZ" sz="1200" dirty="0" smtClean="0">
                <a:solidFill>
                  <a:schemeClr val="bg1">
                    <a:lumMod val="50000"/>
                  </a:schemeClr>
                </a:solidFill>
                <a:latin typeface="Arial" charset="0"/>
              </a:rPr>
              <a:t>8 dřevěných polic, tichý </a:t>
            </a:r>
            <a:r>
              <a:rPr lang="cs-CZ" altLang="cs-CZ" sz="1200" dirty="0">
                <a:solidFill>
                  <a:schemeClr val="bg1">
                    <a:lumMod val="50000"/>
                  </a:schemeClr>
                </a:solidFill>
                <a:latin typeface="Arial" charset="0"/>
              </a:rPr>
              <a:t>chod - antivibrační </a:t>
            </a:r>
            <a:r>
              <a:rPr lang="cs-CZ" altLang="cs-CZ" sz="1200" dirty="0" smtClean="0">
                <a:solidFill>
                  <a:schemeClr val="bg1">
                    <a:lumMod val="50000"/>
                  </a:schemeClr>
                </a:solidFill>
                <a:latin typeface="Arial" charset="0"/>
              </a:rPr>
              <a:t>systém</a:t>
            </a:r>
            <a:endParaRPr lang="cs-CZ" altLang="cs-CZ" sz="1200" dirty="0">
              <a:solidFill>
                <a:schemeClr val="bg1">
                  <a:lumMod val="50000"/>
                </a:schemeClr>
              </a:solidFill>
              <a:latin typeface="Arial" panose="020B0604020202020204" pitchFamily="34" charset="0"/>
            </a:endParaRPr>
          </a:p>
        </p:txBody>
      </p:sp>
      <p:cxnSp>
        <p:nvCxnSpPr>
          <p:cNvPr id="33" name="Straight Connector 32"/>
          <p:cNvCxnSpPr/>
          <p:nvPr/>
        </p:nvCxnSpPr>
        <p:spPr>
          <a:xfrm>
            <a:off x="3995936" y="980728"/>
            <a:ext cx="0" cy="5184000"/>
          </a:xfrm>
          <a:prstGeom prst="line">
            <a:avLst/>
          </a:prstGeom>
          <a:ln>
            <a:solidFill>
              <a:schemeClr val="bg1">
                <a:lumMod val="50000"/>
              </a:schemeClr>
            </a:solidFill>
          </a:ln>
        </p:spPr>
        <p:style>
          <a:lnRef idx="1">
            <a:schemeClr val="dk1"/>
          </a:lnRef>
          <a:fillRef idx="0">
            <a:schemeClr val="dk1"/>
          </a:fillRef>
          <a:effectRef idx="0">
            <a:schemeClr val="dk1"/>
          </a:effectRef>
          <a:fontRef idx="minor">
            <a:schemeClr val="tx1"/>
          </a:fontRef>
        </p:style>
      </p:cxnSp>
      <p:sp>
        <p:nvSpPr>
          <p:cNvPr id="34" name="Zástupný symbol pro text 3"/>
          <p:cNvSpPr txBox="1">
            <a:spLocks/>
          </p:cNvSpPr>
          <p:nvPr/>
        </p:nvSpPr>
        <p:spPr>
          <a:xfrm>
            <a:off x="107504" y="920451"/>
            <a:ext cx="3913131" cy="5760640"/>
          </a:xfrm>
          <a:prstGeom prst="rect">
            <a:avLst/>
          </a:prstGeom>
        </p:spPr>
        <p:txBody>
          <a:bodyPr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800" dirty="0">
                <a:latin typeface="Arial" panose="020B0604020202020204" pitchFamily="34" charset="0"/>
                <a:cs typeface="Arial" panose="020B0604020202020204" pitchFamily="34" charset="0"/>
              </a:rPr>
              <a:t>Hlavní vlastnosti (Nařízení v přenesené pravomoci: (EU) 2019/2016)</a:t>
            </a:r>
          </a:p>
          <a:p>
            <a:pPr marL="0" indent="0">
              <a:buNone/>
            </a:pPr>
            <a:r>
              <a:rPr lang="cs-CZ" sz="800" dirty="0">
                <a:latin typeface="Arial" panose="020B0604020202020204" pitchFamily="34" charset="0"/>
                <a:cs typeface="Arial" panose="020B0604020202020204" pitchFamily="34" charset="0"/>
              </a:rPr>
              <a:t>Třída energetické účinnosti		G</a:t>
            </a:r>
          </a:p>
          <a:p>
            <a:pPr marL="0" indent="0">
              <a:buNone/>
            </a:pPr>
            <a:r>
              <a:rPr lang="cs-CZ" sz="800" dirty="0">
                <a:latin typeface="Arial" panose="020B0604020202020204" pitchFamily="34" charset="0"/>
                <a:cs typeface="Arial" panose="020B0604020202020204" pitchFamily="34" charset="0"/>
              </a:rPr>
              <a:t>Celkový čistý objem (l)	</a:t>
            </a:r>
            <a:r>
              <a:rPr lang="cs-CZ" sz="800" dirty="0" smtClean="0">
                <a:latin typeface="Arial" panose="020B0604020202020204" pitchFamily="34" charset="0"/>
                <a:cs typeface="Arial" panose="020B0604020202020204" pitchFamily="34" charset="0"/>
              </a:rPr>
              <a:t>	144</a:t>
            </a:r>
            <a:r>
              <a:rPr lang="cs-CZ" sz="800" dirty="0">
                <a:latin typeface="Arial" panose="020B0604020202020204" pitchFamily="34" charset="0"/>
                <a:cs typeface="Arial" panose="020B0604020202020204" pitchFamily="34" charset="0"/>
              </a:rPr>
              <a:t>	</a:t>
            </a:r>
          </a:p>
          <a:p>
            <a:pPr marL="0" indent="0">
              <a:buNone/>
            </a:pPr>
            <a:r>
              <a:rPr lang="cs-CZ" sz="800" dirty="0">
                <a:latin typeface="Arial" panose="020B0604020202020204" pitchFamily="34" charset="0"/>
                <a:cs typeface="Arial" panose="020B0604020202020204" pitchFamily="34" charset="0"/>
              </a:rPr>
              <a:t>Kapacita lahví			</a:t>
            </a:r>
            <a:r>
              <a:rPr lang="cs-CZ" sz="800" dirty="0" smtClean="0">
                <a:latin typeface="Arial" panose="020B0604020202020204" pitchFamily="34" charset="0"/>
                <a:cs typeface="Arial" panose="020B0604020202020204" pitchFamily="34" charset="0"/>
              </a:rPr>
              <a:t>56</a:t>
            </a:r>
            <a:r>
              <a:rPr lang="cs-CZ" sz="800" dirty="0">
                <a:latin typeface="Arial" panose="020B0604020202020204" pitchFamily="34" charset="0"/>
                <a:cs typeface="Arial" panose="020B0604020202020204" pitchFamily="34" charset="0"/>
              </a:rPr>
              <a:t>	</a:t>
            </a:r>
          </a:p>
          <a:p>
            <a:pPr marL="0" indent="0">
              <a:buNone/>
            </a:pPr>
            <a:r>
              <a:rPr lang="cs-CZ" sz="800" dirty="0">
                <a:latin typeface="Arial" panose="020B0604020202020204" pitchFamily="34" charset="0"/>
                <a:cs typeface="Arial" panose="020B0604020202020204" pitchFamily="34" charset="0"/>
              </a:rPr>
              <a:t>Spotřeba energie za den (kWh/24 hod)	</a:t>
            </a:r>
            <a:r>
              <a:rPr lang="cs-CZ" sz="800" dirty="0" smtClean="0">
                <a:latin typeface="Arial" panose="020B0604020202020204" pitchFamily="34" charset="0"/>
                <a:cs typeface="Arial" panose="020B0604020202020204" pitchFamily="34" charset="0"/>
              </a:rPr>
              <a:t>	0,400</a:t>
            </a:r>
            <a:r>
              <a:rPr lang="cs-CZ" sz="800" dirty="0">
                <a:latin typeface="Arial" panose="020B0604020202020204" pitchFamily="34" charset="0"/>
                <a:cs typeface="Arial" panose="020B0604020202020204" pitchFamily="34" charset="0"/>
              </a:rPr>
              <a:t>	</a:t>
            </a:r>
            <a:endParaRPr lang="cs-CZ" sz="800" dirty="0" smtClean="0">
              <a:latin typeface="Arial" panose="020B0604020202020204" pitchFamily="34" charset="0"/>
              <a:cs typeface="Arial" panose="020B0604020202020204" pitchFamily="34" charset="0"/>
            </a:endParaRPr>
          </a:p>
          <a:p>
            <a:pPr marL="0" indent="0">
              <a:buNone/>
            </a:pPr>
            <a:r>
              <a:rPr lang="cs-CZ" sz="800" dirty="0" smtClean="0">
                <a:latin typeface="Arial" panose="020B0604020202020204" pitchFamily="34" charset="0"/>
                <a:cs typeface="Arial" panose="020B0604020202020204" pitchFamily="34" charset="0"/>
              </a:rPr>
              <a:t>Roční </a:t>
            </a:r>
            <a:r>
              <a:rPr lang="cs-CZ" sz="800" dirty="0">
                <a:latin typeface="Arial" panose="020B0604020202020204" pitchFamily="34" charset="0"/>
                <a:cs typeface="Arial" panose="020B0604020202020204" pitchFamily="34" charset="0"/>
              </a:rPr>
              <a:t>spotřeba energie (kWh/rok)	</a:t>
            </a:r>
            <a:r>
              <a:rPr lang="cs-CZ" sz="800" dirty="0" smtClean="0">
                <a:latin typeface="Arial" panose="020B0604020202020204" pitchFamily="34" charset="0"/>
                <a:cs typeface="Arial" panose="020B0604020202020204" pitchFamily="34" charset="0"/>
              </a:rPr>
              <a:t>	146</a:t>
            </a:r>
            <a:r>
              <a:rPr lang="cs-CZ" sz="800" dirty="0">
                <a:latin typeface="Arial" panose="020B0604020202020204" pitchFamily="34" charset="0"/>
                <a:cs typeface="Arial" panose="020B0604020202020204" pitchFamily="34" charset="0"/>
              </a:rPr>
              <a:t>	</a:t>
            </a:r>
          </a:p>
          <a:p>
            <a:pPr marL="0" indent="0">
              <a:buNone/>
            </a:pPr>
            <a:r>
              <a:rPr lang="cs-CZ" sz="800" dirty="0">
                <a:latin typeface="Arial" panose="020B0604020202020204" pitchFamily="34" charset="0"/>
                <a:cs typeface="Arial" panose="020B0604020202020204" pitchFamily="34" charset="0"/>
              </a:rPr>
              <a:t>Úroveň emisí hluku šířeného vzduchem (dB(A) re 1 pW)	</a:t>
            </a:r>
            <a:r>
              <a:rPr lang="cs-CZ" sz="800" dirty="0" smtClean="0">
                <a:latin typeface="Arial" panose="020B0604020202020204" pitchFamily="34" charset="0"/>
                <a:cs typeface="Arial" panose="020B0604020202020204" pitchFamily="34" charset="0"/>
              </a:rPr>
              <a:t>37</a:t>
            </a:r>
          </a:p>
          <a:p>
            <a:pPr marL="0" indent="0">
              <a:buNone/>
            </a:pPr>
            <a:r>
              <a:rPr lang="cs-CZ" sz="800" dirty="0" smtClean="0">
                <a:latin typeface="Arial" panose="020B0604020202020204" pitchFamily="34" charset="0"/>
                <a:cs typeface="Arial" panose="020B0604020202020204" pitchFamily="34" charset="0"/>
              </a:rPr>
              <a:t>Emisní </a:t>
            </a:r>
            <a:r>
              <a:rPr lang="cs-CZ" sz="800" dirty="0">
                <a:latin typeface="Arial" panose="020B0604020202020204" pitchFamily="34" charset="0"/>
                <a:cs typeface="Arial" panose="020B0604020202020204" pitchFamily="34" charset="0"/>
              </a:rPr>
              <a:t>třída hluku šířeného vzduchem		</a:t>
            </a:r>
            <a:r>
              <a:rPr lang="cs-CZ" sz="800" dirty="0" smtClean="0">
                <a:latin typeface="Arial" panose="020B0604020202020204" pitchFamily="34" charset="0"/>
                <a:cs typeface="Arial" panose="020B0604020202020204" pitchFamily="34" charset="0"/>
              </a:rPr>
              <a:t>C</a:t>
            </a:r>
            <a:endParaRPr lang="cs-CZ" sz="800" dirty="0">
              <a:latin typeface="Arial" panose="020B0604020202020204" pitchFamily="34" charset="0"/>
              <a:cs typeface="Arial" panose="020B0604020202020204" pitchFamily="34" charset="0"/>
            </a:endParaRPr>
          </a:p>
          <a:p>
            <a:pPr marL="0" indent="0">
              <a:buNone/>
            </a:pPr>
            <a:r>
              <a:rPr lang="cs-CZ" sz="800" dirty="0">
                <a:latin typeface="Arial" panose="020B0604020202020204" pitchFamily="34" charset="0"/>
                <a:cs typeface="Arial" panose="020B0604020202020204" pitchFamily="34" charset="0"/>
              </a:rPr>
              <a:t>Klimatická třída			</a:t>
            </a:r>
            <a:r>
              <a:rPr lang="cs-CZ" sz="800" dirty="0" smtClean="0">
                <a:latin typeface="Arial" panose="020B0604020202020204" pitchFamily="34" charset="0"/>
                <a:cs typeface="Arial" panose="020B0604020202020204" pitchFamily="34" charset="0"/>
              </a:rPr>
              <a:t>SN </a:t>
            </a:r>
            <a:r>
              <a:rPr lang="cs-CZ" sz="800" dirty="0">
                <a:latin typeface="Arial" panose="020B0604020202020204" pitchFamily="34" charset="0"/>
                <a:cs typeface="Arial" panose="020B0604020202020204" pitchFamily="34" charset="0"/>
              </a:rPr>
              <a:t>- ST </a:t>
            </a:r>
            <a:r>
              <a:rPr lang="cs-CZ" sz="800" dirty="0" smtClean="0">
                <a:latin typeface="Arial" panose="020B0604020202020204" pitchFamily="34" charset="0"/>
                <a:cs typeface="Arial" panose="020B0604020202020204" pitchFamily="34" charset="0"/>
              </a:rPr>
              <a:t>10°- </a:t>
            </a:r>
            <a:r>
              <a:rPr lang="cs-CZ" sz="800" dirty="0">
                <a:latin typeface="Arial" panose="020B0604020202020204" pitchFamily="34" charset="0"/>
                <a:cs typeface="Arial" panose="020B0604020202020204" pitchFamily="34" charset="0"/>
              </a:rPr>
              <a:t>38°C</a:t>
            </a:r>
          </a:p>
          <a:p>
            <a:pPr marL="0" indent="0">
              <a:buNone/>
            </a:pPr>
            <a:r>
              <a:rPr lang="cs-CZ" sz="800" dirty="0">
                <a:latin typeface="Arial" panose="020B0604020202020204" pitchFamily="34" charset="0"/>
                <a:cs typeface="Arial" panose="020B0604020202020204" pitchFamily="34" charset="0"/>
              </a:rPr>
              <a:t>Třída energetické účinnosti světla		</a:t>
            </a:r>
            <a:r>
              <a:rPr lang="cs-CZ" sz="800" dirty="0" smtClean="0">
                <a:latin typeface="Arial" panose="020B0604020202020204" pitchFamily="34" charset="0"/>
                <a:cs typeface="Arial" panose="020B0604020202020204" pitchFamily="34" charset="0"/>
              </a:rPr>
              <a:t>G</a:t>
            </a:r>
            <a:endParaRPr lang="cs-CZ" sz="800" dirty="0">
              <a:solidFill>
                <a:srgbClr val="FF0000"/>
              </a:solidFill>
              <a:latin typeface="Arial" panose="020B0604020202020204" pitchFamily="34" charset="0"/>
              <a:cs typeface="Arial" panose="020B0604020202020204" pitchFamily="34" charset="0"/>
            </a:endParaRPr>
          </a:p>
          <a:p>
            <a:pPr marL="0" indent="0">
              <a:buNone/>
            </a:pPr>
            <a:r>
              <a:rPr lang="cs-CZ" sz="800" b="1" dirty="0" smtClean="0">
                <a:latin typeface="Arial" panose="020B0604020202020204" pitchFamily="34" charset="0"/>
                <a:cs typeface="Arial" panose="020B0604020202020204" pitchFamily="34" charset="0"/>
              </a:rPr>
              <a:t>Vlastnosti</a:t>
            </a:r>
          </a:p>
          <a:p>
            <a:r>
              <a:rPr lang="cs-CZ" sz="800" b="1" dirty="0">
                <a:latin typeface="Arial" panose="020B0604020202020204" pitchFamily="34" charset="0"/>
                <a:cs typeface="Arial" panose="020B0604020202020204" pitchFamily="34" charset="0"/>
              </a:rPr>
              <a:t>Možnost využívat informační online platformu Vivino v aplikaci hOn (bez Wifi připojení a možnosti ovládání na dálku</a:t>
            </a:r>
            <a:r>
              <a:rPr lang="cs-CZ" sz="800" b="1" dirty="0" smtClean="0">
                <a:latin typeface="Arial" panose="020B0604020202020204" pitchFamily="34" charset="0"/>
                <a:cs typeface="Arial" panose="020B0604020202020204" pitchFamily="34" charset="0"/>
              </a:rPr>
              <a:t>). Doplňkové funkce v aplikaci hOn.</a:t>
            </a:r>
            <a:endParaRPr lang="cs-CZ" sz="800" b="1" dirty="0">
              <a:latin typeface="Arial" panose="020B0604020202020204" pitchFamily="34" charset="0"/>
              <a:cs typeface="Arial" panose="020B0604020202020204" pitchFamily="34" charset="0"/>
            </a:endParaRPr>
          </a:p>
          <a:p>
            <a:r>
              <a:rPr lang="cs-CZ" sz="800" b="1" dirty="0">
                <a:latin typeface="Arial" panose="020B0604020202020204" pitchFamily="34" charset="0"/>
                <a:cs typeface="Arial" panose="020B0604020202020204" pitchFamily="34" charset="0"/>
              </a:rPr>
              <a:t>Funkce kompenzace při nízké teplotě – zabezpečuje stabilitu teplotu: Jestliže je teplota okolí nižší než nastavená teplota, vinotéka automaticky spustí funkci kompenzace při nízké teplotě, která spotřebič ohřeje. Když teplota ve spotřebiči dosáhne nastavené teploty, funkce kompenzace při nízké teplotě se automaticky vypne</a:t>
            </a:r>
            <a:r>
              <a:rPr lang="cs-CZ" sz="800" b="1" dirty="0" smtClean="0">
                <a:latin typeface="Arial" panose="020B0604020202020204" pitchFamily="34" charset="0"/>
                <a:cs typeface="Arial" panose="020B0604020202020204" pitchFamily="34" charset="0"/>
              </a:rPr>
              <a:t>.</a:t>
            </a:r>
            <a:endParaRPr lang="cs-CZ" sz="800" b="1" dirty="0">
              <a:latin typeface="Arial" panose="020B0604020202020204" pitchFamily="34" charset="0"/>
              <a:cs typeface="Arial" panose="020B0604020202020204" pitchFamily="34" charset="0"/>
            </a:endParaRPr>
          </a:p>
          <a:p>
            <a:r>
              <a:rPr lang="cs-CZ" sz="800" b="1" dirty="0" smtClean="0">
                <a:latin typeface="Arial" panose="020B0604020202020204" pitchFamily="34" charset="0"/>
                <a:cs typeface="Arial" panose="020B0604020202020204" pitchFamily="34" charset="0"/>
              </a:rPr>
              <a:t>Automaticky </a:t>
            </a:r>
            <a:r>
              <a:rPr lang="cs-CZ" sz="800" b="1" dirty="0">
                <a:latin typeface="Arial" panose="020B0604020202020204" pitchFamily="34" charset="0"/>
                <a:cs typeface="Arial" panose="020B0604020202020204" pitchFamily="34" charset="0"/>
              </a:rPr>
              <a:t>optimalizovaná vzdušná vlhkost mezi 50 – </a:t>
            </a:r>
            <a:r>
              <a:rPr lang="cs-CZ" sz="800" b="1" dirty="0" smtClean="0">
                <a:latin typeface="Arial" panose="020B0604020202020204" pitchFamily="34" charset="0"/>
                <a:cs typeface="Arial" panose="020B0604020202020204" pitchFamily="34" charset="0"/>
              </a:rPr>
              <a:t>80 %</a:t>
            </a:r>
            <a:r>
              <a:rPr lang="cs-CZ" sz="800" dirty="0" smtClean="0">
                <a:latin typeface="Arial" panose="020B0604020202020204" pitchFamily="34" charset="0"/>
                <a:cs typeface="Arial" panose="020B0604020202020204" pitchFamily="34" charset="0"/>
              </a:rPr>
              <a:t>	</a:t>
            </a:r>
          </a:p>
          <a:p>
            <a:r>
              <a:rPr lang="cs-CZ" sz="800" b="1" dirty="0" smtClean="0">
                <a:latin typeface="Arial" panose="020B0604020202020204" pitchFamily="34" charset="0"/>
                <a:cs typeface="Arial" panose="020B0604020202020204" pitchFamily="34" charset="0"/>
              </a:rPr>
              <a:t>Automatické zamykání displeje (dětská pojistka) </a:t>
            </a:r>
          </a:p>
          <a:p>
            <a:r>
              <a:rPr lang="cs-CZ" sz="800" b="1" dirty="0" smtClean="0">
                <a:latin typeface="Arial" panose="020B0604020202020204" pitchFamily="34" charset="0"/>
                <a:cs typeface="Arial" panose="020B0604020202020204" pitchFamily="34" charset="0"/>
              </a:rPr>
              <a:t>Funkce paměti při výpadku proudu – automatický návrat na poslední nastavení před výpadkem elektřiny</a:t>
            </a:r>
          </a:p>
          <a:p>
            <a:pPr marL="0" indent="0">
              <a:buNone/>
            </a:pPr>
            <a:r>
              <a:rPr lang="cs-CZ" sz="800" dirty="0" smtClean="0">
                <a:latin typeface="Arial" panose="020B0604020202020204" pitchFamily="34" charset="0"/>
                <a:cs typeface="Arial" panose="020B0604020202020204" pitchFamily="34" charset="0"/>
              </a:rPr>
              <a:t>Dvě </a:t>
            </a:r>
            <a:r>
              <a:rPr lang="cs-CZ" sz="800" dirty="0">
                <a:latin typeface="Arial" panose="020B0604020202020204" pitchFamily="34" charset="0"/>
                <a:cs typeface="Arial" panose="020B0604020202020204" pitchFamily="34" charset="0"/>
              </a:rPr>
              <a:t>teplotní </a:t>
            </a:r>
            <a:r>
              <a:rPr lang="cs-CZ" sz="800" dirty="0" smtClean="0">
                <a:latin typeface="Arial" panose="020B0604020202020204" pitchFamily="34" charset="0"/>
                <a:cs typeface="Arial" panose="020B0604020202020204" pitchFamily="34" charset="0"/>
              </a:rPr>
              <a:t>zóny s rozsahem teploty 5°C </a:t>
            </a:r>
            <a:r>
              <a:rPr lang="cs-CZ" sz="800" dirty="0">
                <a:latin typeface="Arial" panose="020B0604020202020204" pitchFamily="34" charset="0"/>
                <a:cs typeface="Arial" panose="020B0604020202020204" pitchFamily="34" charset="0"/>
              </a:rPr>
              <a:t>- </a:t>
            </a:r>
            <a:r>
              <a:rPr lang="cs-CZ" sz="800" dirty="0" smtClean="0">
                <a:latin typeface="Arial" panose="020B0604020202020204" pitchFamily="34" charset="0"/>
                <a:cs typeface="Arial" panose="020B0604020202020204" pitchFamily="34" charset="0"/>
              </a:rPr>
              <a:t>20°C</a:t>
            </a:r>
          </a:p>
          <a:p>
            <a:pPr marL="0" indent="0">
              <a:buNone/>
            </a:pPr>
            <a:r>
              <a:rPr lang="cs-CZ" sz="800" dirty="0">
                <a:latin typeface="Arial" panose="020B0604020202020204" pitchFamily="34" charset="0"/>
                <a:cs typeface="Arial" panose="020B0604020202020204" pitchFamily="34" charset="0"/>
              </a:rPr>
              <a:t>2 výparníky instalované za estetickým dekoračním krytem</a:t>
            </a:r>
          </a:p>
          <a:p>
            <a:pPr marL="0" indent="0">
              <a:buNone/>
            </a:pPr>
            <a:r>
              <a:rPr lang="cs-CZ" sz="800" dirty="0" smtClean="0">
                <a:latin typeface="Arial" panose="020B0604020202020204" pitchFamily="34" charset="0"/>
                <a:cs typeface="Arial" panose="020B0604020202020204" pitchFamily="34" charset="0"/>
              </a:rPr>
              <a:t>Elektronické </a:t>
            </a:r>
            <a:r>
              <a:rPr lang="cs-CZ" sz="800" dirty="0">
                <a:latin typeface="Arial" panose="020B0604020202020204" pitchFamily="34" charset="0"/>
                <a:cs typeface="Arial" panose="020B0604020202020204" pitchFamily="34" charset="0"/>
              </a:rPr>
              <a:t>ovládání</a:t>
            </a:r>
          </a:p>
          <a:p>
            <a:pPr marL="0" indent="0">
              <a:buNone/>
            </a:pPr>
            <a:r>
              <a:rPr lang="cs-CZ" sz="800" dirty="0" smtClean="0">
                <a:latin typeface="Arial" panose="020B0604020202020204" pitchFamily="34" charset="0"/>
                <a:cs typeface="Arial" panose="020B0604020202020204" pitchFamily="34" charset="0"/>
              </a:rPr>
              <a:t>Externí digitální dotykový displej na horní hraně dvířek</a:t>
            </a:r>
          </a:p>
          <a:p>
            <a:pPr marL="0" indent="0">
              <a:buNone/>
            </a:pPr>
            <a:r>
              <a:rPr lang="cs-CZ" sz="800" dirty="0" smtClean="0">
                <a:latin typeface="Arial" panose="020B0604020202020204" pitchFamily="34" charset="0"/>
                <a:cs typeface="Arial" panose="020B0604020202020204" pitchFamily="34" charset="0"/>
              </a:rPr>
              <a:t>Antivibrační </a:t>
            </a:r>
            <a:r>
              <a:rPr lang="cs-CZ" sz="800" dirty="0">
                <a:latin typeface="Arial" panose="020B0604020202020204" pitchFamily="34" charset="0"/>
                <a:cs typeface="Arial" panose="020B0604020202020204" pitchFamily="34" charset="0"/>
              </a:rPr>
              <a:t>systém - tichý </a:t>
            </a:r>
            <a:r>
              <a:rPr lang="cs-CZ" sz="800" dirty="0" smtClean="0">
                <a:latin typeface="Arial" panose="020B0604020202020204" pitchFamily="34" charset="0"/>
                <a:cs typeface="Arial" panose="020B0604020202020204" pitchFamily="34" charset="0"/>
              </a:rPr>
              <a:t>provoz</a:t>
            </a:r>
          </a:p>
          <a:p>
            <a:pPr marL="0" indent="0">
              <a:buNone/>
            </a:pPr>
            <a:r>
              <a:rPr lang="cs-CZ" sz="800" dirty="0" smtClean="0">
                <a:latin typeface="Arial" panose="020B0604020202020204" pitchFamily="34" charset="0"/>
                <a:cs typeface="Arial" panose="020B0604020202020204" pitchFamily="34" charset="0"/>
              </a:rPr>
              <a:t>Akustický signál otevřených dveří</a:t>
            </a:r>
            <a:endParaRPr lang="cs-CZ" sz="800" dirty="0">
              <a:latin typeface="Arial" panose="020B0604020202020204" pitchFamily="34" charset="0"/>
              <a:cs typeface="Arial" panose="020B0604020202020204" pitchFamily="34" charset="0"/>
            </a:endParaRPr>
          </a:p>
          <a:p>
            <a:pPr marL="0" indent="0">
              <a:buNone/>
            </a:pPr>
            <a:r>
              <a:rPr lang="cs-CZ" sz="800" dirty="0">
                <a:latin typeface="Arial" panose="020B0604020202020204" pitchFamily="34" charset="0"/>
                <a:cs typeface="Arial" panose="020B0604020202020204" pitchFamily="34" charset="0"/>
              </a:rPr>
              <a:t>Automatické odmrazování </a:t>
            </a:r>
          </a:p>
          <a:p>
            <a:pPr marL="0" indent="0">
              <a:buNone/>
            </a:pPr>
            <a:r>
              <a:rPr lang="cs-CZ" sz="800" b="1" dirty="0" smtClean="0">
                <a:latin typeface="Arial" panose="020B0604020202020204" pitchFamily="34" charset="0"/>
                <a:cs typeface="Arial" panose="020B0604020202020204" pitchFamily="34" charset="0"/>
              </a:rPr>
              <a:t>Konstrukce</a:t>
            </a:r>
            <a:endParaRPr lang="cs-CZ" sz="800" b="1" dirty="0">
              <a:latin typeface="Arial" panose="020B0604020202020204" pitchFamily="34" charset="0"/>
              <a:cs typeface="Arial" panose="020B0604020202020204" pitchFamily="34" charset="0"/>
            </a:endParaRPr>
          </a:p>
          <a:p>
            <a:pPr marL="0" indent="0">
              <a:buNone/>
            </a:pPr>
            <a:r>
              <a:rPr lang="cs-CZ" sz="800" dirty="0" smtClean="0">
                <a:latin typeface="Arial" panose="020B0604020202020204" pitchFamily="34" charset="0"/>
                <a:cs typeface="Arial" panose="020B0604020202020204" pitchFamily="34" charset="0"/>
              </a:rPr>
              <a:t>4 + 4 dřevěné police (+1 fixní rozdělující obě zóny); Drátěná zábrana</a:t>
            </a:r>
            <a:endParaRPr lang="cs-CZ" sz="800" dirty="0">
              <a:latin typeface="Arial" panose="020B0604020202020204" pitchFamily="34" charset="0"/>
              <a:cs typeface="Arial" panose="020B0604020202020204" pitchFamily="34" charset="0"/>
            </a:endParaRPr>
          </a:p>
          <a:p>
            <a:pPr marL="0" indent="0">
              <a:buNone/>
            </a:pPr>
            <a:r>
              <a:rPr lang="cs-CZ" sz="800" dirty="0" smtClean="0">
                <a:latin typeface="Arial" panose="020B0604020202020204" pitchFamily="34" charset="0"/>
                <a:cs typeface="Arial" panose="020B0604020202020204" pitchFamily="34" charset="0"/>
              </a:rPr>
              <a:t>LED osvětlení – na stropě a stěnách</a:t>
            </a:r>
            <a:endParaRPr lang="cs-CZ" sz="800" dirty="0">
              <a:latin typeface="Arial" panose="020B0604020202020204" pitchFamily="34" charset="0"/>
              <a:cs typeface="Arial" panose="020B0604020202020204" pitchFamily="34" charset="0"/>
            </a:endParaRPr>
          </a:p>
          <a:p>
            <a:pPr marL="0" indent="0">
              <a:buNone/>
            </a:pPr>
            <a:r>
              <a:rPr lang="cs-CZ" sz="800" dirty="0">
                <a:latin typeface="Arial" panose="020B0604020202020204" pitchFamily="34" charset="0"/>
                <a:cs typeface="Arial" panose="020B0604020202020204" pitchFamily="34" charset="0"/>
              </a:rPr>
              <a:t>Transparentní </a:t>
            </a:r>
            <a:r>
              <a:rPr lang="cs-CZ" sz="800" dirty="0" smtClean="0">
                <a:latin typeface="Arial" panose="020B0604020202020204" pitchFamily="34" charset="0"/>
                <a:cs typeface="Arial" panose="020B0604020202020204" pitchFamily="34" charset="0"/>
              </a:rPr>
              <a:t>sklo s ochranou proti UV záření</a:t>
            </a:r>
            <a:endParaRPr lang="cs-CZ" sz="800" dirty="0">
              <a:latin typeface="Arial" panose="020B0604020202020204" pitchFamily="34" charset="0"/>
              <a:cs typeface="Arial" panose="020B0604020202020204" pitchFamily="34" charset="0"/>
            </a:endParaRPr>
          </a:p>
          <a:p>
            <a:pPr marL="0" indent="0">
              <a:buNone/>
            </a:pPr>
            <a:r>
              <a:rPr lang="cs-CZ" sz="800" dirty="0">
                <a:latin typeface="Arial" panose="020B0604020202020204" pitchFamily="34" charset="0"/>
                <a:cs typeface="Arial" panose="020B0604020202020204" pitchFamily="34" charset="0"/>
              </a:rPr>
              <a:t>Polohovatelné </a:t>
            </a:r>
            <a:r>
              <a:rPr lang="cs-CZ" sz="800" dirty="0" smtClean="0">
                <a:latin typeface="Arial" panose="020B0604020202020204" pitchFamily="34" charset="0"/>
                <a:cs typeface="Arial" panose="020B0604020202020204" pitchFamily="34" charset="0"/>
              </a:rPr>
              <a:t>nožičky (2 vpředu)</a:t>
            </a:r>
            <a:endParaRPr lang="cs-CZ" sz="800" dirty="0">
              <a:latin typeface="Arial" panose="020B0604020202020204" pitchFamily="34" charset="0"/>
              <a:cs typeface="Arial" panose="020B0604020202020204" pitchFamily="34" charset="0"/>
            </a:endParaRPr>
          </a:p>
          <a:p>
            <a:pPr marL="0" indent="0">
              <a:buNone/>
            </a:pPr>
            <a:r>
              <a:rPr lang="cs-CZ" sz="800" dirty="0" smtClean="0">
                <a:latin typeface="Arial" panose="020B0604020202020204" pitchFamily="34" charset="0"/>
                <a:cs typeface="Arial" panose="020B0604020202020204" pitchFamily="34" charset="0"/>
              </a:rPr>
              <a:t>Panty vpravo (možná záměna)</a:t>
            </a:r>
          </a:p>
          <a:p>
            <a:pPr marL="0" indent="0">
              <a:buNone/>
            </a:pPr>
            <a:r>
              <a:rPr lang="cs-CZ" sz="800" dirty="0" smtClean="0">
                <a:latin typeface="Arial" panose="020B0604020202020204" pitchFamily="34" charset="0"/>
                <a:cs typeface="Arial" panose="020B0604020202020204" pitchFamily="34" charset="0"/>
              </a:rPr>
              <a:t>1 kompresor ; Chladivo R600a; Zámek dveří (2 klíčky)</a:t>
            </a:r>
            <a:endParaRPr lang="cs-CZ" sz="800" dirty="0">
              <a:latin typeface="Arial" panose="020B0604020202020204" pitchFamily="34" charset="0"/>
              <a:cs typeface="Arial" panose="020B0604020202020204" pitchFamily="34" charset="0"/>
            </a:endParaRPr>
          </a:p>
        </p:txBody>
      </p:sp>
      <p:cxnSp>
        <p:nvCxnSpPr>
          <p:cNvPr id="35" name="Straight Connector 34"/>
          <p:cNvCxnSpPr/>
          <p:nvPr/>
        </p:nvCxnSpPr>
        <p:spPr>
          <a:xfrm>
            <a:off x="5652120" y="980728"/>
            <a:ext cx="0" cy="518400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19" name="Obdélník 18"/>
          <p:cNvSpPr/>
          <p:nvPr/>
        </p:nvSpPr>
        <p:spPr>
          <a:xfrm>
            <a:off x="5758056" y="5013176"/>
            <a:ext cx="3384376" cy="1077218"/>
          </a:xfrm>
          <a:prstGeom prst="rect">
            <a:avLst/>
          </a:prstGeom>
        </p:spPr>
        <p:txBody>
          <a:bodyPr wrap="square">
            <a:spAutoFit/>
          </a:bodyPr>
          <a:lstStyle/>
          <a:p>
            <a:pPr lvl="0">
              <a:spcBef>
                <a:spcPct val="0"/>
              </a:spcBef>
            </a:pPr>
            <a:r>
              <a:rPr lang="cs-CZ" altLang="cs-CZ" sz="800" b="1" dirty="0">
                <a:solidFill>
                  <a:prstClr val="black"/>
                </a:solidFill>
                <a:latin typeface="Arial" charset="0"/>
              </a:rPr>
              <a:t>Logistická data</a:t>
            </a:r>
          </a:p>
          <a:p>
            <a:pPr lvl="0">
              <a:spcBef>
                <a:spcPct val="0"/>
              </a:spcBef>
            </a:pPr>
            <a:r>
              <a:rPr lang="cs-CZ" altLang="cs-CZ" sz="800" dirty="0">
                <a:solidFill>
                  <a:prstClr val="black"/>
                </a:solidFill>
                <a:latin typeface="Arial" charset="0"/>
              </a:rPr>
              <a:t>Kód		</a:t>
            </a:r>
            <a:r>
              <a:rPr lang="cs-CZ" altLang="cs-CZ" sz="800" dirty="0" smtClean="0">
                <a:solidFill>
                  <a:prstClr val="black"/>
                </a:solidFill>
                <a:latin typeface="Arial" charset="0"/>
              </a:rPr>
              <a:t>34006007</a:t>
            </a:r>
          </a:p>
          <a:p>
            <a:pPr lvl="0">
              <a:spcBef>
                <a:spcPct val="0"/>
              </a:spcBef>
            </a:pPr>
            <a:r>
              <a:rPr lang="cs-CZ" altLang="cs-CZ" sz="800" dirty="0" smtClean="0">
                <a:solidFill>
                  <a:prstClr val="black"/>
                </a:solidFill>
                <a:latin typeface="Arial" charset="0"/>
              </a:rPr>
              <a:t>EAN</a:t>
            </a:r>
            <a:r>
              <a:rPr lang="cs-CZ" altLang="cs-CZ" sz="800" dirty="0">
                <a:solidFill>
                  <a:prstClr val="black"/>
                </a:solidFill>
                <a:latin typeface="Arial" charset="0"/>
              </a:rPr>
              <a:t>		</a:t>
            </a:r>
            <a:r>
              <a:rPr lang="cs-CZ" altLang="cs-CZ" sz="800" dirty="0" smtClean="0">
                <a:solidFill>
                  <a:prstClr val="black"/>
                </a:solidFill>
                <a:latin typeface="Arial" charset="0"/>
              </a:rPr>
              <a:t>6930265309966</a:t>
            </a:r>
          </a:p>
          <a:p>
            <a:pPr lvl="0">
              <a:spcBef>
                <a:spcPct val="0"/>
              </a:spcBef>
            </a:pPr>
            <a:r>
              <a:rPr lang="cs-CZ" altLang="cs-CZ" sz="800" dirty="0" smtClean="0">
                <a:solidFill>
                  <a:prstClr val="black"/>
                </a:solidFill>
                <a:latin typeface="Arial" charset="0"/>
              </a:rPr>
              <a:t>Barva		Černý rám, průhledné sklo</a:t>
            </a:r>
          </a:p>
          <a:p>
            <a:pPr lvl="0">
              <a:spcBef>
                <a:spcPct val="0"/>
              </a:spcBef>
            </a:pPr>
            <a:r>
              <a:rPr lang="cs-CZ" altLang="cs-CZ" sz="800" dirty="0" smtClean="0">
                <a:solidFill>
                  <a:prstClr val="black"/>
                </a:solidFill>
                <a:latin typeface="Arial" panose="020B0604020202020204" pitchFamily="34" charset="0"/>
              </a:rPr>
              <a:t>Rozměry </a:t>
            </a:r>
            <a:r>
              <a:rPr lang="cs-CZ" altLang="cs-CZ" sz="800" dirty="0">
                <a:solidFill>
                  <a:prstClr val="black"/>
                </a:solidFill>
                <a:latin typeface="Arial" panose="020B0604020202020204" pitchFamily="34" charset="0"/>
              </a:rPr>
              <a:t>výrobku v x š x h (mm)	</a:t>
            </a:r>
            <a:r>
              <a:rPr lang="cs-CZ" altLang="cs-CZ" sz="800" dirty="0" smtClean="0">
                <a:solidFill>
                  <a:prstClr val="black"/>
                </a:solidFill>
                <a:latin typeface="Arial" panose="020B0604020202020204" pitchFamily="34" charset="0"/>
              </a:rPr>
              <a:t>1280 </a:t>
            </a:r>
            <a:r>
              <a:rPr lang="cs-CZ" altLang="cs-CZ" sz="800" dirty="0">
                <a:solidFill>
                  <a:prstClr val="black"/>
                </a:solidFill>
                <a:latin typeface="Arial" panose="020B0604020202020204" pitchFamily="34" charset="0"/>
              </a:rPr>
              <a:t>x </a:t>
            </a:r>
            <a:r>
              <a:rPr lang="cs-CZ" altLang="cs-CZ" sz="800" dirty="0" smtClean="0">
                <a:solidFill>
                  <a:prstClr val="black"/>
                </a:solidFill>
                <a:latin typeface="Arial" panose="020B0604020202020204" pitchFamily="34" charset="0"/>
              </a:rPr>
              <a:t>475 </a:t>
            </a:r>
            <a:r>
              <a:rPr lang="cs-CZ" altLang="cs-CZ" sz="800" dirty="0">
                <a:solidFill>
                  <a:prstClr val="black"/>
                </a:solidFill>
                <a:latin typeface="Arial" panose="020B0604020202020204" pitchFamily="34" charset="0"/>
              </a:rPr>
              <a:t>x </a:t>
            </a:r>
            <a:r>
              <a:rPr lang="cs-CZ" altLang="cs-CZ" sz="800" dirty="0" smtClean="0">
                <a:solidFill>
                  <a:prstClr val="black"/>
                </a:solidFill>
                <a:latin typeface="Arial" panose="020B0604020202020204" pitchFamily="34" charset="0"/>
              </a:rPr>
              <a:t>456</a:t>
            </a:r>
            <a:endParaRPr lang="cs-CZ" altLang="cs-CZ" sz="800" b="1" dirty="0">
              <a:solidFill>
                <a:prstClr val="black"/>
              </a:solidFill>
              <a:latin typeface="Arial" charset="0"/>
            </a:endParaRPr>
          </a:p>
          <a:p>
            <a:pPr lvl="0">
              <a:spcBef>
                <a:spcPct val="0"/>
              </a:spcBef>
            </a:pPr>
            <a:r>
              <a:rPr lang="cs-CZ" altLang="cs-CZ" sz="800" dirty="0">
                <a:solidFill>
                  <a:prstClr val="black"/>
                </a:solidFill>
                <a:latin typeface="Arial" panose="020B0604020202020204" pitchFamily="34" charset="0"/>
              </a:rPr>
              <a:t>Čistá váha výrobku (kg)	</a:t>
            </a:r>
            <a:r>
              <a:rPr lang="cs-CZ" altLang="cs-CZ" sz="800" dirty="0" smtClean="0">
                <a:solidFill>
                  <a:prstClr val="black"/>
                </a:solidFill>
                <a:latin typeface="Arial" panose="020B0604020202020204" pitchFamily="34" charset="0"/>
              </a:rPr>
              <a:t>41</a:t>
            </a:r>
            <a:endParaRPr lang="cs-CZ" altLang="cs-CZ" sz="800" dirty="0">
              <a:solidFill>
                <a:prstClr val="black"/>
              </a:solidFill>
              <a:latin typeface="Arial" panose="020B0604020202020204" pitchFamily="34" charset="0"/>
            </a:endParaRPr>
          </a:p>
          <a:p>
            <a:pPr lvl="0">
              <a:spcBef>
                <a:spcPct val="0"/>
              </a:spcBef>
            </a:pPr>
            <a:r>
              <a:rPr lang="cs-CZ" altLang="cs-CZ" sz="800" dirty="0">
                <a:solidFill>
                  <a:prstClr val="black"/>
                </a:solidFill>
                <a:latin typeface="Arial" panose="020B0604020202020204" pitchFamily="34" charset="0"/>
              </a:rPr>
              <a:t>Rozměry balení v x š x h (mm)	</a:t>
            </a:r>
            <a:r>
              <a:rPr lang="cs-CZ" altLang="cs-CZ" sz="800" dirty="0" smtClean="0">
                <a:solidFill>
                  <a:prstClr val="black"/>
                </a:solidFill>
                <a:latin typeface="Arial" panose="020B0604020202020204" pitchFamily="34" charset="0"/>
              </a:rPr>
              <a:t>1320 </a:t>
            </a:r>
            <a:r>
              <a:rPr lang="cs-CZ" altLang="cs-CZ" sz="800" dirty="0">
                <a:solidFill>
                  <a:prstClr val="black"/>
                </a:solidFill>
                <a:latin typeface="Arial" panose="020B0604020202020204" pitchFamily="34" charset="0"/>
              </a:rPr>
              <a:t>x </a:t>
            </a:r>
            <a:r>
              <a:rPr lang="cs-CZ" altLang="cs-CZ" sz="800" dirty="0" smtClean="0">
                <a:solidFill>
                  <a:prstClr val="black"/>
                </a:solidFill>
                <a:latin typeface="Arial" panose="020B0604020202020204" pitchFamily="34" charset="0"/>
              </a:rPr>
              <a:t>521 </a:t>
            </a:r>
            <a:r>
              <a:rPr lang="cs-CZ" altLang="cs-CZ" sz="800" dirty="0">
                <a:solidFill>
                  <a:prstClr val="black"/>
                </a:solidFill>
                <a:latin typeface="Arial" panose="020B0604020202020204" pitchFamily="34" charset="0"/>
              </a:rPr>
              <a:t>x </a:t>
            </a:r>
            <a:r>
              <a:rPr lang="cs-CZ" altLang="cs-CZ" sz="800" dirty="0" smtClean="0">
                <a:solidFill>
                  <a:prstClr val="black"/>
                </a:solidFill>
                <a:latin typeface="Arial" panose="020B0604020202020204" pitchFamily="34" charset="0"/>
              </a:rPr>
              <a:t>497</a:t>
            </a:r>
            <a:endParaRPr lang="cs-CZ" altLang="cs-CZ" sz="800" dirty="0">
              <a:solidFill>
                <a:prstClr val="black"/>
              </a:solidFill>
              <a:latin typeface="Arial" charset="0"/>
            </a:endParaRPr>
          </a:p>
          <a:p>
            <a:pPr lvl="0">
              <a:spcBef>
                <a:spcPct val="0"/>
              </a:spcBef>
            </a:pPr>
            <a:r>
              <a:rPr lang="cs-CZ" altLang="cs-CZ" sz="800" dirty="0">
                <a:solidFill>
                  <a:prstClr val="black"/>
                </a:solidFill>
                <a:latin typeface="Arial" charset="0"/>
              </a:rPr>
              <a:t>Hmotnost s obalem (kg)	</a:t>
            </a:r>
            <a:r>
              <a:rPr lang="cs-CZ" altLang="cs-CZ" sz="800" dirty="0" smtClean="0">
                <a:solidFill>
                  <a:prstClr val="black"/>
                </a:solidFill>
                <a:latin typeface="Arial" charset="0"/>
              </a:rPr>
              <a:t>45</a:t>
            </a:r>
            <a:endParaRPr lang="cs-CZ" altLang="cs-CZ" sz="800" dirty="0">
              <a:solidFill>
                <a:prstClr val="black"/>
              </a:solidFill>
              <a:latin typeface="Arial" charset="0"/>
            </a:endParaRPr>
          </a:p>
        </p:txBody>
      </p:sp>
      <p:sp>
        <p:nvSpPr>
          <p:cNvPr id="13" name="Zaoblený obdélník 12"/>
          <p:cNvSpPr/>
          <p:nvPr/>
        </p:nvSpPr>
        <p:spPr>
          <a:xfrm>
            <a:off x="4355976" y="2780928"/>
            <a:ext cx="360040" cy="21602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5" name="TextovéPole 14">
            <a:extLst>
              <a:ext uri="{FF2B5EF4-FFF2-40B4-BE49-F238E27FC236}">
                <a16:creationId xmlns:a16="http://schemas.microsoft.com/office/drawing/2014/main" xmlns="" id="{87E6A696-3B0E-4AB4-A886-45FE02A3E943}"/>
              </a:ext>
            </a:extLst>
          </p:cNvPr>
          <p:cNvSpPr txBox="1"/>
          <p:nvPr/>
        </p:nvSpPr>
        <p:spPr>
          <a:xfrm>
            <a:off x="5258163" y="90260"/>
            <a:ext cx="3885837" cy="338554"/>
          </a:xfrm>
          <a:prstGeom prst="rect">
            <a:avLst/>
          </a:prstGeom>
          <a:noFill/>
        </p:spPr>
        <p:txBody>
          <a:bodyPr wrap="square">
            <a:spAutoFit/>
          </a:bodyPr>
          <a:lstStyle/>
          <a:p>
            <a:r>
              <a:rPr lang="cs-CZ" sz="800" dirty="0">
                <a:latin typeface="Arial" panose="020B0604020202020204" pitchFamily="34" charset="0"/>
                <a:cs typeface="Arial" panose="020B0604020202020204" pitchFamily="34" charset="0"/>
              </a:rPr>
              <a:t>Parametry odpovídají Nařízení v přenesené pravomoci: (EU) 2019/2016</a:t>
            </a:r>
          </a:p>
          <a:p>
            <a:r>
              <a:rPr lang="cs-CZ" sz="800" dirty="0">
                <a:latin typeface="Arial" panose="020B0604020202020204" pitchFamily="34" charset="0"/>
                <a:cs typeface="Arial" panose="020B0604020202020204" pitchFamily="34" charset="0"/>
              </a:rPr>
              <a:t>Více informací o výrobku naleznete pod tímto QR kódem:</a:t>
            </a: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7412" y="1110141"/>
            <a:ext cx="720000" cy="720000"/>
          </a:xfrm>
          <a:prstGeom prst="rect">
            <a:avLst/>
          </a:prstGeom>
        </p:spPr>
      </p:pic>
      <p:pic>
        <p:nvPicPr>
          <p:cNvPr id="9" name="Obrázek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93443" y="2966657"/>
            <a:ext cx="720000" cy="720000"/>
          </a:xfrm>
          <a:prstGeom prst="rect">
            <a:avLst/>
          </a:prstGeom>
        </p:spPr>
      </p:pic>
      <p:pic>
        <p:nvPicPr>
          <p:cNvPr id="14" name="Obrázek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39312" y="3789040"/>
            <a:ext cx="720000" cy="720000"/>
          </a:xfrm>
          <a:prstGeom prst="rect">
            <a:avLst/>
          </a:prstGeom>
        </p:spPr>
      </p:pic>
      <p:pic>
        <p:nvPicPr>
          <p:cNvPr id="16" name="Obrázek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64054" y="2001936"/>
            <a:ext cx="720000" cy="720000"/>
          </a:xfrm>
          <a:prstGeom prst="rect">
            <a:avLst/>
          </a:prstGeom>
        </p:spPr>
      </p:pic>
      <p:sp>
        <p:nvSpPr>
          <p:cNvPr id="18" name="TextovéPole 17"/>
          <p:cNvSpPr txBox="1"/>
          <p:nvPr/>
        </p:nvSpPr>
        <p:spPr>
          <a:xfrm>
            <a:off x="4927787" y="1124997"/>
            <a:ext cx="696367" cy="461665"/>
          </a:xfrm>
          <a:prstGeom prst="rect">
            <a:avLst/>
          </a:prstGeom>
          <a:noFill/>
        </p:spPr>
        <p:txBody>
          <a:bodyPr wrap="square" rtlCol="0">
            <a:spAutoFit/>
          </a:bodyPr>
          <a:lstStyle/>
          <a:p>
            <a:r>
              <a:rPr lang="cs-CZ" sz="800" dirty="0" smtClean="0">
                <a:latin typeface="Arial" panose="020B0604020202020204" pitchFamily="34" charset="0"/>
                <a:cs typeface="Arial" panose="020B0604020202020204" pitchFamily="34" charset="0"/>
              </a:rPr>
              <a:t>Externí dotykový displej</a:t>
            </a:r>
            <a:endParaRPr lang="cs-CZ" sz="800" dirty="0">
              <a:latin typeface="Arial" panose="020B0604020202020204" pitchFamily="34" charset="0"/>
              <a:cs typeface="Arial" panose="020B0604020202020204" pitchFamily="34" charset="0"/>
            </a:endParaRPr>
          </a:p>
        </p:txBody>
      </p:sp>
      <p:sp>
        <p:nvSpPr>
          <p:cNvPr id="24" name="TextovéPole 23"/>
          <p:cNvSpPr txBox="1"/>
          <p:nvPr/>
        </p:nvSpPr>
        <p:spPr>
          <a:xfrm>
            <a:off x="4896469" y="2015855"/>
            <a:ext cx="706482" cy="584775"/>
          </a:xfrm>
          <a:prstGeom prst="rect">
            <a:avLst/>
          </a:prstGeom>
          <a:noFill/>
        </p:spPr>
        <p:txBody>
          <a:bodyPr wrap="square" rtlCol="0">
            <a:spAutoFit/>
          </a:bodyPr>
          <a:lstStyle/>
          <a:p>
            <a:r>
              <a:rPr lang="cs-CZ" sz="800" dirty="0" smtClean="0">
                <a:latin typeface="Arial" panose="020B0604020202020204" pitchFamily="34" charset="0"/>
                <a:cs typeface="Arial" panose="020B0604020202020204" pitchFamily="34" charset="0"/>
              </a:rPr>
              <a:t>Tichý chod - antivibrační kompresor</a:t>
            </a:r>
            <a:endParaRPr lang="cs-CZ" sz="800" dirty="0">
              <a:latin typeface="Arial" panose="020B0604020202020204" pitchFamily="34" charset="0"/>
              <a:cs typeface="Arial" panose="020B0604020202020204" pitchFamily="34" charset="0"/>
            </a:endParaRPr>
          </a:p>
        </p:txBody>
      </p:sp>
      <p:sp>
        <p:nvSpPr>
          <p:cNvPr id="25" name="TextovéPole 24"/>
          <p:cNvSpPr txBox="1"/>
          <p:nvPr/>
        </p:nvSpPr>
        <p:spPr>
          <a:xfrm>
            <a:off x="4896468" y="3055157"/>
            <a:ext cx="696367" cy="584775"/>
          </a:xfrm>
          <a:prstGeom prst="rect">
            <a:avLst/>
          </a:prstGeom>
          <a:noFill/>
        </p:spPr>
        <p:txBody>
          <a:bodyPr wrap="square" rtlCol="0">
            <a:spAutoFit/>
          </a:bodyPr>
          <a:lstStyle/>
          <a:p>
            <a:r>
              <a:rPr lang="cs-CZ" sz="800" dirty="0" smtClean="0">
                <a:latin typeface="Arial" panose="020B0604020202020204" pitchFamily="34" charset="0"/>
                <a:cs typeface="Arial" panose="020B0604020202020204" pitchFamily="34" charset="0"/>
              </a:rPr>
              <a:t>Dvířka       s ochranou proti UV záření</a:t>
            </a:r>
            <a:endParaRPr lang="cs-CZ" sz="800" dirty="0">
              <a:latin typeface="Arial" panose="020B0604020202020204" pitchFamily="34" charset="0"/>
              <a:cs typeface="Arial" panose="020B0604020202020204" pitchFamily="34" charset="0"/>
            </a:endParaRPr>
          </a:p>
        </p:txBody>
      </p:sp>
      <p:sp>
        <p:nvSpPr>
          <p:cNvPr id="26" name="TextovéPole 25"/>
          <p:cNvSpPr txBox="1"/>
          <p:nvPr/>
        </p:nvSpPr>
        <p:spPr>
          <a:xfrm>
            <a:off x="4983720" y="3964228"/>
            <a:ext cx="696367" cy="707886"/>
          </a:xfrm>
          <a:prstGeom prst="rect">
            <a:avLst/>
          </a:prstGeom>
          <a:noFill/>
        </p:spPr>
        <p:txBody>
          <a:bodyPr wrap="square" rtlCol="0">
            <a:spAutoFit/>
          </a:bodyPr>
          <a:lstStyle/>
          <a:p>
            <a:r>
              <a:rPr lang="cs-CZ" sz="800" dirty="0" smtClean="0">
                <a:latin typeface="Arial" panose="020B0604020202020204" pitchFamily="34" charset="0"/>
                <a:cs typeface="Arial" panose="020B0604020202020204" pitchFamily="34" charset="0"/>
              </a:rPr>
              <a:t>Úsporné </a:t>
            </a:r>
            <a:r>
              <a:rPr lang="cs-CZ" sz="800" dirty="0" smtClean="0">
                <a:latin typeface="Arial" panose="020B0604020202020204" pitchFamily="34" charset="0"/>
                <a:cs typeface="Arial" panose="020B0604020202020204" pitchFamily="34" charset="0"/>
              </a:rPr>
              <a:t>LED osvětlení na stropě a stěnách</a:t>
            </a:r>
            <a:endParaRPr lang="cs-CZ" sz="800" dirty="0">
              <a:latin typeface="Arial" panose="020B0604020202020204" pitchFamily="34" charset="0"/>
              <a:cs typeface="Arial" panose="020B0604020202020204" pitchFamily="34" charset="0"/>
            </a:endParaRPr>
          </a:p>
        </p:txBody>
      </p:sp>
      <p:pic>
        <p:nvPicPr>
          <p:cNvPr id="30" name="Immagine 20">
            <a:extLst>
              <a:ext uri="{FF2B5EF4-FFF2-40B4-BE49-F238E27FC236}">
                <a16:creationId xmlns:a16="http://schemas.microsoft.com/office/drawing/2014/main" xmlns="" id="{59661946-B785-4A25-8272-2E3D8B983561}"/>
              </a:ext>
            </a:extLst>
          </p:cNvPr>
          <p:cNvPicPr>
            <a:picLocks noChangeAspect="1"/>
          </p:cNvPicPr>
          <p:nvPr/>
        </p:nvPicPr>
        <p:blipFill rotWithShape="1">
          <a:blip r:embed="rId7"/>
          <a:srcRect l="20000" t="19244" r="38611" b="6151"/>
          <a:stretch/>
        </p:blipFill>
        <p:spPr>
          <a:xfrm>
            <a:off x="7151631" y="1312714"/>
            <a:ext cx="745987" cy="756000"/>
          </a:xfrm>
          <a:prstGeom prst="ellipse">
            <a:avLst/>
          </a:prstGeom>
        </p:spPr>
      </p:pic>
      <p:sp>
        <p:nvSpPr>
          <p:cNvPr id="31" name="TextovéPole 30"/>
          <p:cNvSpPr txBox="1"/>
          <p:nvPr/>
        </p:nvSpPr>
        <p:spPr>
          <a:xfrm>
            <a:off x="4970785" y="4725144"/>
            <a:ext cx="696367" cy="954107"/>
          </a:xfrm>
          <a:prstGeom prst="rect">
            <a:avLst/>
          </a:prstGeom>
          <a:noFill/>
        </p:spPr>
        <p:txBody>
          <a:bodyPr wrap="square" rtlCol="0">
            <a:spAutoFit/>
          </a:bodyPr>
          <a:lstStyle/>
          <a:p>
            <a:r>
              <a:rPr lang="cs-CZ" sz="800" dirty="0" smtClean="0">
                <a:latin typeface="Arial" panose="020B0604020202020204" pitchFamily="34" charset="0"/>
                <a:cs typeface="Arial" panose="020B0604020202020204" pitchFamily="34" charset="0"/>
              </a:rPr>
              <a:t>Doplňkové funkce v aplikaci hOn a využití platformy Vivino</a:t>
            </a:r>
            <a:endParaRPr lang="cs-CZ" sz="800" dirty="0">
              <a:latin typeface="Arial" panose="020B0604020202020204" pitchFamily="34" charset="0"/>
              <a:cs typeface="Arial" panose="020B0604020202020204" pitchFamily="34" charset="0"/>
            </a:endParaRPr>
          </a:p>
        </p:txBody>
      </p:sp>
      <p:pic>
        <p:nvPicPr>
          <p:cNvPr id="36" name="Obrázek 35"/>
          <p:cNvPicPr>
            <a:picLocks noChangeAspect="1"/>
          </p:cNvPicPr>
          <p:nvPr/>
        </p:nvPicPr>
        <p:blipFill rotWithShape="1">
          <a:blip r:embed="rId8"/>
          <a:srcRect l="3022" t="8817" r="4558" b="5317"/>
          <a:stretch/>
        </p:blipFill>
        <p:spPr>
          <a:xfrm>
            <a:off x="4119947" y="4836391"/>
            <a:ext cx="733246" cy="741873"/>
          </a:xfrm>
          <a:prstGeom prst="rect">
            <a:avLst/>
          </a:prstGeom>
        </p:spPr>
      </p:pic>
      <p:pic>
        <p:nvPicPr>
          <p:cNvPr id="2" name="Obrázek 1"/>
          <p:cNvPicPr>
            <a:picLocks noChangeAspect="1"/>
          </p:cNvPicPr>
          <p:nvPr/>
        </p:nvPicPr>
        <p:blipFill rotWithShape="1">
          <a:blip r:embed="rId9" cstate="print">
            <a:extLst>
              <a:ext uri="{28A0092B-C50C-407E-A947-70E740481C1C}">
                <a14:useLocalDpi xmlns:a14="http://schemas.microsoft.com/office/drawing/2010/main" val="0"/>
              </a:ext>
            </a:extLst>
          </a:blip>
          <a:srcRect l="22701" t="650" r="23750" b="650"/>
          <a:stretch/>
        </p:blipFill>
        <p:spPr>
          <a:xfrm>
            <a:off x="6804248" y="2978057"/>
            <a:ext cx="1093909" cy="2016224"/>
          </a:xfrm>
          <a:prstGeom prst="rect">
            <a:avLst/>
          </a:prstGeom>
        </p:spPr>
      </p:pic>
      <p:pic>
        <p:nvPicPr>
          <p:cNvPr id="3" name="Obrázek 2"/>
          <p:cNvPicPr>
            <a:picLocks noChangeAspect="1"/>
          </p:cNvPicPr>
          <p:nvPr/>
        </p:nvPicPr>
        <p:blipFill rotWithShape="1">
          <a:blip r:embed="rId10" cstate="print">
            <a:extLst>
              <a:ext uri="{28A0092B-C50C-407E-A947-70E740481C1C}">
                <a14:useLocalDpi xmlns:a14="http://schemas.microsoft.com/office/drawing/2010/main" val="0"/>
              </a:ext>
            </a:extLst>
          </a:blip>
          <a:srcRect l="32150" t="2750" r="32150" b="2750"/>
          <a:stretch/>
        </p:blipFill>
        <p:spPr>
          <a:xfrm>
            <a:off x="5716964" y="1357454"/>
            <a:ext cx="1109716" cy="2937482"/>
          </a:xfrm>
          <a:prstGeom prst="rect">
            <a:avLst/>
          </a:prstGeom>
        </p:spPr>
      </p:pic>
      <p:pic>
        <p:nvPicPr>
          <p:cNvPr id="4" name="Obrázek 3"/>
          <p:cNvPicPr>
            <a:picLocks noChangeAspect="1"/>
          </p:cNvPicPr>
          <p:nvPr/>
        </p:nvPicPr>
        <p:blipFill rotWithShape="1">
          <a:blip r:embed="rId11" cstate="print">
            <a:extLst>
              <a:ext uri="{28A0092B-C50C-407E-A947-70E740481C1C}">
                <a14:useLocalDpi xmlns:a14="http://schemas.microsoft.com/office/drawing/2010/main" val="0"/>
              </a:ext>
            </a:extLst>
          </a:blip>
          <a:srcRect l="79400" b="89899"/>
          <a:stretch/>
        </p:blipFill>
        <p:spPr>
          <a:xfrm>
            <a:off x="8436044" y="1240314"/>
            <a:ext cx="706388" cy="692696"/>
          </a:xfrm>
          <a:prstGeom prst="rect">
            <a:avLst/>
          </a:prstGeom>
        </p:spPr>
      </p:pic>
      <p:pic>
        <p:nvPicPr>
          <p:cNvPr id="10" name="Obrázek 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956376" y="2219400"/>
            <a:ext cx="1128144" cy="2256287"/>
          </a:xfrm>
          <a:prstGeom prst="rect">
            <a:avLst/>
          </a:prstGeom>
          <a:ln>
            <a:solidFill>
              <a:schemeClr val="tx1"/>
            </a:solidFill>
          </a:ln>
        </p:spPr>
      </p:pic>
    </p:spTree>
    <p:extLst>
      <p:ext uri="{BB962C8B-B14F-4D97-AF65-F5344CB8AC3E}">
        <p14:creationId xmlns:p14="http://schemas.microsoft.com/office/powerpoint/2010/main" val="3874233977"/>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C795BD839E46F24EB4770DF09025A07F" ma:contentTypeVersion="11" ma:contentTypeDescription="Vytvoří nový dokument" ma:contentTypeScope="" ma:versionID="899d58e324f7d2ad8dbbf30f92ba481f">
  <xsd:schema xmlns:xsd="http://www.w3.org/2001/XMLSchema" xmlns:xs="http://www.w3.org/2001/XMLSchema" xmlns:p="http://schemas.microsoft.com/office/2006/metadata/properties" xmlns:ns3="a09af93a-bc92-4cce-8ba3-c8fdbed82e22" xmlns:ns4="b4af0723-3826-4aee-ba08-906e8dce3040" targetNamespace="http://schemas.microsoft.com/office/2006/metadata/properties" ma:root="true" ma:fieldsID="8ecc31191407e2209a8b26e29ff69bbb" ns3:_="" ns4:_="">
    <xsd:import namespace="a09af93a-bc92-4cce-8ba3-c8fdbed82e22"/>
    <xsd:import namespace="b4af0723-3826-4aee-ba08-906e8dce3040"/>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4:SharedWithUsers" minOccurs="0"/>
                <xsd:element ref="ns4:SharedWithDetails" minOccurs="0"/>
                <xsd:element ref="ns4:SharingHintHash"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9af93a-bc92-4cce-8ba3-c8fdbed82e22"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af0723-3826-4aee-ba08-906e8dce3040" elementFormDefault="qualified">
    <xsd:import namespace="http://schemas.microsoft.com/office/2006/documentManagement/types"/>
    <xsd:import namespace="http://schemas.microsoft.com/office/infopath/2007/PartnerControls"/>
    <xsd:element name="SharedWithUsers" ma:index="14"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dílené s podrobnostmi" ma:internalName="SharedWithDetails" ma:readOnly="true">
      <xsd:simpleType>
        <xsd:restriction base="dms:Note">
          <xsd:maxLength value="255"/>
        </xsd:restriction>
      </xsd:simpleType>
    </xsd:element>
    <xsd:element name="SharingHintHash" ma:index="16" nillable="true" ma:displayName="Hodnota hash upozornění na sdílení"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ADD55FB-A287-496D-995F-BEB9B7F590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09af93a-bc92-4cce-8ba3-c8fdbed82e22"/>
    <ds:schemaRef ds:uri="b4af0723-3826-4aee-ba08-906e8dce304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38943F7-9869-47ED-98D3-9740D3D8EED8}">
  <ds:schemaRefs>
    <ds:schemaRef ds:uri="http://schemas.microsoft.com/sharepoint/v3/contenttype/forms"/>
  </ds:schemaRefs>
</ds:datastoreItem>
</file>

<file path=customXml/itemProps3.xml><?xml version="1.0" encoding="utf-8"?>
<ds:datastoreItem xmlns:ds="http://schemas.openxmlformats.org/officeDocument/2006/customXml" ds:itemID="{F71747CF-528E-4FB1-8821-D297DBD7BA7C}">
  <ds:schemaRefs>
    <ds:schemaRef ds:uri="a09af93a-bc92-4cce-8ba3-c8fdbed82e22"/>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b4af0723-3826-4aee-ba08-906e8dce3040"/>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2111</TotalTime>
  <Words>69</Words>
  <Application>Microsoft Office PowerPoint</Application>
  <PresentationFormat>Předvádění na obrazovce (4:3)</PresentationFormat>
  <Paragraphs>49</Paragraphs>
  <Slides>1</Slides>
  <Notes>1</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vt:i4>
      </vt:variant>
    </vt:vector>
  </HeadingPairs>
  <TitlesOfParts>
    <vt:vector size="4" baseType="lpstr">
      <vt:lpstr>Arial</vt:lpstr>
      <vt:lpstr>Calibri</vt:lpstr>
      <vt:lpstr>Motiv systému Office</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recepce</dc:creator>
  <cp:lastModifiedBy>Martina Křižáková</cp:lastModifiedBy>
  <cp:revision>278</cp:revision>
  <cp:lastPrinted>2016-05-31T13:00:02Z</cp:lastPrinted>
  <dcterms:created xsi:type="dcterms:W3CDTF">2015-07-16T11:02:07Z</dcterms:created>
  <dcterms:modified xsi:type="dcterms:W3CDTF">2025-06-03T10:51:21Z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0x010100C795BD839E46F24EB4770DF09025A07F</vt:lpwstr>
  </property>
</Properties>
</file>