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7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116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06.10.2025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DE2168-CD7B-66A9-45E7-74C6F474C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D50EBF3D-E61F-0560-A97E-B4D7E1DB80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BC733013-87EA-CE9B-57D7-25A0FB030E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7D23930-F68D-0EDF-1D63-BCCD6D0411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3910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06.10.2025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06.10.2025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06.10.2025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06.10.2025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06.10.2025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06.10.2025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06.10.2025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06.10.2025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06.10.2025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06.10.2025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ABF00531-EAA8-F523-2A9E-788BA7E3DC9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6135017"/>
            <a:ext cx="1331640" cy="722982"/>
          </a:xfrm>
          <a:prstGeom prst="rect">
            <a:avLst/>
          </a:prstGeom>
        </p:spPr>
      </p:pic>
      <p:sp>
        <p:nvSpPr>
          <p:cNvPr id="2" name="Zástupný symbol pro nadpis 1"/>
          <p:cNvSpPr>
            <a:spLocks noGrp="1"/>
          </p:cNvSpPr>
          <p:nvPr userDrawn="1"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5387AB-53D8-FF8F-A12A-6C61BE0ED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>
            <a:extLst>
              <a:ext uri="{FF2B5EF4-FFF2-40B4-BE49-F238E27FC236}">
                <a16:creationId xmlns:a16="http://schemas.microsoft.com/office/drawing/2014/main" id="{26BAEC73-666C-DD82-3DF6-4C8D10A4E38B}"/>
              </a:ext>
            </a:extLst>
          </p:cNvPr>
          <p:cNvSpPr txBox="1">
            <a:spLocks/>
          </p:cNvSpPr>
          <p:nvPr/>
        </p:nvSpPr>
        <p:spPr>
          <a:xfrm>
            <a:off x="173917" y="62227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latin typeface="Arial" charset="0"/>
              </a:rPr>
              <a:t>HTW5618DNPW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Volně stojící třídveřová kombinovaná chladnička </a:t>
            </a:r>
            <a:r>
              <a:rPr lang="cs-CZ" altLang="cs-CZ" sz="14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3D 60 Series 5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Total No Frost Air Surround, Invertorový kompresor, Humidity Zone, HCS filtr, My Zone, Easy Access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E360BC3-819E-8DA7-18AA-A6A8796A1E77}"/>
              </a:ext>
            </a:extLst>
          </p:cNvPr>
          <p:cNvCxnSpPr/>
          <p:nvPr/>
        </p:nvCxnSpPr>
        <p:spPr>
          <a:xfrm>
            <a:off x="3846325" y="998331"/>
            <a:ext cx="0" cy="576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>
            <a:extLst>
              <a:ext uri="{FF2B5EF4-FFF2-40B4-BE49-F238E27FC236}">
                <a16:creationId xmlns:a16="http://schemas.microsoft.com/office/drawing/2014/main" id="{F3CDBFE4-661A-C027-D6B3-38F56028539C}"/>
              </a:ext>
            </a:extLst>
          </p:cNvPr>
          <p:cNvSpPr txBox="1">
            <a:spLocks/>
          </p:cNvSpPr>
          <p:nvPr/>
        </p:nvSpPr>
        <p:spPr>
          <a:xfrm>
            <a:off x="0" y="998330"/>
            <a:ext cx="3883295" cy="5859669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 (Nařízení v přenesené pravomoci: (EU) 2019/2016)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		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čistý objem (l)		360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Čistý objem chladničky/ mrazáku (l)		235/125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za den (kWh/24 hod)		0,594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Roční spotřeba energie (kWh/rok)		217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Mrazicí výkon (kg/24 hod)		10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13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35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B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Klimatická třída			SN - ST 10°- 43°C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****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G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Vlastnosti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Wifi konektivita </a:t>
            </a:r>
            <a:r>
              <a:rPr lang="cs-CZ" altLang="cs-CZ" sz="800" dirty="0">
                <a:latin typeface="Arial" charset="0"/>
              </a:rPr>
              <a:t>– možnost ovládat chladničku na dálku a využívat doplňkový obsah pomocí aplikace hOn (např. Food Locator, My Inventory, Advanced Drink Assistant, atd.)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Invertorový kompresor </a:t>
            </a:r>
            <a:r>
              <a:rPr lang="cs-CZ" altLang="cs-CZ" sz="800" dirty="0">
                <a:latin typeface="Arial" charset="0"/>
              </a:rPr>
              <a:t>– tichý a energeticky úsporný chod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Air Surround Total No Frost </a:t>
            </a:r>
            <a:r>
              <a:rPr lang="cs-CZ" altLang="cs-CZ" sz="800" dirty="0">
                <a:latin typeface="Arial" charset="0"/>
              </a:rPr>
              <a:t>– beznámrazová technologie mrazení s rovnoměrnou distribucí chladného vzduchu proudící v horizontálních kruzích. Šetrné zachování až 99% šťavnatosti a konzistence potravin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HCS filtr v zásuvce Humidity Zone </a:t>
            </a:r>
            <a:r>
              <a:rPr lang="cs-CZ" altLang="cs-CZ" sz="800" dirty="0">
                <a:latin typeface="Arial" charset="0"/>
              </a:rPr>
              <a:t>pro udržení 90% vlhkosti a zachování čerstvosti potravin až 2x déle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Zásuvka My Zone Pro </a:t>
            </a:r>
            <a:r>
              <a:rPr lang="cs-CZ" altLang="cs-CZ" sz="800" dirty="0">
                <a:latin typeface="Arial" charset="0"/>
              </a:rPr>
              <a:t>– 3 úrovně samostatné nezávislé regulace teploty v zásuvce od 0 do +5 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Easy Access </a:t>
            </a:r>
            <a:r>
              <a:rPr lang="cs-CZ" altLang="cs-CZ" sz="800" dirty="0">
                <a:latin typeface="Arial" charset="0"/>
              </a:rPr>
              <a:t>– dvě samostatně přístupné externí zásuvky do mrazáku na teleskopických výsuvech. Úspora 30 % energie při otevírání.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Extra tichý chod pouhých 35 dB(A)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Jeden chladící okruh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Funkce Rychlé chlazení, Rychlé mrazení, Dovolená, Eco, Wifi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Elektronické ovládání teploty +2 až +8 °C chladnička / -16 až -24 °C mrazák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Externí dotykový displej na dvířkách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Automatické odmrazování chladničky i mrazáku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Akustický signál otevřených dvířek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Chladnička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 +1  skleněné police (z toho 1 složitelná) / 5 přihrádek ve dveřích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Zásuvka Humidity Zone, Zásuvka My </a:t>
            </a:r>
            <a:r>
              <a:rPr lang="cs-CZ" altLang="cs-CZ" sz="800" dirty="0" err="1">
                <a:latin typeface="Arial" charset="0"/>
              </a:rPr>
              <a:t>Zone</a:t>
            </a:r>
            <a:r>
              <a:rPr lang="cs-CZ" altLang="cs-CZ" sz="800">
                <a:latin typeface="Arial" charset="0"/>
              </a:rPr>
              <a:t> Pro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Mrazák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 samostatně přístupné externí zásuvky s teleskopickým pojezdem + 1 vnitřní 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Osvětlení LED / Integrované madlo / 2 nastavitelné nožičky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Výměnný závěs dveří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55C391B9-6C53-8A18-3380-BC8C9EC370A1}"/>
              </a:ext>
            </a:extLst>
          </p:cNvPr>
          <p:cNvCxnSpPr/>
          <p:nvPr/>
        </p:nvCxnSpPr>
        <p:spPr>
          <a:xfrm>
            <a:off x="5502509" y="998331"/>
            <a:ext cx="0" cy="576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>
            <a:extLst>
              <a:ext uri="{FF2B5EF4-FFF2-40B4-BE49-F238E27FC236}">
                <a16:creationId xmlns:a16="http://schemas.microsoft.com/office/drawing/2014/main" id="{47973599-958F-BCF4-2835-C696DC979488}"/>
              </a:ext>
            </a:extLst>
          </p:cNvPr>
          <p:cNvSpPr/>
          <p:nvPr/>
        </p:nvSpPr>
        <p:spPr>
          <a:xfrm>
            <a:off x="5577070" y="5030779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34005932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6901018095887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1850 x 595 x 667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90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1880 x 664 x 747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96</a:t>
            </a:r>
          </a:p>
        </p:txBody>
      </p:sp>
      <p:sp>
        <p:nvSpPr>
          <p:cNvPr id="50" name="TextovéPole 49">
            <a:extLst>
              <a:ext uri="{FF2B5EF4-FFF2-40B4-BE49-F238E27FC236}">
                <a16:creationId xmlns:a16="http://schemas.microsoft.com/office/drawing/2014/main" id="{D9027882-4A15-8A19-90A4-9F04770A8531}"/>
              </a:ext>
            </a:extLst>
          </p:cNvPr>
          <p:cNvSpPr txBox="1"/>
          <p:nvPr/>
        </p:nvSpPr>
        <p:spPr>
          <a:xfrm>
            <a:off x="4638413" y="1934435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EE03D741-4303-F4D3-D6A4-6EFDBCDA87FF}"/>
              </a:ext>
            </a:extLst>
          </p:cNvPr>
          <p:cNvSpPr txBox="1"/>
          <p:nvPr/>
        </p:nvSpPr>
        <p:spPr>
          <a:xfrm>
            <a:off x="4716016" y="5400111"/>
            <a:ext cx="8286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Výměnný závěs </a:t>
            </a:r>
            <a:r>
              <a:rPr lang="cs-CZ" alt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dveří</a:t>
            </a: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3CB82D36-F317-99CF-2471-4F31EEBAEB83}"/>
              </a:ext>
            </a:extLst>
          </p:cNvPr>
          <p:cNvSpPr txBox="1"/>
          <p:nvPr/>
        </p:nvSpPr>
        <p:spPr>
          <a:xfrm>
            <a:off x="5479162" y="65871"/>
            <a:ext cx="38544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46" name="Obrázek 45">
            <a:extLst>
              <a:ext uri="{FF2B5EF4-FFF2-40B4-BE49-F238E27FC236}">
                <a16:creationId xmlns:a16="http://schemas.microsoft.com/office/drawing/2014/main" id="{AAE1F1CD-2671-DD3B-B4B3-1CE06DFFEF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5223" y="5325216"/>
            <a:ext cx="618583" cy="618583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AEF81B81-0013-DA82-B16E-EB4DCC615A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8758" y="1107137"/>
            <a:ext cx="623745" cy="623745"/>
          </a:xfrm>
          <a:prstGeom prst="rect">
            <a:avLst/>
          </a:prstGeom>
        </p:spPr>
      </p:pic>
      <p:sp>
        <p:nvSpPr>
          <p:cNvPr id="31" name="TextovéPole 30">
            <a:extLst>
              <a:ext uri="{FF2B5EF4-FFF2-40B4-BE49-F238E27FC236}">
                <a16:creationId xmlns:a16="http://schemas.microsoft.com/office/drawing/2014/main" id="{794994FC-57D9-DCDC-8872-AEC539C177DF}"/>
              </a:ext>
            </a:extLst>
          </p:cNvPr>
          <p:cNvSpPr txBox="1"/>
          <p:nvPr/>
        </p:nvSpPr>
        <p:spPr>
          <a:xfrm>
            <a:off x="4582217" y="977994"/>
            <a:ext cx="9144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s možností ovládání přes aplikaci hOn</a:t>
            </a:r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id="{5F1602C9-5BE6-C489-0894-6D6367C3BEC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4578" y="1888385"/>
            <a:ext cx="555625" cy="555625"/>
          </a:xfrm>
          <a:prstGeom prst="rect">
            <a:avLst/>
          </a:prstGeom>
        </p:spPr>
      </p:pic>
      <p:sp>
        <p:nvSpPr>
          <p:cNvPr id="18" name="TextovéPole 17">
            <a:extLst>
              <a:ext uri="{FF2B5EF4-FFF2-40B4-BE49-F238E27FC236}">
                <a16:creationId xmlns:a16="http://schemas.microsoft.com/office/drawing/2014/main" id="{883DDC93-6C83-E7C3-0261-E51E8B1C3F3C}"/>
              </a:ext>
            </a:extLst>
          </p:cNvPr>
          <p:cNvSpPr txBox="1"/>
          <p:nvPr/>
        </p:nvSpPr>
        <p:spPr>
          <a:xfrm>
            <a:off x="4614011" y="1883762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Beznámrazová technologie </a:t>
            </a:r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No Frost Air Surround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0" t="1701" r="14180" b="3800"/>
          <a:stretch/>
        </p:blipFill>
        <p:spPr>
          <a:xfrm>
            <a:off x="6807685" y="951217"/>
            <a:ext cx="1677687" cy="3019836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40" t="5899" r="28508" b="4852"/>
          <a:stretch/>
        </p:blipFill>
        <p:spPr>
          <a:xfrm>
            <a:off x="5674088" y="1013653"/>
            <a:ext cx="1133597" cy="332261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255058" y="299303"/>
            <a:ext cx="706388" cy="69269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7745" y="2812358"/>
            <a:ext cx="1076546" cy="215309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6" name="TextovéPole 35"/>
          <p:cNvSpPr txBox="1"/>
          <p:nvPr/>
        </p:nvSpPr>
        <p:spPr>
          <a:xfrm>
            <a:off x="4632568" y="3505266"/>
            <a:ext cx="9144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Zásuvka Humidity Zone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filtrem HCS, který udrží až 90 % vlhkosti v prostoru</a:t>
            </a:r>
          </a:p>
        </p:txBody>
      </p:sp>
      <p:sp>
        <p:nvSpPr>
          <p:cNvPr id="37" name="TextovéPole 36"/>
          <p:cNvSpPr txBox="1"/>
          <p:nvPr/>
        </p:nvSpPr>
        <p:spPr>
          <a:xfrm>
            <a:off x="4649048" y="4468152"/>
            <a:ext cx="9144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Nezávislá regulace teploty zásuvce </a:t>
            </a:r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 Zone od 0</a:t>
            </a:r>
            <a:r>
              <a:rPr lang="cs-CZ" altLang="cs-CZ" sz="800" b="1" dirty="0">
                <a:latin typeface="Arial" charset="0"/>
              </a:rPr>
              <a:t> do +5 °C</a:t>
            </a:r>
          </a:p>
          <a:p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ovéPole 37"/>
          <p:cNvSpPr txBox="1"/>
          <p:nvPr/>
        </p:nvSpPr>
        <p:spPr>
          <a:xfrm>
            <a:off x="4632568" y="2557035"/>
            <a:ext cx="8932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Access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samostatný a snadný přístup do mrazáku s 30% úsporou energie</a:t>
            </a:r>
          </a:p>
        </p:txBody>
      </p:sp>
      <p:pic>
        <p:nvPicPr>
          <p:cNvPr id="39" name="Obrázek 3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748" y="3513588"/>
            <a:ext cx="720000" cy="720000"/>
          </a:xfrm>
          <a:prstGeom prst="rect">
            <a:avLst/>
          </a:prstGeom>
        </p:spPr>
      </p:pic>
      <p:pic>
        <p:nvPicPr>
          <p:cNvPr id="41" name="Obrázek 4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2660900"/>
            <a:ext cx="720000" cy="720000"/>
          </a:xfrm>
          <a:prstGeom prst="rect">
            <a:avLst/>
          </a:prstGeom>
        </p:spPr>
      </p:pic>
      <p:pic>
        <p:nvPicPr>
          <p:cNvPr id="42" name="Obrázek 4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944" y="4468152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9146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www.w3.org/XML/1998/namespace"/>
    <ds:schemaRef ds:uri="http://schemas.openxmlformats.org/package/2006/metadata/core-properties"/>
    <ds:schemaRef ds:uri="a09af93a-bc92-4cce-8ba3-c8fdbed82e22"/>
    <ds:schemaRef ds:uri="b4af0723-3826-4aee-ba08-906e8dce3040"/>
    <ds:schemaRef ds:uri="http://purl.org/dc/terms/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2471</TotalTime>
  <Words>549</Words>
  <Application>Microsoft Office PowerPoint</Application>
  <PresentationFormat>Předvádění na obrazovce (4:3)</PresentationFormat>
  <Paragraphs>61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Veronika Dušková</cp:lastModifiedBy>
  <cp:revision>275</cp:revision>
  <cp:lastPrinted>2025-07-01T09:17:14Z</cp:lastPrinted>
  <dcterms:created xsi:type="dcterms:W3CDTF">2015-07-16T11:02:07Z</dcterms:created>
  <dcterms:modified xsi:type="dcterms:W3CDTF">2025-10-06T14:05:10Z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