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8" d="100"/>
          <a:sy n="148" d="100"/>
        </p:scale>
        <p:origin x="-660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0" d="100"/>
          <a:sy n="40" d="100"/>
        </p:scale>
        <p:origin x="-2856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šňovský Ivan - Kärcher SK - Dom a záhrada" userId="015a51dd-f979-41c5-b068-7dd27b2ca519" providerId="ADAL" clId="{3F42F707-3472-4864-9054-595F0AF7C25C}"/>
    <pc:docChg chg="modSld">
      <pc:chgData name="Višňovský Ivan - Kärcher SK - Dom a záhrada" userId="015a51dd-f979-41c5-b068-7dd27b2ca519" providerId="ADAL" clId="{3F42F707-3472-4864-9054-595F0AF7C25C}" dt="2017-07-26T07:42:35.169" v="0" actId="1076"/>
      <pc:docMkLst>
        <pc:docMk/>
      </pc:docMkLst>
      <pc:sldChg chg="modSp">
        <pc:chgData name="Višňovský Ivan - Kärcher SK - Dom a záhrada" userId="015a51dd-f979-41c5-b068-7dd27b2ca519" providerId="ADAL" clId="{3F42F707-3472-4864-9054-595F0AF7C25C}" dt="2017-07-26T07:42:35.169" v="0" actId="1076"/>
        <pc:sldMkLst>
          <pc:docMk/>
          <pc:sldMk cId="2994275562" sldId="258"/>
        </pc:sldMkLst>
        <pc:picChg chg="mod">
          <ac:chgData name="Višňovský Ivan - Kärcher SK - Dom a záhrada" userId="015a51dd-f979-41c5-b068-7dd27b2ca519" providerId="ADAL" clId="{3F42F707-3472-4864-9054-595F0AF7C25C}" dt="2017-07-26T07:42:35.169" v="0" actId="1076"/>
          <ac:picMkLst>
            <pc:docMk/>
            <pc:sldMk cId="2994275562" sldId="258"/>
            <ac:picMk id="16" creationId="{C7F90353-D45A-4340-A0B7-427A5FDA4FD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FF29F-EA70-450E-8EED-CE7BEF82BB1B}" type="datetimeFigureOut">
              <a:rPr lang="sk-SK" smtClean="0"/>
              <a:t>27. 9. 2017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87608-6809-4751-8429-256396AA2CA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56617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CDB8244-541B-4CE6-AB47-D9F7583BCA67}" type="datetimeFigureOut">
              <a:rPr lang="de-AT" smtClean="0"/>
              <a:t>27.09.2017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8274003-C32C-4510-925B-0D85C76743F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71695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CDB8244-541B-4CE6-AB47-D9F7583BCA67}" type="datetimeFigureOut">
              <a:rPr lang="de-AT" smtClean="0"/>
              <a:t>27.09.2017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8274003-C32C-4510-925B-0D85C76743F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92456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CDB8244-541B-4CE6-AB47-D9F7583BCA67}" type="datetimeFigureOut">
              <a:rPr lang="de-AT" smtClean="0"/>
              <a:t>27.09.2017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8274003-C32C-4510-925B-0D85C76743F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75616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67218"/>
            <a:ext cx="8229600" cy="493564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CDB8244-541B-4CE6-AB47-D9F7583BCA67}" type="datetimeFigureOut">
              <a:rPr lang="de-AT" smtClean="0"/>
              <a:t>27.09.2017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8274003-C32C-4510-925B-0D85C76743F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2390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CDB8244-541B-4CE6-AB47-D9F7583BCA67}" type="datetimeFigureOut">
              <a:rPr lang="de-AT" smtClean="0"/>
              <a:t>27.09.2017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8274003-C32C-4510-925B-0D85C76743F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16212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 einzeil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9144000" cy="82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48934" y="167218"/>
            <a:ext cx="8646132" cy="493564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828000"/>
            <a:ext cx="3826768" cy="376662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CDB8244-541B-4CE6-AB47-D9F7583BCA67}" type="datetimeFigureOut">
              <a:rPr lang="de-AT" smtClean="0"/>
              <a:t>27.09.2017</a:t>
            </a:fld>
            <a:endParaRPr lang="de-AT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985" y="4743232"/>
            <a:ext cx="982800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185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 einzeil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9144000" cy="82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985" y="4743232"/>
            <a:ext cx="982800" cy="302400"/>
          </a:xfrm>
          <a:prstGeom prst="rect">
            <a:avLst/>
          </a:prstGeom>
        </p:spPr>
      </p:pic>
      <p:sp>
        <p:nvSpPr>
          <p:cNvPr id="13" name="Inhaltsplatzhalter 2"/>
          <p:cNvSpPr>
            <a:spLocks noGrp="1"/>
          </p:cNvSpPr>
          <p:nvPr>
            <p:ph idx="1"/>
          </p:nvPr>
        </p:nvSpPr>
        <p:spPr>
          <a:xfrm>
            <a:off x="179512" y="915566"/>
            <a:ext cx="3114000" cy="396123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80975" indent="-180975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14" name="Inhaltsplatzhalter 2"/>
          <p:cNvSpPr>
            <a:spLocks noGrp="1"/>
          </p:cNvSpPr>
          <p:nvPr>
            <p:ph idx="12"/>
          </p:nvPr>
        </p:nvSpPr>
        <p:spPr>
          <a:xfrm>
            <a:off x="3409949" y="915566"/>
            <a:ext cx="2736000" cy="2304256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80975" indent="-180975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17" name="Titel 1"/>
          <p:cNvSpPr>
            <a:spLocks noGrp="1"/>
          </p:cNvSpPr>
          <p:nvPr>
            <p:ph type="title" hasCustomPrompt="1"/>
          </p:nvPr>
        </p:nvSpPr>
        <p:spPr>
          <a:xfrm>
            <a:off x="160864" y="254605"/>
            <a:ext cx="8822273" cy="31879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18" name="Tabellenplatzhalter 5"/>
          <p:cNvSpPr>
            <a:spLocks noGrp="1"/>
          </p:cNvSpPr>
          <p:nvPr>
            <p:ph type="tbl" sz="quarter" idx="13"/>
          </p:nvPr>
        </p:nvSpPr>
        <p:spPr>
          <a:xfrm>
            <a:off x="3420913" y="3579861"/>
            <a:ext cx="2735263" cy="1314401"/>
          </a:xfrm>
        </p:spPr>
      </p:sp>
      <p:sp>
        <p:nvSpPr>
          <p:cNvPr id="19" name="Inhaltsplatzhalter 6"/>
          <p:cNvSpPr>
            <a:spLocks noGrp="1"/>
          </p:cNvSpPr>
          <p:nvPr>
            <p:ph idx="14"/>
          </p:nvPr>
        </p:nvSpPr>
        <p:spPr>
          <a:xfrm>
            <a:off x="3419872" y="3291830"/>
            <a:ext cx="2736000" cy="216024"/>
          </a:xfrm>
        </p:spPr>
        <p:txBody>
          <a:bodyPr/>
          <a:lstStyle/>
          <a:p>
            <a:endParaRPr lang="de-AT" dirty="0"/>
          </a:p>
        </p:txBody>
      </p:sp>
      <p:sp>
        <p:nvSpPr>
          <p:cNvPr id="20" name="Textfeld 19"/>
          <p:cNvSpPr txBox="1"/>
          <p:nvPr userDrawn="1"/>
        </p:nvSpPr>
        <p:spPr>
          <a:xfrm>
            <a:off x="179512" y="4894432"/>
            <a:ext cx="144016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600" dirty="0">
                <a:latin typeface="Arial" panose="020B0604020202020204" pitchFamily="34" charset="0"/>
                <a:cs typeface="Arial" panose="020B0604020202020204" pitchFamily="34" charset="0"/>
              </a:rPr>
              <a:t>www.kaercher.at</a:t>
            </a:r>
          </a:p>
        </p:txBody>
      </p:sp>
    </p:spTree>
    <p:extLst>
      <p:ext uri="{BB962C8B-B14F-4D97-AF65-F5344CB8AC3E}">
        <p14:creationId xmlns:p14="http://schemas.microsoft.com/office/powerpoint/2010/main" val="3980051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zweizeil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9144000" cy="82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60864" y="80010"/>
            <a:ext cx="8822273" cy="31879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512" y="915566"/>
            <a:ext cx="3114000" cy="3961234"/>
          </a:xfrm>
        </p:spPr>
        <p:txBody>
          <a:bodyPr tIns="46800" rIns="0" bIns="0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0" indent="-13335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985" y="4743232"/>
            <a:ext cx="982800" cy="302400"/>
          </a:xfrm>
          <a:prstGeom prst="rect">
            <a:avLst/>
          </a:prstGeom>
        </p:spPr>
      </p:pic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161510" y="427068"/>
            <a:ext cx="8820980" cy="344482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18" name="Inhaltsplatzhalter 2"/>
          <p:cNvSpPr>
            <a:spLocks noGrp="1"/>
          </p:cNvSpPr>
          <p:nvPr>
            <p:ph idx="12"/>
          </p:nvPr>
        </p:nvSpPr>
        <p:spPr>
          <a:xfrm>
            <a:off x="3409949" y="915566"/>
            <a:ext cx="2736000" cy="2304256"/>
          </a:xfrm>
        </p:spPr>
        <p:txBody>
          <a:bodyPr lIns="90000" tIns="46800" rIns="0" bIns="0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0" indent="-13335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32" name="Tabellenplatzhalter 5"/>
          <p:cNvSpPr>
            <a:spLocks noGrp="1"/>
          </p:cNvSpPr>
          <p:nvPr>
            <p:ph type="tbl" sz="quarter" idx="13"/>
          </p:nvPr>
        </p:nvSpPr>
        <p:spPr>
          <a:xfrm>
            <a:off x="3420913" y="3579861"/>
            <a:ext cx="2735263" cy="1314401"/>
          </a:xfrm>
        </p:spPr>
      </p:sp>
      <p:sp>
        <p:nvSpPr>
          <p:cNvPr id="33" name="Inhaltsplatzhalter 6"/>
          <p:cNvSpPr>
            <a:spLocks noGrp="1"/>
          </p:cNvSpPr>
          <p:nvPr>
            <p:ph idx="14"/>
          </p:nvPr>
        </p:nvSpPr>
        <p:spPr>
          <a:xfrm>
            <a:off x="3419872" y="3291830"/>
            <a:ext cx="2736000" cy="216024"/>
          </a:xfrm>
        </p:spPr>
        <p:txBody>
          <a:bodyPr lIns="90000" tIns="0" rIns="0" bIns="0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34" name="Textfeld 33"/>
          <p:cNvSpPr txBox="1"/>
          <p:nvPr userDrawn="1"/>
        </p:nvSpPr>
        <p:spPr>
          <a:xfrm>
            <a:off x="179512" y="4894432"/>
            <a:ext cx="144016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www.karcher.</a:t>
            </a:r>
            <a:r>
              <a:rPr lang="sk-SK" sz="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cz</a:t>
            </a:r>
            <a:endParaRPr lang="de-AT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49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CDB8244-541B-4CE6-AB47-D9F7583BCA67}" type="datetimeFigureOut">
              <a:rPr lang="de-AT" smtClean="0"/>
              <a:t>27.09.2017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8274003-C32C-4510-925B-0D85C76743F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43454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9144000" cy="82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167218"/>
            <a:ext cx="8229600" cy="493564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CDB8244-541B-4CE6-AB47-D9F7583BCA67}" type="datetimeFigureOut">
              <a:rPr lang="de-AT" smtClean="0"/>
              <a:t>27.09.2017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8274003-C32C-4510-925B-0D85C76743F9}" type="slidenum">
              <a:rPr lang="de-AT" smtClean="0"/>
              <a:t>‹#›</a:t>
            </a:fld>
            <a:endParaRPr lang="de-AT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985" y="4743232"/>
            <a:ext cx="982800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225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0"/>
            <a:ext cx="9144000" cy="82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167218"/>
            <a:ext cx="8229600" cy="4935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CDB8244-541B-4CE6-AB47-D9F7583BCA67}" type="datetimeFigureOut">
              <a:rPr lang="de-AT" smtClean="0"/>
              <a:t>27.09.2017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8274003-C32C-4510-925B-0D85C76743F9}" type="slidenum">
              <a:rPr lang="de-AT" smtClean="0"/>
              <a:t>‹#›</a:t>
            </a:fld>
            <a:endParaRPr lang="de-AT"/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985" y="4743232"/>
            <a:ext cx="982800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097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4000" cy="82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167218"/>
            <a:ext cx="8229600" cy="493564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CDB8244-541B-4CE6-AB47-D9F7583BCA67}" type="datetimeFigureOut">
              <a:rPr lang="de-AT" smtClean="0"/>
              <a:t>27.09.2017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8274003-C32C-4510-925B-0D85C76743F9}" type="slidenum">
              <a:rPr lang="de-AT" smtClean="0"/>
              <a:t>‹#›</a:t>
            </a:fld>
            <a:endParaRPr lang="de-AT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985" y="4743232"/>
            <a:ext cx="982800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74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0"/>
            <a:ext cx="9144000" cy="82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CDB8244-541B-4CE6-AB47-D9F7583BCA67}" type="datetimeFigureOut">
              <a:rPr lang="de-AT" smtClean="0"/>
              <a:t>27.09.2017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8274003-C32C-4510-925B-0D85C76743F9}" type="slidenum">
              <a:rPr lang="de-AT" smtClean="0"/>
              <a:t>‹#›</a:t>
            </a:fld>
            <a:endParaRPr lang="de-AT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985" y="4743232"/>
            <a:ext cx="982800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464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1520" y="771550"/>
            <a:ext cx="3528392" cy="38230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10" name="Titel 1"/>
          <p:cNvSpPr txBox="1">
            <a:spLocks/>
          </p:cNvSpPr>
          <p:nvPr userDrawn="1"/>
        </p:nvSpPr>
        <p:spPr>
          <a:xfrm>
            <a:off x="248934" y="167218"/>
            <a:ext cx="8646132" cy="4935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11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251520" y="4876006"/>
            <a:ext cx="753704" cy="143669"/>
          </a:xfrm>
          <a:prstGeom prst="rect">
            <a:avLst/>
          </a:prstGeom>
        </p:spPr>
        <p:txBody>
          <a:bodyPr vert="horz"/>
          <a:lstStyle>
            <a:lvl1pPr marL="0" indent="0" algn="l">
              <a:buFontTx/>
              <a:buNone/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www.kaercher.at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6228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2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050" kern="1200">
          <a:solidFill>
            <a:schemeClr val="tx1"/>
          </a:solidFill>
          <a:latin typeface="+mn-lt"/>
          <a:ea typeface="+mn-ea"/>
          <a:cs typeface="+mn-cs"/>
        </a:defRPr>
      </a:lvl1pPr>
      <a:lvl2pPr marL="2857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2pPr>
      <a:lvl3pPr marL="714375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12573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7907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24" b="4213"/>
          <a:stretch/>
        </p:blipFill>
        <p:spPr bwMode="auto">
          <a:xfrm>
            <a:off x="5940152" y="1929407"/>
            <a:ext cx="2902846" cy="244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KÄRCHER – </a:t>
            </a:r>
            <a:r>
              <a:rPr lang="en-US" dirty="0" smtClean="0"/>
              <a:t>VYS</a:t>
            </a:r>
            <a:r>
              <a:rPr lang="sk-SK" dirty="0"/>
              <a:t>A</a:t>
            </a:r>
            <a:r>
              <a:rPr lang="en-US" dirty="0" smtClean="0"/>
              <a:t>VA</a:t>
            </a:r>
            <a:r>
              <a:rPr lang="sk-SK" dirty="0"/>
              <a:t>Č NA </a:t>
            </a:r>
            <a:r>
              <a:rPr lang="sk-SK" dirty="0" smtClean="0"/>
              <a:t>POPEL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tIns="46800" rIns="0" bIns="0"/>
          <a:lstStyle/>
          <a:p>
            <a:pPr marL="171450" indent="-171450">
              <a:spcBef>
                <a:spcPts val="400"/>
              </a:spcBef>
              <a:buSzPct val="100000"/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Díky robustní konstrukci nabízí tento stroj potřebnou bezpečnost při vysávání popela</a:t>
            </a:r>
          </a:p>
          <a:p>
            <a:pPr marL="171450" indent="-171450">
              <a:spcBef>
                <a:spcPts val="400"/>
              </a:spcBef>
              <a:buSzPct val="100000"/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Inovativní filtrační technologie s kovovým filtrem na hrubé nečistoty a plochým skládaným filtrem </a:t>
            </a:r>
          </a:p>
          <a:p>
            <a:pPr marL="171450" indent="-171450">
              <a:spcBef>
                <a:spcPts val="400"/>
              </a:spcBef>
              <a:buSzPct val="100000"/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Integrovaný manuální systém oklepu filtru pro obnovení sacího výkonu (systém oklepu filtru jako při TOP třídě vysavačů WD)</a:t>
            </a:r>
          </a:p>
          <a:p>
            <a:pPr marL="171450" indent="-171450">
              <a:spcBef>
                <a:spcPts val="400"/>
              </a:spcBef>
              <a:buSzPct val="100000"/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Filtrační systém složený z jednoho dílu (ohnivzdorný materiál) pro jednoduché a bezpečné používání bez kontaktu s popelem.</a:t>
            </a:r>
          </a:p>
          <a:p>
            <a:pPr marL="171450" indent="-171450">
              <a:spcBef>
                <a:spcPts val="400"/>
              </a:spcBef>
              <a:buSzPct val="100000"/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Nová efektivnější podlahová hubice</a:t>
            </a:r>
          </a:p>
          <a:p>
            <a:pPr marL="171450" indent="-171450">
              <a:spcBef>
                <a:spcPts val="400"/>
              </a:spcBef>
              <a:buSzPct val="100000"/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Kovová sací hadice s povrchovou úpravou </a:t>
            </a:r>
          </a:p>
          <a:p>
            <a:pPr marL="171450" indent="-171450">
              <a:spcBef>
                <a:spcPts val="400"/>
              </a:spcBef>
              <a:buSzPct val="100000"/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Kontejner na nečistoty s rukojetí pro jednoduché vyprazdňování</a:t>
            </a:r>
          </a:p>
          <a:p>
            <a:pPr marL="171450" indent="-171450">
              <a:spcBef>
                <a:spcPts val="400"/>
              </a:spcBef>
              <a:buSzPct val="100000"/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Nový design</a:t>
            </a:r>
            <a:endParaRPr lang="cs-CZ" altLang="sk-SK" dirty="0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161510" y="427068"/>
            <a:ext cx="8820980" cy="344482"/>
          </a:xfrm>
        </p:spPr>
        <p:txBody>
          <a:bodyPr>
            <a:normAutofit fontScale="92500" lnSpcReduction="20000"/>
          </a:bodyPr>
          <a:lstStyle/>
          <a:p>
            <a:r>
              <a:rPr lang="sk-SK" dirty="0"/>
              <a:t>AD 4 Premium</a:t>
            </a:r>
            <a:endParaRPr lang="de-AT" dirty="0"/>
          </a:p>
        </p:txBody>
      </p:sp>
      <p:sp>
        <p:nvSpPr>
          <p:cNvPr id="5" name="Inhaltsplatzhalter 4"/>
          <p:cNvSpPr>
            <a:spLocks noGrp="1"/>
          </p:cNvSpPr>
          <p:nvPr>
            <p:ph idx="12"/>
          </p:nvPr>
        </p:nvSpPr>
        <p:spPr>
          <a:xfrm>
            <a:off x="3419872" y="951566"/>
            <a:ext cx="2736000" cy="2304256"/>
          </a:xfrm>
        </p:spPr>
        <p:txBody>
          <a:bodyPr lIns="90000" tIns="46800" rIns="0" bIns="0">
            <a:normAutofit/>
          </a:bodyPr>
          <a:lstStyle/>
          <a:p>
            <a:pPr>
              <a:spcBef>
                <a:spcPct val="5000"/>
              </a:spcBef>
              <a:spcAft>
                <a:spcPts val="300"/>
              </a:spcAft>
            </a:pPr>
            <a:r>
              <a:rPr lang="cs-CZ" altLang="de-DE" b="1" dirty="0" smtClean="0">
                <a:solidFill>
                  <a:srgbClr val="000000"/>
                </a:solidFill>
              </a:rPr>
              <a:t>Standardní vybavení</a:t>
            </a:r>
            <a:endParaRPr lang="cs-CZ" altLang="de-DE" sz="1000" dirty="0" smtClean="0">
              <a:solidFill>
                <a:srgbClr val="000000"/>
              </a:solidFill>
            </a:endParaRPr>
          </a:p>
          <a:p>
            <a:pPr marL="171450" indent="-171450">
              <a:spcBef>
                <a:spcPct val="5000"/>
              </a:spcBef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2 x 0,5 m kovová sací trubka</a:t>
            </a:r>
          </a:p>
          <a:p>
            <a:pPr marL="171450" indent="-171450">
              <a:spcBef>
                <a:spcPct val="5000"/>
              </a:spcBef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1,7 m pozinkovaná kovová sací hadice s pogumovaným povrchem</a:t>
            </a:r>
          </a:p>
          <a:p>
            <a:pPr marL="171450" indent="-171450">
              <a:spcBef>
                <a:spcPct val="5000"/>
              </a:spcBef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Spojky z tepelně odolného plastu </a:t>
            </a:r>
          </a:p>
          <a:p>
            <a:pPr marL="171450" indent="-171450">
              <a:spcBef>
                <a:spcPct val="5000"/>
              </a:spcBef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hubice z pochromované ocele </a:t>
            </a:r>
          </a:p>
          <a:p>
            <a:pPr marL="171450" indent="-171450">
              <a:spcBef>
                <a:spcPct val="5000"/>
              </a:spcBef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Podlahová hubice</a:t>
            </a:r>
          </a:p>
          <a:p>
            <a:pPr marL="171450" indent="-171450">
              <a:spcBef>
                <a:spcPct val="5000"/>
              </a:spcBef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Plochý skládaný filtr</a:t>
            </a:r>
          </a:p>
          <a:p>
            <a:pPr marL="171450" indent="-171450">
              <a:spcBef>
                <a:spcPct val="5000"/>
              </a:spcBef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Filtr na hrubé nečistoty</a:t>
            </a:r>
          </a:p>
          <a:p>
            <a:pPr marL="171450" indent="-171450">
              <a:spcBef>
                <a:spcPct val="5000"/>
              </a:spcBef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Filtr vyfukovaného vzduchu</a:t>
            </a:r>
          </a:p>
          <a:p>
            <a:pPr marL="171450" indent="-171450">
              <a:spcBef>
                <a:spcPct val="5000"/>
              </a:spcBef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kovová nádrž + kolečka</a:t>
            </a:r>
          </a:p>
          <a:p>
            <a:pPr marL="171450" indent="-171450">
              <a:spcBef>
                <a:spcPct val="5000"/>
              </a:spcBef>
              <a:buFont typeface="Wingdings" panose="05000000000000000000" pitchFamily="2" charset="2"/>
              <a:buChar char="§"/>
            </a:pPr>
            <a:r>
              <a:rPr lang="cs-CZ" altLang="sk-SK" dirty="0" smtClean="0">
                <a:solidFill>
                  <a:srgbClr val="000000"/>
                </a:solidFill>
                <a:cs typeface="Arial" charset="0"/>
                <a:sym typeface="Arial" charset="0"/>
              </a:rPr>
              <a:t>uložení příslušenství na stroji</a:t>
            </a:r>
            <a:endParaRPr lang="cs-CZ" altLang="sk-SK" dirty="0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graphicFrame>
        <p:nvGraphicFramePr>
          <p:cNvPr id="14" name="Tabellenplatzhalter 13"/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01720851"/>
              </p:ext>
            </p:extLst>
          </p:nvPr>
        </p:nvGraphicFramePr>
        <p:xfrm>
          <a:off x="3419872" y="3542193"/>
          <a:ext cx="2585550" cy="1469262"/>
        </p:xfrm>
        <a:graphic>
          <a:graphicData uri="http://schemas.openxmlformats.org/drawingml/2006/table">
            <a:tbl>
              <a:tblPr firstCol="1">
                <a:tableStyleId>{D7AC3CCA-C797-4891-BE02-D94E43425B78}</a:tableStyleId>
              </a:tblPr>
              <a:tblGrid>
                <a:gridCol w="12241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614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44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kern="1200" baseline="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Max. příkon</a:t>
                      </a:r>
                      <a:endParaRPr lang="cs-CZ" sz="1000" b="0" kern="1200" baseline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397" marR="91397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0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600 W</a:t>
                      </a:r>
                    </a:p>
                  </a:txBody>
                  <a:tcPr marL="91397" marR="91397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4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kern="1200" baseline="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Hmotnost:</a:t>
                      </a:r>
                      <a:endParaRPr lang="cs-CZ" sz="1000" b="0" kern="1200" baseline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397" marR="91397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0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6,9 kg</a:t>
                      </a:r>
                      <a:endParaRPr lang="de-DE" sz="10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397" marR="91397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44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kern="1200" baseline="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Hlučnost:</a:t>
                      </a:r>
                      <a:endParaRPr lang="cs-CZ" sz="1000" b="0" kern="1200" baseline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397" marR="91397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0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 dB (A)</a:t>
                      </a:r>
                      <a:endParaRPr lang="de-AT" sz="10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397" marR="91397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44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kern="1200" baseline="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Objem nádoby:</a:t>
                      </a:r>
                      <a:endParaRPr lang="cs-CZ" sz="1000" b="0" kern="1200" baseline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397" marR="91397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 l</a:t>
                      </a:r>
                    </a:p>
                  </a:txBody>
                  <a:tcPr marL="91397" marR="91397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44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kern="1200" baseline="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Délka kabelu: </a:t>
                      </a:r>
                      <a:endParaRPr lang="cs-CZ" sz="1000" b="0" kern="1200" baseline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397" marR="91397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 m</a:t>
                      </a:r>
                    </a:p>
                  </a:txBody>
                  <a:tcPr marL="91397" marR="91397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44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0" kern="1200" baseline="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Paletové množství</a:t>
                      </a:r>
                      <a:endParaRPr lang="cs-CZ" sz="1000" b="0" kern="1200" baseline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397" marR="91397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0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 ks</a:t>
                      </a:r>
                      <a:endParaRPr lang="de-DE" sz="10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397" marR="91397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40710241"/>
                  </a:ext>
                </a:extLst>
              </a:tr>
            </a:tbl>
          </a:graphicData>
        </a:graphic>
      </p:graphicFrame>
      <p:sp>
        <p:nvSpPr>
          <p:cNvPr id="13" name="Inhaltsplatzhalter 12"/>
          <p:cNvSpPr>
            <a:spLocks noGrp="1"/>
          </p:cNvSpPr>
          <p:nvPr>
            <p:ph idx="14"/>
          </p:nvPr>
        </p:nvSpPr>
        <p:spPr>
          <a:xfrm>
            <a:off x="3347864" y="3291830"/>
            <a:ext cx="2736000" cy="216024"/>
          </a:xfrm>
        </p:spPr>
        <p:txBody>
          <a:bodyPr>
            <a:normAutofit/>
          </a:bodyPr>
          <a:lstStyle/>
          <a:p>
            <a:r>
              <a:rPr lang="cs-CZ" b="1" dirty="0" smtClean="0"/>
              <a:t>Technické údaje</a:t>
            </a:r>
            <a:endParaRPr lang="cs-CZ" b="1" dirty="0"/>
          </a:p>
        </p:txBody>
      </p:sp>
      <p:sp>
        <p:nvSpPr>
          <p:cNvPr id="9" name="Textplatzhalter 28"/>
          <p:cNvSpPr txBox="1">
            <a:spLocks/>
          </p:cNvSpPr>
          <p:nvPr/>
        </p:nvSpPr>
        <p:spPr>
          <a:xfrm>
            <a:off x="6952689" y="323426"/>
            <a:ext cx="2011799" cy="357066"/>
          </a:xfrm>
          <a:prstGeom prst="rect">
            <a:avLst/>
          </a:prstGeom>
        </p:spPr>
        <p:txBody>
          <a:bodyPr/>
          <a:lstStyle>
            <a:lvl1pPr marL="0" indent="0" algn="l" defTabSz="80962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5750" indent="-28575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4375" indent="-228600" algn="l" defTabSz="914400" rtl="0" eaLnBrk="1" latinLnBrk="0" hangingPunct="1">
              <a:spcBef>
                <a:spcPct val="20000"/>
              </a:spcBef>
              <a:buFont typeface="Symbol" panose="05050102010706020507" pitchFamily="18" charset="2"/>
              <a:buChar char="-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73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90700" indent="-228600" algn="l" defTabSz="914400" rtl="0" eaLnBrk="1" latinLnBrk="0" hangingPunct="1">
              <a:spcBef>
                <a:spcPct val="20000"/>
              </a:spcBef>
              <a:buFont typeface="Symbol" panose="05050102010706020507" pitchFamily="18" charset="2"/>
              <a:buChar char="-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885950">
              <a:spcBef>
                <a:spcPts val="0"/>
              </a:spcBef>
              <a:tabLst>
                <a:tab pos="1076325" algn="r"/>
              </a:tabLst>
            </a:pP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OBJ. Č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.:     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1.629-731.0</a:t>
            </a:r>
          </a:p>
          <a:p>
            <a:pPr defTabSz="92075">
              <a:spcBef>
                <a:spcPts val="0"/>
              </a:spcBef>
              <a:tabLst>
                <a:tab pos="809625" algn="r"/>
              </a:tabLst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EAN CODE:  	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4054278242064</a:t>
            </a:r>
          </a:p>
          <a:p>
            <a:pPr defTabSz="92075">
              <a:spcBef>
                <a:spcPts val="0"/>
              </a:spcBef>
              <a:tabLst>
                <a:tab pos="809625" algn="r"/>
              </a:tabLs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24">
            <a:extLst>
              <a:ext uri="{FF2B5EF4-FFF2-40B4-BE49-F238E27FC236}">
                <a16:creationId xmlns="" xmlns:a16="http://schemas.microsoft.com/office/drawing/2014/main" id="{6C152E45-8277-4603-8105-B9658E719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9223" y="915566"/>
            <a:ext cx="1051243" cy="1013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637A52B2-092B-424F-9B09-F03D00631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905" y="2139702"/>
            <a:ext cx="838200" cy="1762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4">
            <a:extLst>
              <a:ext uri="{FF2B5EF4-FFF2-40B4-BE49-F238E27FC236}">
                <a16:creationId xmlns="" xmlns:a16="http://schemas.microsoft.com/office/drawing/2014/main" id="{C7F90353-D45A-4340-A0B7-427A5FDA4F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/>
          <a:srcRect r="3913"/>
          <a:stretch/>
        </p:blipFill>
        <p:spPr bwMode="auto">
          <a:xfrm>
            <a:off x="7173685" y="915566"/>
            <a:ext cx="784903" cy="810470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427556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487</TotalTime>
  <Words>178</Words>
  <Application>Microsoft Office PowerPoint</Application>
  <PresentationFormat>Předvádění na obrazovce (16:9)</PresentationFormat>
  <Paragraphs>37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Larissa</vt:lpstr>
      <vt:lpstr>KÄRCHER – VYSAVAČ NA POPEL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Pichler Vanessa</dc:creator>
  <cp:lastModifiedBy>Cervena Monika</cp:lastModifiedBy>
  <cp:revision>54</cp:revision>
  <cp:lastPrinted>2017-07-26T07:42:28Z</cp:lastPrinted>
  <dcterms:created xsi:type="dcterms:W3CDTF">2015-08-03T07:55:39Z</dcterms:created>
  <dcterms:modified xsi:type="dcterms:W3CDTF">2017-09-27T09:37:42Z</dcterms:modified>
</cp:coreProperties>
</file>