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5400" autoAdjust="0"/>
  </p:normalViewPr>
  <p:slideViewPr>
    <p:cSldViewPr snapToGrid="0">
      <p:cViewPr varScale="1">
        <p:scale>
          <a:sx n="85" d="100"/>
          <a:sy n="85" d="100"/>
        </p:scale>
        <p:origin x="1406" y="96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emf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-15240"/>
            <a:ext cx="8983980" cy="92825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2800" dirty="0" smtClean="0"/>
              <a:t>H7W4 </a:t>
            </a:r>
            <a:r>
              <a:rPr lang="cs-CZ" sz="2800" dirty="0"/>
              <a:t>48MBCR6-S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H-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WASH </a:t>
            </a: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7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00 SLIM</a:t>
            </a:r>
            <a:b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Bluetooth,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aplikace hOn, Certifikace BAF, displej v CZ i SK, pára, Eco Power Inverter motor, Eco Doser,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A-10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%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-1" y="785618"/>
            <a:ext cx="4258235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Marketingové označení en.  účinnosti: 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10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% úspornější než třída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A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Jmenovitá kapacita (kg)	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0,424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100 cyklů programu Eco 40-60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42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vody na 1 cyklus v programu Eco 40-60 (l)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44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Otáčky při odstřeďování (ot./min)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1330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sušení odstřeďováním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Trvání programu Eco 40-60 (h:min)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3:38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Úroveň emisí hluku ve fázi odstřeďování (dB(A) re 1 pW)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72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Emisní třída hluku šířeného vzduchem při odstřeďování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A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Technologie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- 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možnost bezdotykového připojení k Wifi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a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ovládání pračky přes aplikaci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hOn se širokou škálou dodatečných informací a funkcí.</a:t>
            </a:r>
            <a:endParaRPr lang="cs-CZ" altLang="cs-CZ" sz="800" b="1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Funkce naskenování štítků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oblečení a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možnost vytvoření virtuálního šatníku.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Aplikace hOn navrhne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nejlepší program pro péči o vaše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oděvy.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Google (v angličtině)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Auto Care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– automaticky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přizpůsobí průběh praní kapacitě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a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typologii zatížení           s maximální péčí a s dokonalými výsledky již při 30°C díky perfektnímu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 smísení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vody a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detergentu.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Kg Mode Plus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– optimalizace délky cyklu, spotřeby vody a energie v závislosti na aktuálním množství náplně.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– BPM Invertorový motor s tichým chodem. Nejvýkonnější bezkartáčový motor s nejdelší výdrží a největší efektivitou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Doser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– motor v kombinaci s inteligentním algoritmem AI zjistí aktuální hmotnost náplně a na základě toho stanoví na displeji doporučené množství  pracího prostředku podle úrovně znečištění a typologie zvoleného cyklu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Extra široký buben 525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mm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Energetická spotřeba je o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10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% nižší než ve třídě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</a:t>
            </a:r>
            <a:endParaRPr lang="cs-CZ" altLang="cs-CZ" sz="800" dirty="0" smtClean="0">
              <a:solidFill>
                <a:schemeClr val="tx1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16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programů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základních + Wifi programy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Auto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Care, All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In One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49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min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Rychlá péče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14,30,44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min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Allergy Care Pro, Steam Care Pro,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Jemná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péče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Fitness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péče,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Máchání,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Dálkové ovládání – Wifi, Bavlna,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Eco 40 -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60°C, Vlna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/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Ruč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ní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praní,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20°C – snížená teplota praní se stejným výsledkem jako při praní na 40°C s 60% úsporou energie, Syntetika a barevné, Odčerpání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+ Odstřeďování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Nastavení jazyka (CZ i SK ve výbavě),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odstřeďování a teploty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praní, Odložený start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až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24 hod,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Snížení hlučnosti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Předpírka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Přídavné máchání, Proti pomačkání, Nastavení úrovně znečištění (3), Rychlé praní (14, 30, 44 min), Pára (3 úrovně),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Active Wash – optimalizace spotřeby vody a energie u malých náplní se slabým znečištěním,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Program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pro čištění bubnu, Zablokování tlačítek, Ukazatel zůstatkového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času, vypnutí zvukové signalizace, nastavení tvrdosti vody</a:t>
            </a:r>
            <a:endParaRPr lang="cs-CZ" altLang="cs-CZ" sz="800" dirty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dveří/ Ochrana proti úniku vody a proti přepěnění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Dotykový digitální 6místný displej v CZ i SK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Eco Power Inverter motor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Materiál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bubnu Nerez/ vany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Silitech/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Panty dvířek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vlevo</a:t>
            </a: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Průměr plnícího otvoru 36 cm / Úhel otevírání dvířek 180°</a:t>
            </a: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753747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14901" y="576004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Pára pro oživení prádla, desinfekci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odstranění zápachu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338462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47750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Noční praní se sníženou hladinou hluku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52609" y="1131936"/>
            <a:ext cx="6915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47080" y="2659981"/>
            <a:ext cx="755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Power Invertor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195112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932379" y="4300696"/>
            <a:ext cx="720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Vypočítání doporučeného množství detergentu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sz="800" dirty="0" smtClean="0">
                <a:latin typeface="Arial" charset="0"/>
              </a:rPr>
              <a:t>31020149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</a:t>
            </a:r>
            <a:r>
              <a:rPr lang="cs-CZ" sz="800" dirty="0" smtClean="0">
                <a:latin typeface="Arial" charset="0"/>
              </a:rPr>
              <a:t>8059019093499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		</a:t>
            </a:r>
            <a:r>
              <a:rPr lang="cs-CZ" altLang="cs-CZ" sz="800" dirty="0" smtClean="0">
                <a:latin typeface="Arial" charset="0"/>
              </a:rPr>
              <a:t>Antracitová s černými dvířky a 		chromovaným detailem dvířek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480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545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57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447" y="2594470"/>
            <a:ext cx="720000" cy="720000"/>
          </a:xfrm>
          <a:prstGeom prst="flowChartConnector">
            <a:avLst/>
          </a:prstGeom>
        </p:spPr>
      </p:pic>
      <p:sp>
        <p:nvSpPr>
          <p:cNvPr id="49" name="TextBox 22"/>
          <p:cNvSpPr txBox="1"/>
          <p:nvPr/>
        </p:nvSpPr>
        <p:spPr>
          <a:xfrm>
            <a:off x="4939531" y="1827619"/>
            <a:ext cx="7550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 umožní naskenovat oblečení a navrhne péči o oděvy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880" y="5776595"/>
            <a:ext cx="720000" cy="720000"/>
          </a:xfrm>
          <a:prstGeom prst="flowChartConnector">
            <a:avLst/>
          </a:prstGeom>
        </p:spPr>
      </p:pic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4976507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888775" y="4948656"/>
            <a:ext cx="8463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Allergy Care Pro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certifikací British Allergy Foundation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1029335"/>
            <a:ext cx="720000" cy="720000"/>
          </a:xfrm>
          <a:prstGeom prst="flowChartConnector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7"/>
          <a:srcRect l="3022" t="8817" r="4558" b="5317"/>
          <a:stretch/>
        </p:blipFill>
        <p:spPr>
          <a:xfrm>
            <a:off x="4192438" y="1811546"/>
            <a:ext cx="733246" cy="741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220" y="3384620"/>
            <a:ext cx="720000" cy="720000"/>
          </a:xfrm>
          <a:prstGeom prst="flowChartConnector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120" y="4974165"/>
            <a:ext cx="720000" cy="720000"/>
          </a:xfrm>
          <a:prstGeom prst="flowChartConnector">
            <a:avLst/>
          </a:prstGeom>
        </p:spPr>
      </p:pic>
      <p:pic>
        <p:nvPicPr>
          <p:cNvPr id="38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735098" y="1061371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383098" y="1096192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ovéPole 43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768" y="914806"/>
            <a:ext cx="828000" cy="828000"/>
          </a:xfrm>
          <a:prstGeom prst="rect">
            <a:avLst/>
          </a:prstGeom>
        </p:spPr>
      </p:pic>
      <p:pic>
        <p:nvPicPr>
          <p:cNvPr id="46" name="Obrázek 4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608" y="4173209"/>
            <a:ext cx="761439" cy="756000"/>
          </a:xfrm>
          <a:prstGeom prst="flowChartConnector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272327" y="1994383"/>
            <a:ext cx="249324" cy="40011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6669784" y="2052065"/>
            <a:ext cx="75373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48 cm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7" name="Pětiúhelník 46"/>
          <p:cNvSpPr/>
          <p:nvPr/>
        </p:nvSpPr>
        <p:spPr>
          <a:xfrm>
            <a:off x="5779435" y="2455738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A-10 </a:t>
            </a:r>
            <a:r>
              <a:rPr lang="cs-CZ" dirty="0" smtClean="0">
                <a:solidFill>
                  <a:schemeClr val="bg1"/>
                </a:solidFill>
              </a:rPr>
              <a:t>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760383" y="1762432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10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42" b="89935"/>
          <a:stretch/>
        </p:blipFill>
        <p:spPr>
          <a:xfrm>
            <a:off x="8333018" y="913015"/>
            <a:ext cx="701488" cy="690282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120" y="2196318"/>
            <a:ext cx="1359397" cy="2718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Obrázek 19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3" t="4183" r="17984" b="3660"/>
          <a:stretch/>
        </p:blipFill>
        <p:spPr>
          <a:xfrm>
            <a:off x="5779435" y="2954752"/>
            <a:ext cx="1442472" cy="2021755"/>
          </a:xfrm>
          <a:prstGeom prst="rect">
            <a:avLst/>
          </a:prstGeom>
        </p:spPr>
      </p:pic>
      <p:sp>
        <p:nvSpPr>
          <p:cNvPr id="52" name="TextovéPole 51"/>
          <p:cNvSpPr txBox="1"/>
          <p:nvPr/>
        </p:nvSpPr>
        <p:spPr>
          <a:xfrm>
            <a:off x="5800978" y="3637678"/>
            <a:ext cx="14740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rgbClr val="C00000"/>
                </a:solidFill>
              </a:rPr>
              <a:t>Šířka bubnu 525 mm</a:t>
            </a:r>
            <a:endParaRPr lang="cs-CZ" sz="1200" dirty="0">
              <a:solidFill>
                <a:srgbClr val="C00000"/>
              </a:solidFill>
            </a:endParaRPr>
          </a:p>
        </p:txBody>
      </p:sp>
      <p:cxnSp>
        <p:nvCxnSpPr>
          <p:cNvPr id="53" name="Přímá spojnice se šipkou 52"/>
          <p:cNvCxnSpPr/>
          <p:nvPr/>
        </p:nvCxnSpPr>
        <p:spPr>
          <a:xfrm>
            <a:off x="5882672" y="3941002"/>
            <a:ext cx="1260000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</TotalTime>
  <Words>85</Words>
  <Application>Microsoft Office PowerPoint</Application>
  <PresentationFormat>Předvádění na obrazovce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H7W4 48MBCR6-S Předem plněná automatická pračka H-WASH 700 SLIM Wifi + Bluetooth, aplikace hOn, Certifikace BAF, displej v CZ i SK, pára, Eco Power Inverter motor, Eco Doser, A-10 %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171</cp:revision>
  <cp:lastPrinted>2016-03-31T14:41:45Z</cp:lastPrinted>
  <dcterms:created xsi:type="dcterms:W3CDTF">2016-03-31T13:54:55Z</dcterms:created>
  <dcterms:modified xsi:type="dcterms:W3CDTF">2024-08-12T14:20:20Z</dcterms:modified>
</cp:coreProperties>
</file>