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7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394" autoAdjust="0"/>
  </p:normalViewPr>
  <p:slideViewPr>
    <p:cSldViewPr>
      <p:cViewPr varScale="1">
        <p:scale>
          <a:sx n="98" d="100"/>
          <a:sy n="98" d="100"/>
        </p:scale>
        <p:origin x="101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DE2168-CD7B-66A9-45E7-74C6F474C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50EBF3D-E61F-0560-A97E-B4D7E1DB80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C733013-87EA-CE9B-57D7-25A0FB030E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7D23930-F68D-0EDF-1D63-BCCD6D0411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3910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ABF00531-EAA8-F523-2A9E-788BA7E3DC9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6135017"/>
            <a:ext cx="1331640" cy="722982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 userDrawn="1"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5387AB-53D8-FF8F-A12A-6C61BE0ED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>
            <a:extLst>
              <a:ext uri="{FF2B5EF4-FFF2-40B4-BE49-F238E27FC236}">
                <a16:creationId xmlns:a16="http://schemas.microsoft.com/office/drawing/2014/main" id="{26BAEC73-666C-DD82-3DF6-4C8D10A4E38B}"/>
              </a:ext>
            </a:extLst>
          </p:cNvPr>
          <p:cNvSpPr txBox="1">
            <a:spLocks/>
          </p:cNvSpPr>
          <p:nvPr/>
        </p:nvSpPr>
        <p:spPr>
          <a:xfrm>
            <a:off x="173916" y="62227"/>
            <a:ext cx="8970083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latin typeface="Arial" charset="0"/>
              </a:rPr>
              <a:t>HD90-BQ397GU1-S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Kondenzační sušička s tepelným čerpadlem X SERIES 11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Tepelné čerpadlo, Twin Turbo, Invertorový motor, i-Refresh Pro, i-</a:t>
            </a:r>
            <a:r>
              <a:rPr lang="cs-CZ" altLang="cs-CZ" sz="14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time</a:t>
            </a:r>
            <a:r>
              <a:rPr lang="cs-CZ" altLang="cs-CZ" sz="14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displej v CZ a SK, držák na boty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E360BC3-819E-8DA7-18AA-A6A8796A1E77}"/>
              </a:ext>
            </a:extLst>
          </p:cNvPr>
          <p:cNvCxnSpPr/>
          <p:nvPr/>
        </p:nvCxnSpPr>
        <p:spPr>
          <a:xfrm>
            <a:off x="3846325" y="998331"/>
            <a:ext cx="0" cy="576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>
            <a:extLst>
              <a:ext uri="{FF2B5EF4-FFF2-40B4-BE49-F238E27FC236}">
                <a16:creationId xmlns:a16="http://schemas.microsoft.com/office/drawing/2014/main" id="{F3CDBFE4-661A-C027-D6B3-38F56028539C}"/>
              </a:ext>
            </a:extLst>
          </p:cNvPr>
          <p:cNvSpPr txBox="1">
            <a:spLocks/>
          </p:cNvSpPr>
          <p:nvPr/>
        </p:nvSpPr>
        <p:spPr>
          <a:xfrm>
            <a:off x="0" y="908720"/>
            <a:ext cx="3832383" cy="594928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2023/2534)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Jmenovitá kapacita  (kg) 		9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Energetická třída			B</a:t>
            </a:r>
          </a:p>
          <a:p>
            <a:pPr marL="0" indent="0">
              <a:spcBef>
                <a:spcPct val="0"/>
              </a:spcBef>
              <a:buNone/>
            </a:pPr>
            <a:r>
              <a:rPr lang="pl-PL" altLang="cs-CZ" sz="800" dirty="0">
                <a:latin typeface="Arial" charset="0"/>
              </a:rPr>
              <a:t>Spotřeba energie na 100 sušičích cyklů	(kwh)	92</a:t>
            </a:r>
          </a:p>
          <a:p>
            <a:pPr marL="0" indent="0">
              <a:spcBef>
                <a:spcPct val="0"/>
              </a:spcBef>
              <a:buNone/>
            </a:pPr>
            <a:r>
              <a:rPr lang="pl-PL" altLang="cs-CZ" sz="800" dirty="0">
                <a:latin typeface="Arial" charset="0"/>
              </a:rPr>
              <a:t>Spotřeba energie na 1 sušicí cyklus (kWh)	0,92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Účinnost kondenzace (%)		91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kondenzace 		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57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emisí hluku šířeného vzduchem		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Trvání programu plná náplň (hod:min) 		4:30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Wifi + Bluetooth připojení </a:t>
            </a:r>
            <a:r>
              <a:rPr lang="cs-CZ" altLang="cs-CZ" sz="800" dirty="0">
                <a:latin typeface="Arial" panose="020B0604020202020204" pitchFamily="34" charset="0"/>
              </a:rPr>
              <a:t>-  možnost bezdotykového připojení k Wifi a ovládání sušičky přes aplikaci hOn s dalšími programy a funkcemi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Aplikace hOn navrhne nejlepší program pro péči o vaše oděvy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Tepelné čerpadlo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Twin turbo - dva nezávislé motory – 3 výhody: </a:t>
            </a:r>
            <a:r>
              <a:rPr lang="cs-CZ" altLang="cs-CZ" sz="800" dirty="0">
                <a:latin typeface="Arial" panose="020B0604020202020204" pitchFamily="34" charset="0"/>
              </a:rPr>
              <a:t>nepřetržitý zpětný chod, nezávislý motor ventilátoru, inovativní design pro sušení na držáku </a:t>
            </a:r>
          </a:p>
          <a:p>
            <a:pPr>
              <a:spcBef>
                <a:spcPct val="0"/>
              </a:spcBef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Ultra Reverse Drum - obousměrné otáčení bubnu -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proti zamotání prádla a pro rovnoměrnou distribuci teplého vzduchu</a:t>
            </a:r>
            <a:endParaRPr lang="cs-CZ" altLang="cs-CZ" sz="800" dirty="0">
              <a:latin typeface="Arial" panose="020B0604020202020204" pitchFamily="34" charset="0"/>
            </a:endParaRP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Invertorový motor – nízká spotřeba energie a hlučnost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Pillow Drum –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šetrný buben s polštářkovými výstupky;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Osvětlení bubnu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i-</a:t>
            </a:r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možnost prodloužit dobu sušení dle potřeby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4 úrovně senzorového sušení –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Extra suché, Připraveno na uložení do skříně, Připraveno k oblečení, Připraveno k žehlení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i-Refresh Pro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- ultrazvuková technologie k vytvoření mikropáry pro odstranění pachů, sterilizaci tkanin a redukci záhybů s použitím destilované vody 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Flexi Air –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5 úrovní rychlosti proudění vzduchu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Hygienický –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ničí 99 % bakterií, roztočů a virů při vysoké teplotě</a:t>
            </a: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Programy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17 programů: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Eco, Smart AI, Košile, Bavlna, Syntetika, Jemné, Ručníky, Dětské, Sportovní, Objemné, Časovač, Rychlý 30‘, Outdoor, Vlna, Přikrývky, Ohřátí, Noční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Funkce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Flexi Air (Proměnlivý vzduch), i-Refresh Pro, Hygienický, Oblíbený, Wifi, Proti pomačkání, Teplota, Úroveň vysušení (4), i-</a:t>
            </a:r>
            <a:r>
              <a:rPr lang="cs-CZ" sz="800" dirty="0" err="1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, Připomínka žehlení, Odložený start programu, Nastavení, Dětský zámek, Kontrolka zvuková signalizace (možnost vypnout), Kontrolka čištění filtru, Kontrolka vyprázdnění nádrže na vodu, </a:t>
            </a: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Digitální dotykový displej v CZ i SK jazyce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Invertorový motor; </a:t>
            </a: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Objem bubnu 126 l;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Materiál bubnu Nerez; Buben s obousměrným otáčením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Vypouštěcí hadička součástí; Nastavitelné nožičky; Chladivo R209; Tříúrovňový filtr; Možnost otočení směru otevírání dvířek;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Držák na sušení  jemných tkanin a bot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5C391B9-6C53-8A18-3380-BC8C9EC370A1}"/>
              </a:ext>
            </a:extLst>
          </p:cNvPr>
          <p:cNvCxnSpPr/>
          <p:nvPr/>
        </p:nvCxnSpPr>
        <p:spPr>
          <a:xfrm>
            <a:off x="5502509" y="998331"/>
            <a:ext cx="0" cy="576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>
            <a:extLst>
              <a:ext uri="{FF2B5EF4-FFF2-40B4-BE49-F238E27FC236}">
                <a16:creationId xmlns:a16="http://schemas.microsoft.com/office/drawing/2014/main" id="{47973599-958F-BCF4-2835-C696DC979488}"/>
              </a:ext>
            </a:extLst>
          </p:cNvPr>
          <p:cNvSpPr/>
          <p:nvPr/>
        </p:nvSpPr>
        <p:spPr>
          <a:xfrm>
            <a:off x="5577070" y="4581128"/>
            <a:ext cx="356693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31103135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6921081520512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</a:t>
            </a:r>
            <a:r>
              <a:rPr lang="cs-CZ" altLang="cs-CZ" sz="800">
                <a:solidFill>
                  <a:prstClr val="black"/>
                </a:solidFill>
                <a:latin typeface="Arial" charset="0"/>
              </a:rPr>
              <a:t>	Antracit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845 x 595 x </a:t>
            </a:r>
            <a:r>
              <a:rPr lang="cs-CZ" altLang="cs-CZ" sz="800" b="1" dirty="0">
                <a:solidFill>
                  <a:prstClr val="black"/>
                </a:solidFill>
                <a:latin typeface="Arial" panose="020B0604020202020204" pitchFamily="34" charset="0"/>
              </a:rPr>
              <a:t>710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 celková 		hloubka, </a:t>
            </a:r>
            <a:r>
              <a:rPr lang="cs-CZ" altLang="cs-CZ" sz="800" b="1" dirty="0">
                <a:solidFill>
                  <a:prstClr val="black"/>
                </a:solidFill>
                <a:latin typeface="Arial" panose="020B0604020202020204" pitchFamily="34" charset="0"/>
              </a:rPr>
              <a:t>631 mm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bez dvířek 		a připojení na odpad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59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894 x 668 x 758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65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3CB82D36-F317-99CF-2471-4F31EEBAEB83}"/>
              </a:ext>
            </a:extLst>
          </p:cNvPr>
          <p:cNvSpPr txBox="1"/>
          <p:nvPr/>
        </p:nvSpPr>
        <p:spPr>
          <a:xfrm>
            <a:off x="5479162" y="65871"/>
            <a:ext cx="38544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2023/2534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AEF81B81-0013-DA82-B16E-EB4DCC615A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513" y="1107137"/>
            <a:ext cx="623745" cy="623745"/>
          </a:xfrm>
          <a:prstGeom prst="rect">
            <a:avLst/>
          </a:prstGeom>
        </p:spPr>
      </p:pic>
      <p:sp>
        <p:nvSpPr>
          <p:cNvPr id="31" name="TextovéPole 30">
            <a:extLst>
              <a:ext uri="{FF2B5EF4-FFF2-40B4-BE49-F238E27FC236}">
                <a16:creationId xmlns:a16="http://schemas.microsoft.com/office/drawing/2014/main" id="{794994FC-57D9-DCDC-8872-AEC539C177DF}"/>
              </a:ext>
            </a:extLst>
          </p:cNvPr>
          <p:cNvSpPr txBox="1"/>
          <p:nvPr/>
        </p:nvSpPr>
        <p:spPr>
          <a:xfrm>
            <a:off x="4688445" y="997734"/>
            <a:ext cx="9144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</a:p>
        </p:txBody>
      </p:sp>
      <p:pic>
        <p:nvPicPr>
          <p:cNvPr id="64" name="Obrázek 6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9807" y="2060928"/>
            <a:ext cx="720000" cy="720000"/>
          </a:xfrm>
          <a:prstGeom prst="rect">
            <a:avLst/>
          </a:prstGeom>
        </p:spPr>
      </p:pic>
      <p:sp>
        <p:nvSpPr>
          <p:cNvPr id="65" name="TextovéPole 64"/>
          <p:cNvSpPr txBox="1"/>
          <p:nvPr/>
        </p:nvSpPr>
        <p:spPr>
          <a:xfrm>
            <a:off x="4680769" y="2140136"/>
            <a:ext cx="837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i-time – </a:t>
            </a:r>
            <a:r>
              <a:rPr lang="pl-PL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regulace doby praní dle potřeby</a:t>
            </a:r>
          </a:p>
        </p:txBody>
      </p:sp>
      <p:sp>
        <p:nvSpPr>
          <p:cNvPr id="67" name="TextovéPole 66"/>
          <p:cNvSpPr txBox="1"/>
          <p:nvPr/>
        </p:nvSpPr>
        <p:spPr>
          <a:xfrm>
            <a:off x="4518490" y="5926976"/>
            <a:ext cx="9785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 -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pouhých 57 dB(A</a:t>
            </a:r>
          </a:p>
        </p:txBody>
      </p:sp>
      <p:sp>
        <p:nvSpPr>
          <p:cNvPr id="68" name="TextovéPole 67"/>
          <p:cNvSpPr txBox="1"/>
          <p:nvPr/>
        </p:nvSpPr>
        <p:spPr>
          <a:xfrm>
            <a:off x="4606843" y="5025370"/>
            <a:ext cx="8977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Pilow Drum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šetrný buben s polštářkovými výstupky pro jemné sušení</a:t>
            </a:r>
          </a:p>
        </p:txBody>
      </p:sp>
      <p:sp>
        <p:nvSpPr>
          <p:cNvPr id="69" name="TextovéPole 68"/>
          <p:cNvSpPr txBox="1"/>
          <p:nvPr/>
        </p:nvSpPr>
        <p:spPr>
          <a:xfrm>
            <a:off x="4622487" y="4110171"/>
            <a:ext cx="92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Tepelné čerpadlo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energeticky úsporné a pro prádlo šetrné sušení</a:t>
            </a:r>
          </a:p>
        </p:txBody>
      </p:sp>
      <p:pic>
        <p:nvPicPr>
          <p:cNvPr id="71" name="Obrázek 7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8958" y="5877352"/>
            <a:ext cx="720000" cy="720000"/>
          </a:xfrm>
          <a:prstGeom prst="rect">
            <a:avLst/>
          </a:prstGeom>
        </p:spPr>
      </p:pic>
      <p:sp>
        <p:nvSpPr>
          <p:cNvPr id="72" name="Obdélník 71"/>
          <p:cNvSpPr/>
          <p:nvPr/>
        </p:nvSpPr>
        <p:spPr>
          <a:xfrm>
            <a:off x="3858959" y="6070992"/>
            <a:ext cx="478342" cy="27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4" name="Obrázek 7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597" y="4152420"/>
            <a:ext cx="720000" cy="720000"/>
          </a:xfrm>
          <a:prstGeom prst="rect">
            <a:avLst/>
          </a:prstGeom>
        </p:spPr>
      </p:pic>
      <p:pic>
        <p:nvPicPr>
          <p:cNvPr id="75" name="Obrázek 7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008" y="5013256"/>
            <a:ext cx="720000" cy="72000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3857866" y="5926976"/>
            <a:ext cx="479435" cy="2714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51" t="6951" r="19551" b="6951"/>
          <a:stretch/>
        </p:blipFill>
        <p:spPr>
          <a:xfrm>
            <a:off x="5628366" y="1769405"/>
            <a:ext cx="1988112" cy="2810779"/>
          </a:xfrm>
          <a:prstGeom prst="rect">
            <a:avLst/>
          </a:prstGeom>
        </p:spPr>
      </p:pic>
      <p:pic>
        <p:nvPicPr>
          <p:cNvPr id="26" name="Obrázek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374" y="1011167"/>
            <a:ext cx="1405273" cy="71971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250829" y="1000726"/>
            <a:ext cx="706388" cy="69269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334" y="1888171"/>
            <a:ext cx="1180829" cy="236165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9" name="TextovéPole 28"/>
          <p:cNvSpPr txBox="1"/>
          <p:nvPr/>
        </p:nvSpPr>
        <p:spPr>
          <a:xfrm>
            <a:off x="4618562" y="2927846"/>
            <a:ext cx="9316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I-Refresh Pro - 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ultrazvuková technologie mikropáry odstraňuje pachy, pomačkání a sterilizuje</a:t>
            </a:r>
          </a:p>
        </p:txBody>
      </p:sp>
      <p:pic>
        <p:nvPicPr>
          <p:cNvPr id="30" name="Obrázek 2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450" y="3137732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9146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b4af0723-3826-4aee-ba08-906e8dce3040"/>
    <ds:schemaRef ds:uri="http://purl.org/dc/elements/1.1/"/>
    <ds:schemaRef ds:uri="a09af93a-bc92-4cce-8ba3-c8fdbed82e22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3739</TotalTime>
  <Words>600</Words>
  <Application>Microsoft Office PowerPoint</Application>
  <PresentationFormat>Předvádění na obrazovce (4:3)</PresentationFormat>
  <Paragraphs>52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Veronika Dušková</cp:lastModifiedBy>
  <cp:revision>307</cp:revision>
  <cp:lastPrinted>2025-07-01T09:17:14Z</cp:lastPrinted>
  <dcterms:created xsi:type="dcterms:W3CDTF">2015-07-16T11:02:07Z</dcterms:created>
  <dcterms:modified xsi:type="dcterms:W3CDTF">2026-04-27T11:09:27Z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