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797675" cy="98726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493" autoAdjust="0"/>
    <p:restoredTop sz="94660"/>
  </p:normalViewPr>
  <p:slideViewPr>
    <p:cSldViewPr>
      <p:cViewPr varScale="1">
        <p:scale>
          <a:sx n="82" d="100"/>
          <a:sy n="82" d="100"/>
        </p:scale>
        <p:origin x="19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251348" cy="38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28"/>
          <p:cNvSpPr>
            <a:spLocks/>
          </p:cNvSpPr>
          <p:nvPr userDrawn="1"/>
        </p:nvSpPr>
        <p:spPr bwMode="auto">
          <a:xfrm flipH="1" flipV="1">
            <a:off x="0" y="6211575"/>
            <a:ext cx="6984776" cy="646425"/>
          </a:xfrm>
          <a:custGeom>
            <a:avLst/>
            <a:gdLst>
              <a:gd name="connsiteX0" fmla="*/ 0 w 8915400"/>
              <a:gd name="connsiteY0" fmla="*/ 0 h 1026989"/>
              <a:gd name="connsiteX1" fmla="*/ 311567 w 8915400"/>
              <a:gd name="connsiteY1" fmla="*/ 0 h 1026989"/>
              <a:gd name="connsiteX2" fmla="*/ 8609192 w 8915400"/>
              <a:gd name="connsiteY2" fmla="*/ 0 h 1026989"/>
              <a:gd name="connsiteX3" fmla="*/ 8892102 w 8915400"/>
              <a:gd name="connsiteY3" fmla="*/ 281709 h 1026989"/>
              <a:gd name="connsiteX4" fmla="*/ 8915400 w 8915400"/>
              <a:gd name="connsiteY4" fmla="*/ 313802 h 1026989"/>
              <a:gd name="connsiteX5" fmla="*/ 8892102 w 8915400"/>
              <a:gd name="connsiteY5" fmla="*/ 345896 h 1026989"/>
              <a:gd name="connsiteX6" fmla="*/ 8203133 w 8915400"/>
              <a:gd name="connsiteY6" fmla="*/ 1012725 h 1026989"/>
              <a:gd name="connsiteX7" fmla="*/ 8196476 w 8915400"/>
              <a:gd name="connsiteY7" fmla="*/ 1016291 h 1026989"/>
              <a:gd name="connsiteX8" fmla="*/ 8173178 w 8915400"/>
              <a:gd name="connsiteY8" fmla="*/ 1026989 h 1026989"/>
              <a:gd name="connsiteX9" fmla="*/ 686871 w 8915400"/>
              <a:gd name="connsiteY9" fmla="*/ 1026989 h 1026989"/>
              <a:gd name="connsiteX10" fmla="*/ 0 w 8915400"/>
              <a:gd name="connsiteY10" fmla="*/ 1026989 h 102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915400" h="1026989">
                <a:moveTo>
                  <a:pt x="0" y="0"/>
                </a:moveTo>
                <a:lnTo>
                  <a:pt x="311567" y="0"/>
                </a:lnTo>
                <a:cubicBezTo>
                  <a:pt x="1814549" y="0"/>
                  <a:pt x="4345887" y="0"/>
                  <a:pt x="8609192" y="0"/>
                </a:cubicBezTo>
                <a:cubicBezTo>
                  <a:pt x="8609192" y="0"/>
                  <a:pt x="8609192" y="0"/>
                  <a:pt x="8892102" y="281709"/>
                </a:cubicBezTo>
                <a:cubicBezTo>
                  <a:pt x="8892102" y="281709"/>
                  <a:pt x="8915400" y="299539"/>
                  <a:pt x="8915400" y="313802"/>
                </a:cubicBezTo>
                <a:cubicBezTo>
                  <a:pt x="8915400" y="328066"/>
                  <a:pt x="8892102" y="345896"/>
                  <a:pt x="8892102" y="345896"/>
                </a:cubicBezTo>
                <a:cubicBezTo>
                  <a:pt x="8892102" y="345896"/>
                  <a:pt x="8892102" y="345896"/>
                  <a:pt x="8203133" y="1012725"/>
                </a:cubicBezTo>
                <a:cubicBezTo>
                  <a:pt x="8203133" y="1012725"/>
                  <a:pt x="8206461" y="1009159"/>
                  <a:pt x="8196476" y="1016291"/>
                </a:cubicBezTo>
                <a:cubicBezTo>
                  <a:pt x="8186491" y="1026989"/>
                  <a:pt x="8173178" y="1026989"/>
                  <a:pt x="8173178" y="1026989"/>
                </a:cubicBezTo>
                <a:cubicBezTo>
                  <a:pt x="8173178" y="1026989"/>
                  <a:pt x="8173178" y="1026989"/>
                  <a:pt x="686871" y="1026989"/>
                </a:cubicBezTo>
                <a:lnTo>
                  <a:pt x="0" y="1026989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txBody>
          <a:bodyPr vert="horz" wrap="square" lIns="86818" tIns="43409" rIns="86818" bIns="43409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709">
              <a:solidFill>
                <a:prstClr val="black"/>
              </a:solidFill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CBF3D83-6329-4114-881B-C48C9E2EDB1D}"/>
              </a:ext>
            </a:extLst>
          </p:cNvPr>
          <p:cNvSpPr>
            <a:spLocks/>
          </p:cNvSpPr>
          <p:nvPr userDrawn="1"/>
        </p:nvSpPr>
        <p:spPr bwMode="auto">
          <a:xfrm rot="5400000">
            <a:off x="-98852" y="98850"/>
            <a:ext cx="519832" cy="322129"/>
          </a:xfrm>
          <a:custGeom>
            <a:avLst/>
            <a:gdLst>
              <a:gd name="T0" fmla="*/ 397 w 524"/>
              <a:gd name="T1" fmla="*/ 0 h 398"/>
              <a:gd name="T2" fmla="*/ 0 w 524"/>
              <a:gd name="T3" fmla="*/ 398 h 398"/>
              <a:gd name="T4" fmla="*/ 524 w 524"/>
              <a:gd name="T5" fmla="*/ 398 h 398"/>
              <a:gd name="T6" fmla="*/ 524 w 524"/>
              <a:gd name="T7" fmla="*/ 130 h 398"/>
              <a:gd name="T8" fmla="*/ 397 w 524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4" h="398">
                <a:moveTo>
                  <a:pt x="397" y="0"/>
                </a:moveTo>
                <a:lnTo>
                  <a:pt x="0" y="398"/>
                </a:lnTo>
                <a:lnTo>
                  <a:pt x="524" y="398"/>
                </a:lnTo>
                <a:lnTo>
                  <a:pt x="524" y="130"/>
                </a:lnTo>
                <a:lnTo>
                  <a:pt x="397" y="0"/>
                </a:lnTo>
                <a:close/>
              </a:path>
            </a:pathLst>
          </a:custGeom>
          <a:solidFill>
            <a:srgbClr val="015AAA"/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5114" tIns="32557" rIns="65114" bIns="32557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0" y="908720"/>
            <a:ext cx="7147240" cy="0"/>
          </a:xfrm>
          <a:prstGeom prst="line">
            <a:avLst/>
          </a:prstGeom>
          <a:ln w="19050"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26.11.2021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ástupný symbol pro text 3"/>
          <p:cNvSpPr txBox="1">
            <a:spLocks/>
          </p:cNvSpPr>
          <p:nvPr/>
        </p:nvSpPr>
        <p:spPr>
          <a:xfrm>
            <a:off x="289661" y="19066"/>
            <a:ext cx="8818904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4472C4"/>
                </a:solidFill>
                <a:latin typeface="Arial" charset="0"/>
              </a:rPr>
              <a:t>HWO45NB4B0B1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Kompaktní pečící trouba I-</a:t>
            </a:r>
            <a:r>
              <a:rPr lang="cs-CZ" altLang="cs-CZ" sz="1400" dirty="0" err="1">
                <a:latin typeface="Arial" charset="0"/>
              </a:rPr>
              <a:t>Message</a:t>
            </a:r>
            <a:r>
              <a:rPr lang="cs-CZ" altLang="cs-CZ" sz="1400" dirty="0">
                <a:latin typeface="Arial" charset="0"/>
              </a:rPr>
              <a:t> </a:t>
            </a:r>
            <a:r>
              <a:rPr lang="cs-CZ" altLang="cs-CZ" sz="1400" dirty="0" err="1">
                <a:latin typeface="Arial" charset="0"/>
              </a:rPr>
              <a:t>Series</a:t>
            </a:r>
            <a:r>
              <a:rPr lang="cs-CZ" altLang="cs-CZ" sz="1400" dirty="0">
                <a:latin typeface="Arial" charset="0"/>
              </a:rPr>
              <a:t> 4 s grilem a horkým vzduchem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Objem 34 l, gril, průměr otočného talíře 320 mm, horký vzduch, dotykový displej, halogenové osvětlení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22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95138" y="883509"/>
            <a:ext cx="3946438" cy="5206885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Hlavní vlastnosti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Kapacita (l) 			34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Stupně mikrovlnného výkonu (W) 		6 (</a:t>
            </a:r>
            <a:r>
              <a:rPr lang="pl-PL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150W; 300W; 				450W; 600W; 750W; 			900W)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Maximální výkon gril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Maximální výkon horkého vzduchu (W)		1500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Maximální výkon mikrovlnného ohřevu (W)	900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Maximální výkon (W)		3200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Jištění (A)			14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Průměr otočného smaltovaného talíře (mm)	320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br>
              <a:rPr lang="cs-CZ" altLang="cs-CZ" sz="800" dirty="0">
                <a:solidFill>
                  <a:prstClr val="black"/>
                </a:solidFill>
                <a:latin typeface="Arial" charset="0"/>
              </a:rPr>
            </a:b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Programy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Mikrovlny, Gril, Horký vzduch, Rozmrazování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6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 úrovní výkonu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12 automatických programů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u="sng" dirty="0">
                <a:solidFill>
                  <a:prstClr val="black"/>
                </a:solidFill>
                <a:latin typeface="Arial" charset="0"/>
                <a:cs typeface="+mn-cs"/>
              </a:rPr>
              <a:t>Funkce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Dotykové ovládání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Halogenové osvětlení</a:t>
            </a:r>
            <a:endParaRPr lang="cs-CZ" altLang="cs-CZ" sz="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Elektronická minutka se zvukovou signalizací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Digitální hodiny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Zvuková signalizace na konci programu</a:t>
            </a:r>
            <a:endParaRPr lang="cs-CZ" altLang="cs-CZ" sz="800" b="1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Otevírání dvířek výklopem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  <a:cs typeface="+mn-cs"/>
              </a:rPr>
              <a:t>Nerezový interiér</a:t>
            </a: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Funkce My taste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– rychlý přístup k oblíbeným receptům a programům přes aplikaci</a:t>
            </a:r>
            <a:endParaRPr lang="cs-CZ" altLang="cs-CZ" sz="800" dirty="0">
              <a:solidFill>
                <a:prstClr val="black"/>
              </a:solidFill>
              <a:latin typeface="Arial" charset="0"/>
              <a:cs typeface="+mn-cs"/>
            </a:endParaRPr>
          </a:p>
          <a:p>
            <a:pPr marL="0" lvl="0" indent="0">
              <a:lnSpc>
                <a:spcPct val="100000"/>
              </a:lnSpc>
              <a:spcBef>
                <a:spcPct val="0"/>
              </a:spcBef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buNone/>
            </a:pPr>
            <a:r>
              <a:rPr lang="cs-CZ" sz="800" b="1" u="sng" dirty="0">
                <a:latin typeface="Arial" charset="0"/>
              </a:rPr>
              <a:t>Příslušenství</a:t>
            </a:r>
            <a:br>
              <a:rPr lang="cs-CZ" sz="800" dirty="0">
                <a:latin typeface="Arial" charset="0"/>
              </a:rPr>
            </a:br>
            <a:r>
              <a:rPr lang="cs-CZ" sz="800" dirty="0">
                <a:latin typeface="Arial" charset="0"/>
              </a:rPr>
              <a:t>1x grilovací mřížka</a:t>
            </a:r>
          </a:p>
          <a:p>
            <a:pPr marL="0" indent="0">
              <a:buNone/>
            </a:pPr>
            <a:r>
              <a:rPr lang="cs-CZ" sz="800">
                <a:latin typeface="Arial" charset="0"/>
              </a:rPr>
              <a:t>1x skleněný </a:t>
            </a:r>
            <a:r>
              <a:rPr lang="cs-CZ" sz="800" dirty="0">
                <a:latin typeface="Arial" charset="0"/>
              </a:rPr>
              <a:t>talíř</a:t>
            </a: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22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5758056" y="5013176"/>
            <a:ext cx="3384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Kód		38900686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EAN		8059019030036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Barva		Černé sklo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výrobku V × Š × H (mm)	</a:t>
            </a:r>
            <a:r>
              <a:rPr lang="cs-CZ" altLang="cs-CZ" sz="800" dirty="0">
                <a:latin typeface="Arial" panose="020B0604020202020204" pitchFamily="34" charset="0"/>
              </a:rPr>
              <a:t>455 × 596 × 546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35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× Š × H (mm)	</a:t>
            </a:r>
            <a:r>
              <a:rPr lang="cs-CZ" altLang="cs-CZ" sz="800" dirty="0">
                <a:latin typeface="Arial" panose="020B0604020202020204" pitchFamily="34" charset="0"/>
              </a:rPr>
              <a:t>530 × 650 × 650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40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4355976" y="2780928"/>
            <a:ext cx="360040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2C5EDE-E00C-4FC2-BE75-CA8ED5FDD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253" y="1235720"/>
            <a:ext cx="3047626" cy="23478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A80E8E0-C856-4FE4-99E2-5E118E7B5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503" y="3755545"/>
            <a:ext cx="1402174" cy="108560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36CEA53-B7FA-4AF7-A2AD-BB4E028029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568" y="3791632"/>
            <a:ext cx="1402174" cy="9580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EFCFA0DF-3B6B-48B3-A01F-075AB49355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8326" y="1168365"/>
            <a:ext cx="693605" cy="616305"/>
          </a:xfrm>
          <a:prstGeom prst="rect">
            <a:avLst/>
          </a:prstGeom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30556B0D-81CF-4DD3-9363-2B8DB99E127F}"/>
              </a:ext>
            </a:extLst>
          </p:cNvPr>
          <p:cNvSpPr txBox="1"/>
          <p:nvPr/>
        </p:nvSpPr>
        <p:spPr>
          <a:xfrm>
            <a:off x="4671230" y="1321244"/>
            <a:ext cx="993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Plně dotykový displej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endParaRPr lang="cs-CZ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68DD1632-A57F-4F75-B6B1-D704139B62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1950" y="1944654"/>
            <a:ext cx="506356" cy="58119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FEFA6D30-5F15-45EB-9D7E-2F2770551E5B}"/>
              </a:ext>
            </a:extLst>
          </p:cNvPr>
          <p:cNvSpPr txBox="1"/>
          <p:nvPr/>
        </p:nvSpPr>
        <p:spPr>
          <a:xfrm>
            <a:off x="4625845" y="1948170"/>
            <a:ext cx="1061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kombinace s troubou I-</a:t>
            </a:r>
            <a:r>
              <a:rPr lang="cs-CZ" sz="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stejném designu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8AD42BE-4EAA-4BD6-BCBD-CA2D203174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976" y="2888940"/>
            <a:ext cx="735555" cy="343610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C2C63678-70A2-4FC7-B4A8-F350E488783A}"/>
              </a:ext>
            </a:extLst>
          </p:cNvPr>
          <p:cNvSpPr txBox="1"/>
          <p:nvPr/>
        </p:nvSpPr>
        <p:spPr>
          <a:xfrm>
            <a:off x="4603847" y="2905036"/>
            <a:ext cx="1061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Mnoho receptů na dosah ruky</a:t>
            </a: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95BD839E46F24EB4770DF09025A07F" ma:contentTypeVersion="11" ma:contentTypeDescription="Vytvoří nový dokument" ma:contentTypeScope="" ma:versionID="899d58e324f7d2ad8dbbf30f92ba481f">
  <xsd:schema xmlns:xsd="http://www.w3.org/2001/XMLSchema" xmlns:xs="http://www.w3.org/2001/XMLSchema" xmlns:p="http://schemas.microsoft.com/office/2006/metadata/properties" xmlns:ns3="a09af93a-bc92-4cce-8ba3-c8fdbed82e22" xmlns:ns4="b4af0723-3826-4aee-ba08-906e8dce3040" targetNamespace="http://schemas.microsoft.com/office/2006/metadata/properties" ma:root="true" ma:fieldsID="8ecc31191407e2209a8b26e29ff69bbb" ns3:_="" ns4:_="">
    <xsd:import namespace="a09af93a-bc92-4cce-8ba3-c8fdbed82e22"/>
    <xsd:import namespace="b4af0723-3826-4aee-ba08-906e8dce304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af93a-bc92-4cce-8ba3-c8fdbed82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f0723-3826-4aee-ba08-906e8dce304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8943F7-9869-47ED-98D3-9740D3D8EE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1747CF-528E-4FB1-8821-D297DBD7BA7C}">
  <ds:schemaRefs>
    <ds:schemaRef ds:uri="http://purl.org/dc/elements/1.1/"/>
    <ds:schemaRef ds:uri="http://schemas.microsoft.com/office/2006/metadata/properties"/>
    <ds:schemaRef ds:uri="b4af0723-3826-4aee-ba08-906e8dce3040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a09af93a-bc92-4cce-8ba3-c8fdbed82e22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DD55FB-A287-496D-995F-BEB9B7F59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af93a-bc92-4cce-8ba3-c8fdbed82e22"/>
    <ds:schemaRef ds:uri="b4af0723-3826-4aee-ba08-906e8dce3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264</Words>
  <Application>Microsoft Office PowerPoint</Application>
  <PresentationFormat>Předvádění na obrazovce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Kristýna Kopecká</cp:lastModifiedBy>
  <cp:revision>303</cp:revision>
  <cp:lastPrinted>2021-09-06T12:31:26Z</cp:lastPrinted>
  <dcterms:created xsi:type="dcterms:W3CDTF">2015-07-16T11:02:07Z</dcterms:created>
  <dcterms:modified xsi:type="dcterms:W3CDTF">2021-11-26T14:15:43Z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0x010100C795BD839E46F24EB4770DF09025A07F</vt:lpwstr>
  </property>
</Properties>
</file>