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89" d="100"/>
          <a:sy n="89" d="100"/>
        </p:scale>
        <p:origin x="131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21.01.2020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21.01.2020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21.01.2020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21.01.2020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21.01.2020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brázek 3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-36512" y="44624"/>
            <a:ext cx="9145016" cy="108012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CIS642SCTT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Vestavná </a:t>
            </a:r>
            <a:r>
              <a:rPr lang="cs-CZ" altLang="cs-CZ" sz="1400" dirty="0" smtClean="0">
                <a:latin typeface="Arial" charset="0"/>
              </a:rPr>
              <a:t>indukční deska šíře 60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4 varné zóny, dotykové ovládání,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dětská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pojistka, 4x Booster, Power Management, funkce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Pauza, Udržování tepla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1052736"/>
            <a:ext cx="3888432" cy="54006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Počet varných zón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	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Celkový příkon (W)		7400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Připojení		220-240V ,50hz </a:t>
            </a:r>
            <a:r>
              <a:rPr lang="cs-CZ" altLang="cs-CZ" sz="800" dirty="0" smtClean="0">
                <a:latin typeface="Arial" charset="0"/>
              </a:rPr>
              <a:t>nebo 60hz     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    </a:t>
            </a:r>
            <a:r>
              <a:rPr lang="cs-CZ" altLang="cs-CZ" sz="800" dirty="0" smtClean="0">
                <a:latin typeface="Arial" charset="0"/>
              </a:rPr>
              <a:t>		380 </a:t>
            </a:r>
            <a:r>
              <a:rPr lang="cs-CZ" altLang="cs-CZ" sz="800" dirty="0">
                <a:latin typeface="Arial" charset="0"/>
              </a:rPr>
              <a:t>– 415 V 2N 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Jištění (A)		25 (A) / 32 (A)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Varné zóny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</a:t>
            </a:r>
            <a:r>
              <a:rPr lang="cs-CZ" altLang="cs-CZ" sz="800" dirty="0" smtClean="0">
                <a:latin typeface="Arial" charset="0"/>
              </a:rPr>
              <a:t>x </a:t>
            </a:r>
            <a:r>
              <a:rPr lang="cs-CZ" altLang="cs-CZ" sz="800" dirty="0">
                <a:latin typeface="Arial" charset="0"/>
              </a:rPr>
              <a:t>indukční Ø 180 </a:t>
            </a:r>
            <a:r>
              <a:rPr lang="cs-CZ" altLang="cs-CZ" sz="800" dirty="0" smtClean="0">
                <a:latin typeface="Arial" charset="0"/>
              </a:rPr>
              <a:t>mm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1500 W/ Booster 2000 W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2x indukční Ø 180 mm, 2000/ Booster 2600 W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Power Management - </a:t>
            </a:r>
            <a:r>
              <a:rPr lang="cs-CZ" altLang="cs-CZ" sz="800" b="1" dirty="0">
                <a:latin typeface="Arial" charset="0"/>
              </a:rPr>
              <a:t>nastavení příkonu desky na jeden z příkonů: 2,5/ 3,5/ 4,5/ 5,5/ 7,2kW s možností připojení na </a:t>
            </a:r>
            <a:r>
              <a:rPr lang="cs-CZ" altLang="cs-CZ" sz="800" b="1" dirty="0" smtClean="0">
                <a:latin typeface="Arial" charset="0"/>
              </a:rPr>
              <a:t>230 </a:t>
            </a:r>
            <a:r>
              <a:rPr lang="cs-CZ" altLang="cs-CZ" sz="800" b="1" dirty="0">
                <a:latin typeface="Arial" charset="0"/>
              </a:rPr>
              <a:t>V, 16 A jistič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 Pauza </a:t>
            </a: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Funkce </a:t>
            </a:r>
            <a:r>
              <a:rPr lang="cs-CZ" altLang="cs-CZ" sz="800" b="1" dirty="0" smtClean="0">
                <a:latin typeface="Arial" charset="0"/>
              </a:rPr>
              <a:t>Udržování </a:t>
            </a:r>
            <a:r>
              <a:rPr lang="cs-CZ" altLang="cs-CZ" sz="800" b="1" dirty="0">
                <a:latin typeface="Arial" charset="0"/>
              </a:rPr>
              <a:t>tepla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Dotykové </a:t>
            </a:r>
            <a:r>
              <a:rPr lang="cs-CZ" altLang="cs-CZ" sz="800" dirty="0" smtClean="0">
                <a:latin typeface="Arial" charset="0"/>
              </a:rPr>
              <a:t>ovládání </a:t>
            </a:r>
            <a:r>
              <a:rPr lang="cs-CZ" altLang="cs-CZ" sz="800" dirty="0" smtClean="0">
                <a:latin typeface="Arial" charset="0"/>
              </a:rPr>
              <a:t>SLIDER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9 úrovní výkonu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Ukazatel zbytkového </a:t>
            </a:r>
            <a:r>
              <a:rPr lang="cs-CZ" altLang="cs-CZ" sz="800" dirty="0" smtClean="0">
                <a:latin typeface="Arial" charset="0"/>
              </a:rPr>
              <a:t>tepla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Dětská pojistka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Bezpečnostní automatické vypnutí v případě dlouhodobé nečinnosti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Ochrana před přehřátím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Zvukový signál při vylití </a:t>
            </a:r>
            <a:r>
              <a:rPr lang="cs-CZ" altLang="cs-CZ" sz="800" dirty="0" smtClean="0">
                <a:latin typeface="Arial" charset="0"/>
              </a:rPr>
              <a:t>tekutin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788024" y="198884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Udržování tepla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Ovál 28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88024" y="1268760"/>
            <a:ext cx="864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Příkon 7,4 kW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263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788024" y="2780928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Dotykové ovládání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419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33802671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8016361990098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Provedení 		Rovné hrany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590 x 520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12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latin typeface="Arial" panose="020B0604020202020204" pitchFamily="34" charset="0"/>
              </a:rPr>
              <a:t>135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x 725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675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20" name="Přímá spojnice se šipkou 19"/>
          <p:cNvCxnSpPr/>
          <p:nvPr/>
        </p:nvCxnSpPr>
        <p:spPr>
          <a:xfrm>
            <a:off x="6012160" y="1772816"/>
            <a:ext cx="259228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6842604" y="1412776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60 cm</a:t>
            </a: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1" name="Vývojový diagram: spojnice 40"/>
          <p:cNvSpPr/>
          <p:nvPr/>
        </p:nvSpPr>
        <p:spPr>
          <a:xfrm>
            <a:off x="4067944" y="2636912"/>
            <a:ext cx="720000" cy="720000"/>
          </a:xfrm>
          <a:prstGeom prst="flowChartConnector">
            <a:avLst/>
          </a:prstGeom>
          <a:noFill/>
          <a:ln w="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47" name="TextovéPole 46"/>
          <p:cNvSpPr txBox="1"/>
          <p:nvPr/>
        </p:nvSpPr>
        <p:spPr>
          <a:xfrm>
            <a:off x="3995936" y="2780928"/>
            <a:ext cx="864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TOUCH</a:t>
            </a:r>
          </a:p>
          <a:p>
            <a:pPr algn="ctr"/>
            <a:r>
              <a:rPr lang="cs-CZ" sz="10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  <a:endParaRPr lang="cs-CZ" sz="10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Ovál 56"/>
          <p:cNvSpPr/>
          <p:nvPr/>
        </p:nvSpPr>
        <p:spPr>
          <a:xfrm>
            <a:off x="4860032" y="342900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8" name="TextovéPole 57"/>
          <p:cNvSpPr txBox="1"/>
          <p:nvPr/>
        </p:nvSpPr>
        <p:spPr>
          <a:xfrm>
            <a:off x="4788024" y="3573016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Dětská pojistka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9" name="Vývojový diagram: spojnice 58"/>
          <p:cNvSpPr/>
          <p:nvPr/>
        </p:nvSpPr>
        <p:spPr>
          <a:xfrm>
            <a:off x="4067944" y="3429000"/>
            <a:ext cx="720000" cy="720000"/>
          </a:xfrm>
          <a:prstGeom prst="flowChartConnector">
            <a:avLst/>
          </a:prstGeom>
          <a:noFill/>
          <a:ln w="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60" name="TextovéPole 59"/>
          <p:cNvSpPr txBox="1"/>
          <p:nvPr/>
        </p:nvSpPr>
        <p:spPr>
          <a:xfrm>
            <a:off x="4067944" y="3604954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 LOCK</a:t>
            </a:r>
            <a:endParaRPr lang="cs-CZ" sz="10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Vývojový diagram: spojnice 61"/>
          <p:cNvSpPr/>
          <p:nvPr/>
        </p:nvSpPr>
        <p:spPr>
          <a:xfrm>
            <a:off x="4067944" y="1052736"/>
            <a:ext cx="720000" cy="720000"/>
          </a:xfrm>
          <a:prstGeom prst="flowChartConnector">
            <a:avLst/>
          </a:prstGeom>
          <a:noFill/>
          <a:ln w="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63" name="TextovéPole 62"/>
          <p:cNvSpPr txBox="1"/>
          <p:nvPr/>
        </p:nvSpPr>
        <p:spPr>
          <a:xfrm>
            <a:off x="4067944" y="1196752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7,4</a:t>
            </a:r>
          </a:p>
          <a:p>
            <a:pPr algn="ctr"/>
            <a:r>
              <a:rPr lang="cs-CZ" sz="10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kW</a:t>
            </a:r>
            <a:endParaRPr lang="cs-CZ" sz="10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Vývojový diagram: spojnice 30"/>
          <p:cNvSpPr/>
          <p:nvPr/>
        </p:nvSpPr>
        <p:spPr>
          <a:xfrm>
            <a:off x="4067944" y="4221088"/>
            <a:ext cx="720000" cy="720000"/>
          </a:xfrm>
          <a:prstGeom prst="flowChartConnector">
            <a:avLst/>
          </a:prstGeom>
          <a:noFill/>
          <a:ln w="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40" name="TextovéPole 39"/>
          <p:cNvSpPr txBox="1"/>
          <p:nvPr/>
        </p:nvSpPr>
        <p:spPr>
          <a:xfrm>
            <a:off x="3995936" y="4419857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BOOSTER</a:t>
            </a:r>
            <a:endParaRPr lang="cs-CZ" sz="10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Ovál 41"/>
          <p:cNvSpPr/>
          <p:nvPr/>
        </p:nvSpPr>
        <p:spPr>
          <a:xfrm>
            <a:off x="4860032" y="422108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3" name="TextovéPole 42"/>
          <p:cNvSpPr txBox="1"/>
          <p:nvPr/>
        </p:nvSpPr>
        <p:spPr>
          <a:xfrm>
            <a:off x="4788024" y="4437692"/>
            <a:ext cx="864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4x Booster 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9" name="Vývojový diagram: spojnice 38"/>
          <p:cNvSpPr/>
          <p:nvPr/>
        </p:nvSpPr>
        <p:spPr>
          <a:xfrm>
            <a:off x="4067944" y="5027422"/>
            <a:ext cx="720000" cy="720000"/>
          </a:xfrm>
          <a:prstGeom prst="flowChartConnector">
            <a:avLst/>
          </a:prstGeom>
          <a:noFill/>
          <a:ln w="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44" name="TextovéPole 43"/>
          <p:cNvSpPr txBox="1"/>
          <p:nvPr/>
        </p:nvSpPr>
        <p:spPr>
          <a:xfrm>
            <a:off x="3959892" y="5209455"/>
            <a:ext cx="93610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5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 MANAGEMENT</a:t>
            </a:r>
            <a:endParaRPr lang="cs-CZ" sz="75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Ovál 44"/>
          <p:cNvSpPr/>
          <p:nvPr/>
        </p:nvSpPr>
        <p:spPr>
          <a:xfrm>
            <a:off x="4860032" y="5029081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6" name="TextovéPole 45"/>
          <p:cNvSpPr txBox="1"/>
          <p:nvPr/>
        </p:nvSpPr>
        <p:spPr>
          <a:xfrm>
            <a:off x="4788024" y="5085184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Nastavení výkonu desky pro jistič 16A nebo 32A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1" t="4851" r="3941" b="4851"/>
          <a:stretch/>
        </p:blipFill>
        <p:spPr>
          <a:xfrm>
            <a:off x="5796216" y="2070140"/>
            <a:ext cx="3096424" cy="2717270"/>
          </a:xfrm>
          <a:prstGeom prst="rect">
            <a:avLst/>
          </a:prstGeom>
        </p:spPr>
      </p:pic>
      <p:sp>
        <p:nvSpPr>
          <p:cNvPr id="48" name="Vývojový diagram: spojnice 47"/>
          <p:cNvSpPr/>
          <p:nvPr/>
        </p:nvSpPr>
        <p:spPr>
          <a:xfrm>
            <a:off x="4105730" y="1848970"/>
            <a:ext cx="720000" cy="720000"/>
          </a:xfrm>
          <a:prstGeom prst="flowChartConnector">
            <a:avLst/>
          </a:prstGeom>
          <a:noFill/>
          <a:ln w="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49" name="TextovéPole 48"/>
          <p:cNvSpPr txBox="1"/>
          <p:nvPr/>
        </p:nvSpPr>
        <p:spPr>
          <a:xfrm>
            <a:off x="4033722" y="1992986"/>
            <a:ext cx="864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KEEP WARM</a:t>
            </a:r>
            <a:endParaRPr lang="cs-CZ" sz="10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1433</TotalTime>
  <Words>71</Words>
  <Application>Microsoft Office PowerPoint</Application>
  <PresentationFormat>Předvádění na obrazovce (4:3)</PresentationFormat>
  <Paragraphs>53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128</cp:revision>
  <cp:lastPrinted>2016-05-05T10:40:20Z</cp:lastPrinted>
  <dcterms:created xsi:type="dcterms:W3CDTF">2015-07-16T11:02:07Z</dcterms:created>
  <dcterms:modified xsi:type="dcterms:W3CDTF">2020-01-21T14:26:52Z</dcterms:modified>
</cp:coreProperties>
</file>