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3" r:id="rId5"/>
  </p:sldMasterIdLst>
  <p:notesMasterIdLst>
    <p:notesMasterId r:id="rId8"/>
  </p:notesMasterIdLst>
  <p:sldIdLst>
    <p:sldId id="258" r:id="rId6"/>
    <p:sldId id="259" r:id="rId7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53"/>
    <a:srgbClr val="0095D6"/>
    <a:srgbClr val="00AFCB"/>
    <a:srgbClr val="C00D0D"/>
    <a:srgbClr val="95C11F"/>
    <a:srgbClr val="369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36"/>
    <p:restoredTop sz="94694"/>
  </p:normalViewPr>
  <p:slideViewPr>
    <p:cSldViewPr snapToGrid="0">
      <p:cViewPr varScale="1">
        <p:scale>
          <a:sx n="104" d="100"/>
          <a:sy n="104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FECF3-044C-6C4B-9C5E-75CA13DFA45D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86412-8C97-1348-A8CE-CDF82DE2C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57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3269E536-5A8C-8D54-B760-7FCFAEA86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8058" r="38752"/>
          <a:stretch/>
        </p:blipFill>
        <p:spPr>
          <a:xfrm>
            <a:off x="10913165" y="0"/>
            <a:ext cx="1278836" cy="125352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704B97F-5F92-C6DA-E02B-B74DCE4B02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>
            <a:off x="0" y="5565912"/>
            <a:ext cx="1318173" cy="129208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7375C18-CAA3-3C69-AAF8-956D403A2D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67670" y="3030866"/>
            <a:ext cx="3361448" cy="113696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68822F-7722-98BB-0E81-57E3543D7815}"/>
              </a:ext>
            </a:extLst>
          </p:cNvPr>
          <p:cNvCxnSpPr>
            <a:cxnSpLocks/>
          </p:cNvCxnSpPr>
          <p:nvPr userDrawn="1"/>
        </p:nvCxnSpPr>
        <p:spPr>
          <a:xfrm>
            <a:off x="5989141" y="2690174"/>
            <a:ext cx="0" cy="1477652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22">
            <a:extLst>
              <a:ext uri="{FF2B5EF4-FFF2-40B4-BE49-F238E27FC236}">
                <a16:creationId xmlns:a16="http://schemas.microsoft.com/office/drawing/2014/main" id="{4421AFA1-E72B-D48D-9C7A-38A637CA1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6938" y="2690174"/>
            <a:ext cx="4581597" cy="147765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6E2B677-DCA5-9D81-B57F-2D07B9E63A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66888" y="5265874"/>
            <a:ext cx="4222254" cy="60480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date and Place</a:t>
            </a:r>
          </a:p>
        </p:txBody>
      </p:sp>
    </p:spTree>
    <p:extLst>
      <p:ext uri="{BB962C8B-B14F-4D97-AF65-F5344CB8AC3E}">
        <p14:creationId xmlns:p14="http://schemas.microsoft.com/office/powerpoint/2010/main" val="1752630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Two columns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8EF87-60FA-D8FD-03B0-88B3F9F2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7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CA0483-E0AB-1A2B-A8D9-F7319886CC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81658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1C07296-097B-C49B-8F5B-226A2069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08834C-2537-2D18-641B-A75448E43C43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A2781AA-0173-5876-C7EC-B9AD9542849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BAF95AD-C9D6-33BD-8225-7128217A4A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E9A0FC0-C8D0-8013-F7B1-8C814AAA281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7FA6A9C-95D4-2CC3-A9BB-1E9CCABF3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5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Two columns 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80C2F1-48BA-23F8-51CC-E82D32B8D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7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1658" y="1260910"/>
            <a:ext cx="527987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B865765-4E8E-F786-CDF4-38B137BD0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BACA89A-40EF-F257-7400-A6FC1D6C561C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5B6710B9-72F3-E986-3353-8EA3B307F86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F7C0CCBA-C270-F708-422D-8017AEE30F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542AF01A-C80A-C258-65CD-0D52A6B5E7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E35B621-83E7-B9A2-8150-F01DAE4CD7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16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Slide - Two columns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1658" y="1260910"/>
            <a:ext cx="527987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809207A9-88C2-4EBA-C391-BBBE61E04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66382" y="1260910"/>
            <a:ext cx="527987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ABC359-BA12-C3CE-0887-E43F6DFF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2FB259-2119-93C1-2103-5BA18C79B139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4E493BC-EBD9-EA60-1A17-B16D7065205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C598E95-8078-F338-DC1A-625E42D1A7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AB7E6AF-CC45-3B3B-8178-F350B679335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402C5D5-4460-87D6-18D9-643F4691CB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25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Slide - Two columns Tex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80C2F1-48BA-23F8-51CC-E82D32B8D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259" y="1260910"/>
            <a:ext cx="6962274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3548" y="1260910"/>
            <a:ext cx="361470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B5EC65-B831-1275-96B9-0FEFB5725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483D22-1E6D-26B0-7570-F7944C8663F6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0297ED8-74C7-0CEC-9A9A-1D331D9F81B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E25DA6A-6AFF-BEFF-093F-F863A34834E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7CE5ACD-8E2A-064E-36E8-E46AA8D46C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2E0ABB9E-C32C-C2EC-84FB-94D3F5F44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241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Slide - Two columns Text and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7D31608-4027-22D6-A333-6BBFF06F470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53547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Chart Placeholder 6">
            <a:extLst>
              <a:ext uri="{FF2B5EF4-FFF2-40B4-BE49-F238E27FC236}">
                <a16:creationId xmlns:a16="http://schemas.microsoft.com/office/drawing/2014/main" id="{D1382AE7-9375-0315-181F-247FFE22F1D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81657" y="1261354"/>
            <a:ext cx="5279875" cy="491560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chart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430D362-D2C0-D554-529A-8DFF54ABD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4C7A03-3F7C-E5AF-C4DA-0DFA75AD578A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12334F1-594A-1CE9-E7EA-F5724465FDF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77E3984-259D-BB6F-60CA-FF6BCD3EE88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CD535F0-4FEC-2E29-0951-D962BB8A59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5A353FA-408C-5A1D-9B44-C1F40C38F0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263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5BEFE1A-C1B4-93A0-5A3D-10461D9844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114F569-5050-4BB5-2248-D2872019A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87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3269E536-5A8C-8D54-B760-7FCFAEA864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8058" r="38752"/>
          <a:stretch/>
        </p:blipFill>
        <p:spPr>
          <a:xfrm>
            <a:off x="10913165" y="0"/>
            <a:ext cx="1278836" cy="1253529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704B97F-5F92-C6DA-E02B-B74DCE4B02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>
            <a:off x="0" y="5565912"/>
            <a:ext cx="1318173" cy="129208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5EE3BDF-C1A9-6FCE-471A-3FB652E5AA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77296" y="5746597"/>
            <a:ext cx="1752564" cy="59277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2A893CD-1EB8-62AC-D6F7-FF5157D04A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7296" y="2569311"/>
            <a:ext cx="943613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Grazie</a:t>
            </a:r>
            <a:br>
              <a:rPr lang="en-GB" dirty="0"/>
            </a:br>
            <a:r>
              <a:rPr lang="en-GB" dirty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36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One column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8EF87-60FA-D8FD-03B0-88B3F9F2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8" y="1260910"/>
            <a:ext cx="10811999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0F19654-8929-9414-35B0-2E405BF33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2839F6-82F9-498D-4054-44662C66E1A0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B933517-CA9B-64B5-5C6B-C7FA6CA3C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B9D8C-4132-CA3E-5DBD-400A56607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CE879A-0FD1-3404-FC65-1FCEE24C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9E43DED-D8DC-63D9-1179-FADF5E73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8DB3EAF-325D-3A5B-FD48-5BFA0BB5E7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Slide - One columns image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1950" y="1260910"/>
            <a:ext cx="10799584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A78C17C-7DE8-EE47-FB61-FA442B653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8D7587-5271-2701-5E04-53BF411D10A5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E1722DF-AAB7-EA3B-323F-02E0FA5902E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D3A90F-E95E-FE3F-183C-32B85224D13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C8DA46-76D3-3B13-F962-98E879B07D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3748965-699C-F693-884D-42764AEE83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2B6DDF2-35E6-F3ED-C1F6-917B525E70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32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 Slide - Image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9475F6B3-B221-25F2-69B2-0FC20B3FA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965" y="324091"/>
            <a:ext cx="11479569" cy="585287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EFE32-161F-B906-76F3-C1A58CA5623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0F9B3-BB1B-964B-6192-B130945672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C1F6E-77BA-2B25-2ED7-9B387D7CDE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E11799E-BC5F-E577-8FB6-957C6C4ED0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F56C4CC-4102-FB31-15D6-82A7BD3B4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00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1">
    <p:bg>
      <p:bgPr>
        <a:solidFill>
          <a:srgbClr val="009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8259840-1C3C-B31E-DF31-D5E1E24FB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458" t="13296" r="16130" b="216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A98DF0F-A2AF-B15F-8D90-60039C731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949" y="3565525"/>
            <a:ext cx="8078634" cy="82145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Section Title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D2A577A-533D-CAC4-A1FF-9A57A2E83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1949" y="3050231"/>
            <a:ext cx="8078634" cy="37876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800" b="1">
                <a:solidFill>
                  <a:srgbClr val="002D5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035059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Two columns Text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8EF87-60FA-D8FD-03B0-88B3F9F2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7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CA0483-E0AB-1A2B-A8D9-F7319886CC5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81658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23B33E8-D2B8-B8FA-C721-4014D66A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B5DA4AC-C3E7-336E-8609-0A87CC3F09D1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3443162-ED61-4A36-1AC9-9152EE1B70B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4895DD5-2560-6695-CE57-FB4F0A3054F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8E9DEC4-8262-3328-2CCE-C7E2C24C45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B03DC6A2-18D2-4B4A-7C49-EF76ABBCD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63D5A31-634A-2B6E-187B-7D97412E69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76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Two columns Text and image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80C2F1-48BA-23F8-51CC-E82D32B8D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7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1658" y="1260910"/>
            <a:ext cx="527987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BD66340-13F9-F51D-E14A-32A81C140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3DAFC9-AD8C-23D6-3E15-D6387F994717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D30163-E4F5-8414-E700-BFD0A59E148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FDBC34-AD5B-41B4-33FD-907310A847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62BB0C-7206-1757-D018-56943FB9FB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7E41E71-64C3-9927-0821-ABF3CEA903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98BEBF3-2197-0B86-DDED-D083DB88DC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156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Slide - Two columns Text and image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80C2F1-48BA-23F8-51CC-E82D32B8D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259" y="1260910"/>
            <a:ext cx="6962274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3548" y="1260910"/>
            <a:ext cx="361470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9C1A86C-EE62-43D4-D3E5-8FDB296A6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F507C0-19B5-E285-B211-F360ABC81F70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9875F66-DA42-E241-11E9-A32EAE3EB0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D3AB2F8-2A15-3914-FB75-30BD46086C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635256-E8ED-F32F-F070-2EB5C09EA9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652ED78-98F8-758E-069E-2EBBCB69E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C002B02-91D8-8C84-9379-FC052C0AA1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0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Slide - Two columns Text and Chart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7D31608-4027-22D6-A333-6BBFF06F470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53547" y="1260910"/>
            <a:ext cx="5279875" cy="491605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Chart Placeholder 6">
            <a:extLst>
              <a:ext uri="{FF2B5EF4-FFF2-40B4-BE49-F238E27FC236}">
                <a16:creationId xmlns:a16="http://schemas.microsoft.com/office/drawing/2014/main" id="{D1382AE7-9375-0315-181F-247FFE22F1D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81657" y="1261354"/>
            <a:ext cx="5279875" cy="491560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chart</a:t>
            </a:r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AEC4409-F1CD-414F-FC2B-5DF42E1E3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69B5BA-71CC-0BE5-D996-B1CEC6AE42C1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CD797-F562-87D0-679D-2611A5E37A2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E31F48-9341-8A78-1F89-B746956A603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6681D7-51E9-511C-1972-1BF34352414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0CAFE83-9D24-F060-5048-6277D0D160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578EDD6-633D-4A7A-A2DE-012F0676BF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0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Slide - Two columns image"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1658" y="1260910"/>
            <a:ext cx="527987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809207A9-88C2-4EBA-C391-BBBE61E04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66382" y="1260910"/>
            <a:ext cx="5279875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62BA64-92A0-8712-E742-AEA1D92E7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16D082D-B8BF-63FD-4247-7F6FB5B34FC1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9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7795222-1C72-44E2-C26F-747FC9527B9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CA0A80-B865-149F-24A1-AB09A2C5CB6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6B83AC7-FAF6-43F4-6AB6-29546CA618F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CFF722E-76A8-CA4A-2AE7-60B5FE1CE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BF2D7EDA-2C28-729A-14E2-0713BECCB0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54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A0BEF11-CCE3-A376-39AD-DF8D85F1E7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D059369-CB39-2F84-FEDC-AE5B46EBD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7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2">
    <p:bg>
      <p:bgPr>
        <a:solidFill>
          <a:srgbClr val="00AF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8259840-1C3C-B31E-DF31-D5E1E24FB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458" t="13296" r="16130" b="216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FB22F89-614F-F3C4-B114-55DD085885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949" y="3565525"/>
            <a:ext cx="8078634" cy="82145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Section Title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B8D5F08-2E4D-E37C-CAE3-44385147D09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1949" y="3050231"/>
            <a:ext cx="8078634" cy="37876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800" b="1">
                <a:solidFill>
                  <a:srgbClr val="002D5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26516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3">
    <p:bg>
      <p:bgPr>
        <a:solidFill>
          <a:srgbClr val="3694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8259840-1C3C-B31E-DF31-D5E1E24FB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458" t="13296" r="16130" b="216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5326C37D-6D09-A1BB-62F2-05E33B938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949" y="3565525"/>
            <a:ext cx="8078634" cy="82145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Section Title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DB476FF-3644-2093-AE41-D240316B0C4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1949" y="3050231"/>
            <a:ext cx="8078634" cy="37876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800" b="1">
                <a:solidFill>
                  <a:srgbClr val="002D5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3181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4">
    <p:bg>
      <p:bgPr>
        <a:solidFill>
          <a:srgbClr val="95C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8259840-1C3C-B31E-DF31-D5E1E24FB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458" t="13296" r="16130" b="216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AC642F5-3485-372A-087B-42445C9C3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949" y="3565525"/>
            <a:ext cx="8078634" cy="82145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Section Title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67202A3-F2F7-82B9-6B3C-B7EF7FA0A4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1949" y="3050231"/>
            <a:ext cx="8078634" cy="37876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800" b="1">
                <a:solidFill>
                  <a:srgbClr val="002D5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93737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5">
    <p:bg>
      <p:bgPr>
        <a:solidFill>
          <a:srgbClr val="C0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8259840-1C3C-B31E-DF31-D5E1E24FB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458" t="13296" r="16130" b="216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98957F6-4C07-B194-2511-F63B0399D8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949" y="3565525"/>
            <a:ext cx="8078634" cy="82145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Section Title</a:t>
            </a:r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D170A88-EC75-267E-8614-3AF6642F76D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1949" y="3050231"/>
            <a:ext cx="8078634" cy="378769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None/>
              <a:defRPr sz="1800" b="1">
                <a:solidFill>
                  <a:srgbClr val="002D5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28419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Slide - On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D224E-2DFB-5D01-D790-8AF309223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8EF87-60FA-D8FD-03B0-88B3F9F2B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8" y="1270535"/>
            <a:ext cx="10811999" cy="4906428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50000"/>
              </a:lnSpc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l">
              <a:lnSpc>
                <a:spcPct val="150000"/>
              </a:lnSpc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>
              <a:lnSpc>
                <a:spcPct val="150000"/>
              </a:lnSpc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>
              <a:lnSpc>
                <a:spcPct val="150000"/>
              </a:lnSpc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69FC9C-448E-3D13-9939-DD70065F89D1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254F9DCE-DA0B-57F6-6DA5-DA15A847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D7256711-4719-582B-942A-BBAFAD79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8A8DE9B6-0EF6-FCAA-AA26-9CEEC39D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9555E0D-B636-0D53-5727-A3EC32796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61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 Slide - One columns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1950" y="1260910"/>
            <a:ext cx="10799584" cy="491605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3201DF-1BE8-9164-D145-47DAA12D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208722"/>
            <a:ext cx="10811999" cy="66717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4D0F8B-0200-45D7-14A8-BFDD94F37BEB}"/>
              </a:ext>
            </a:extLst>
          </p:cNvPr>
          <p:cNvCxnSpPr>
            <a:cxnSpLocks/>
          </p:cNvCxnSpPr>
          <p:nvPr userDrawn="1"/>
        </p:nvCxnSpPr>
        <p:spPr>
          <a:xfrm>
            <a:off x="1053548" y="1068404"/>
            <a:ext cx="1035134" cy="0"/>
          </a:xfrm>
          <a:prstGeom prst="line">
            <a:avLst/>
          </a:prstGeom>
          <a:ln w="28575">
            <a:solidFill>
              <a:srgbClr val="002D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124B2DD-2B18-8C8E-9F5B-169B163923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57F822A-2195-F1EF-920B-24D9E28E811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A72F229-0C7A-D978-8EE1-A5E7C5A74A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C7EE551-0932-07EE-D76E-5AE5CEAAAD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69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 Slide -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1435FC21-2B8A-F2D5-AE58-2A9D80F915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flipH="1">
            <a:off x="11642894" y="6319761"/>
            <a:ext cx="549103" cy="538237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BBF2D7A-D2BA-6F21-6C82-2E52E4B58F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4091" y="324091"/>
            <a:ext cx="11528385" cy="589573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858EC-0606-8A07-0875-30E4D30FC03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F07A2-18CB-BE89-FD18-BF43DEA9B53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D2F7-0E21-A0C2-D83D-B46F929A5B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35E5326-7C4C-4DBF-2389-44E374487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8544" t="-4759" r="208" b="42817"/>
          <a:stretch/>
        </p:blipFill>
        <p:spPr>
          <a:xfrm rot="10800000" flipH="1">
            <a:off x="0" y="4073"/>
            <a:ext cx="549103" cy="5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58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DA4A1-645F-FECE-492A-94CFE0720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25" y="365125"/>
            <a:ext cx="115067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08707-070C-14F9-4AF3-856C8BEA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725" y="1825625"/>
            <a:ext cx="1150671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2C64752-CD3E-0BE7-EA09-B8CE24013A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765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9A2DA1-68C4-1919-CB52-A976CE89C0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58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76AC2A9-D650-50E2-1BB5-34D5C0D06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511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7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70" r:id="rId8"/>
    <p:sldLayoutId id="2147483671" r:id="rId9"/>
    <p:sldLayoutId id="2147483665" r:id="rId10"/>
    <p:sldLayoutId id="2147483666" r:id="rId11"/>
    <p:sldLayoutId id="2147483669" r:id="rId12"/>
    <p:sldLayoutId id="2147483668" r:id="rId13"/>
    <p:sldLayoutId id="2147483667" r:id="rId14"/>
    <p:sldLayoutId id="2147483655" r:id="rId15"/>
    <p:sldLayoutId id="214748367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D5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95D6"/>
        </a:buClr>
        <a:buFont typeface="Arial" panose="020B0604020202020204" pitchFamily="34" charset="0"/>
        <a:buChar char="•"/>
        <a:defRPr sz="2800" kern="1200">
          <a:solidFill>
            <a:srgbClr val="002D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2400" kern="1200">
          <a:solidFill>
            <a:srgbClr val="002D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2000" kern="1200">
          <a:solidFill>
            <a:srgbClr val="002D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1800" kern="1200">
          <a:solidFill>
            <a:srgbClr val="002D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1800" kern="1200">
          <a:solidFill>
            <a:srgbClr val="002D5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2D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4DA4A1-645F-FECE-492A-94CFE0720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25" y="365125"/>
            <a:ext cx="115067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08707-070C-14F9-4AF3-856C8BEA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725" y="1825625"/>
            <a:ext cx="1150671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FAC10C84-4815-FEF3-C661-7ECAC312AD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765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5" name="Date Placeholder 10">
            <a:extLst>
              <a:ext uri="{FF2B5EF4-FFF2-40B4-BE49-F238E27FC236}">
                <a16:creationId xmlns:a16="http://schemas.microsoft.com/office/drawing/2014/main" id="{994106E5-719E-FC2C-B154-B1F4631FA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58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0F9937-10D5-F340-B151-D7F707ED48E7}" type="datetimeFigureOut">
              <a:rPr lang="en-US" smtClean="0"/>
              <a:pPr/>
              <a:t>4/3/2025</a:t>
            </a:fld>
            <a:endParaRPr lang="en-US"/>
          </a:p>
        </p:txBody>
      </p:sp>
      <p:sp>
        <p:nvSpPr>
          <p:cNvPr id="6" name="Slide Number Placeholder 11">
            <a:extLst>
              <a:ext uri="{FF2B5EF4-FFF2-40B4-BE49-F238E27FC236}">
                <a16:creationId xmlns:a16="http://schemas.microsoft.com/office/drawing/2014/main" id="{E7FAB749-BF9E-CB55-A09E-5DB5102C8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511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7DF7CB-814E-794E-AD66-ABCBCBEA7B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8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95D6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95D6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3gFB4i1T35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9BDF4AD-05A7-CDED-CC3B-9030E56C7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04" y="0"/>
            <a:ext cx="3245791" cy="61824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BA62A2-C2EC-D58B-5657-67327DEF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548" y="120230"/>
            <a:ext cx="10656671" cy="8041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b="1" dirty="0"/>
              <a:t>CARE+PROTECT Teleskopické výsuvy pro trouby </a:t>
            </a:r>
            <a:r>
              <a:rPr lang="cs-CZ" sz="1800" b="1" dirty="0">
                <a:solidFill>
                  <a:srgbClr val="002D53"/>
                </a:solidFill>
              </a:rPr>
              <a:t>s výškou ovládacího panelu 10 cm</a:t>
            </a:r>
            <a:br>
              <a:rPr lang="cs-CZ" sz="1800" b="1" dirty="0"/>
            </a:br>
            <a:r>
              <a:rPr lang="cs-CZ" sz="1600" b="1" dirty="0">
                <a:solidFill>
                  <a:srgbClr val="002D53"/>
                </a:solidFill>
              </a:rPr>
              <a:t>PŘÍSLUŠENSTVÍ PRO VESTAVNÉ TROUBY</a:t>
            </a:r>
            <a:endParaRPr lang="en-US" sz="1600" b="1" dirty="0">
              <a:solidFill>
                <a:srgbClr val="002D5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9B2BA-D8A2-9EDD-2B65-B018D2351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548" y="1260616"/>
            <a:ext cx="9358814" cy="479242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cs-CZ" sz="4800" b="1" dirty="0">
                <a:solidFill>
                  <a:srgbClr val="002D53"/>
                </a:solidFill>
              </a:rPr>
              <a:t>Teleskopické výsuvy pro trouby – maximální pohodlí a bezpečnost při pečení</a:t>
            </a:r>
          </a:p>
          <a:p>
            <a:pPr>
              <a:lnSpc>
                <a:spcPct val="170000"/>
              </a:lnSpc>
              <a:buNone/>
            </a:pPr>
            <a:r>
              <a:rPr lang="cs-CZ" sz="4800" b="1" dirty="0">
                <a:solidFill>
                  <a:srgbClr val="002D53"/>
                </a:solidFill>
              </a:rPr>
              <a:t>Klíčové vlastnosti: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Pohodlná a bezpečná manipulace – stabilní uchycení umožňuje kontrolu jídla, podlévání i servírování přímo z trouby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Snadná kontrola jídla díky plnému vysunutí plechu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Pohodlné vysouvání – hladký posuvný mechanismus zajišťuje snadné vkládání a vyjímání plechů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Maximální bezpečnost – stabilní konstrukce zajistí pevné uchycení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Praktické použití bez námahy – možnost vysunutí bez nutnosti přidržování rukou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Vysoká odolnost – vysoce kvalitní materiály pro dlouhou životnost a spolehlivost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Kompatibilita – vhodné pro trouby </a:t>
            </a:r>
            <a:r>
              <a:rPr lang="cs-CZ" sz="4800" b="1" u="sng" dirty="0">
                <a:solidFill>
                  <a:srgbClr val="002D53"/>
                </a:solidFill>
              </a:rPr>
              <a:t>s výškou ovládacího panelu 10 cm, např.: </a:t>
            </a:r>
            <a:r>
              <a:rPr lang="cs-CZ" sz="4800" b="1" dirty="0">
                <a:solidFill>
                  <a:srgbClr val="002D53"/>
                </a:solidFill>
              </a:rPr>
              <a:t>HAIER H6 ID </a:t>
            </a:r>
            <a:r>
              <a:rPr lang="cs-CZ" sz="4800" b="1" dirty="0" err="1">
                <a:solidFill>
                  <a:srgbClr val="002D53"/>
                </a:solidFill>
              </a:rPr>
              <a:t>Series</a:t>
            </a:r>
            <a:r>
              <a:rPr lang="cs-CZ" sz="4800" b="1" dirty="0">
                <a:solidFill>
                  <a:srgbClr val="002D53"/>
                </a:solidFill>
              </a:rPr>
              <a:t>, CANDY CA6/C6, HOOVER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800" b="1" dirty="0">
                <a:solidFill>
                  <a:srgbClr val="002D53"/>
                </a:solidFill>
              </a:rPr>
              <a:t>Vyrobeno v Itálii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4800" b="1" dirty="0">
              <a:solidFill>
                <a:srgbClr val="002D53"/>
              </a:solidFill>
            </a:endParaRPr>
          </a:p>
          <a:p>
            <a:pPr>
              <a:lnSpc>
                <a:spcPct val="100000"/>
              </a:lnSpc>
            </a:pPr>
            <a:endParaRPr lang="cs-CZ" sz="4800" b="1" dirty="0">
              <a:solidFill>
                <a:srgbClr val="002D53"/>
              </a:solidFill>
            </a:endParaRPr>
          </a:p>
          <a:p>
            <a:pPr marR="0" algn="l" rtl="0">
              <a:lnSpc>
                <a:spcPct val="100000"/>
              </a:lnSpc>
            </a:pPr>
            <a:r>
              <a:rPr lang="cs-CZ" sz="4000" b="1" i="0" u="none" strike="noStrike" kern="100" baseline="0" dirty="0">
                <a:solidFill>
                  <a:srgbClr val="002D53"/>
                </a:solidFill>
              </a:rPr>
              <a:t>Model: TELRUNTIT</a:t>
            </a:r>
            <a:endParaRPr lang="cs-CZ" sz="4000" b="0" i="0" u="none" strike="noStrike" kern="100" baseline="0" dirty="0">
              <a:solidFill>
                <a:srgbClr val="002D53"/>
              </a:solidFill>
            </a:endParaRPr>
          </a:p>
          <a:p>
            <a:pPr marR="0" algn="l" rtl="0">
              <a:lnSpc>
                <a:spcPct val="100000"/>
              </a:lnSpc>
            </a:pPr>
            <a:r>
              <a:rPr lang="cs-CZ" sz="4000" b="1" i="0" u="none" strike="noStrike" kern="100" baseline="0" dirty="0">
                <a:solidFill>
                  <a:srgbClr val="002D53"/>
                </a:solidFill>
              </a:rPr>
              <a:t>Kód: 35603017 </a:t>
            </a:r>
            <a:endParaRPr lang="cs-CZ" sz="4000" b="0" i="0" u="none" strike="noStrike" kern="100" baseline="0" dirty="0">
              <a:solidFill>
                <a:srgbClr val="002D53"/>
              </a:solidFill>
            </a:endParaRPr>
          </a:p>
          <a:p>
            <a:pPr marR="0" algn="l" rtl="0">
              <a:lnSpc>
                <a:spcPct val="100000"/>
              </a:lnSpc>
            </a:pPr>
            <a:r>
              <a:rPr lang="cs-CZ" sz="4000" b="1" i="0" u="none" strike="noStrike" kern="100" baseline="0" dirty="0">
                <a:solidFill>
                  <a:srgbClr val="002D53"/>
                </a:solidFill>
              </a:rPr>
              <a:t>EAN: 8059019105390  </a:t>
            </a:r>
          </a:p>
          <a:p>
            <a:pPr marR="0" algn="l" rtl="0">
              <a:lnSpc>
                <a:spcPct val="100000"/>
              </a:lnSpc>
            </a:pPr>
            <a:r>
              <a:rPr lang="cs-CZ" sz="4000" b="0" i="0" u="none" strike="noStrike" kern="100" baseline="0" dirty="0">
                <a:solidFill>
                  <a:srgbClr val="002D53"/>
                </a:solidFill>
              </a:rPr>
              <a:t>Rozměry (V x Š x H): 402 x 39 x 25 mm</a:t>
            </a:r>
          </a:p>
          <a:p>
            <a:pPr marR="0" algn="l" rtl="0">
              <a:lnSpc>
                <a:spcPct val="100000"/>
              </a:lnSpc>
            </a:pPr>
            <a:r>
              <a:rPr lang="pl-PL" sz="4000" b="0" i="0" u="none" strike="noStrike" kern="100" baseline="0" dirty="0">
                <a:solidFill>
                  <a:srgbClr val="002D53"/>
                </a:solidFill>
              </a:rPr>
              <a:t>Hmotnost s obalem: 0,8 kg</a:t>
            </a:r>
            <a:endParaRPr lang="pl-PL" sz="4000" kern="100" dirty="0">
              <a:solidFill>
                <a:srgbClr val="002D53"/>
              </a:solidFill>
            </a:endParaRPr>
          </a:p>
          <a:p>
            <a:pPr marR="0" algn="l" rtl="0">
              <a:lnSpc>
                <a:spcPct val="100000"/>
              </a:lnSpc>
            </a:pPr>
            <a:r>
              <a:rPr lang="pl-PL" sz="4000" b="0" i="0" u="none" strike="noStrike" kern="100" baseline="0" dirty="0">
                <a:solidFill>
                  <a:srgbClr val="002D53"/>
                </a:solidFill>
              </a:rPr>
              <a:t>Hmotnost </a:t>
            </a:r>
            <a:r>
              <a:rPr lang="pl-PL" sz="4000" kern="100" dirty="0">
                <a:solidFill>
                  <a:srgbClr val="002D53"/>
                </a:solidFill>
              </a:rPr>
              <a:t>výrobku</a:t>
            </a:r>
            <a:r>
              <a:rPr lang="pl-PL" sz="4000" b="0" i="0" u="none" strike="noStrike" kern="100" baseline="0" dirty="0">
                <a:solidFill>
                  <a:srgbClr val="002D53"/>
                </a:solidFill>
              </a:rPr>
              <a:t>: 0,65 kg</a:t>
            </a:r>
          </a:p>
          <a:p>
            <a:pPr>
              <a:lnSpc>
                <a:spcPct val="100000"/>
              </a:lnSpc>
            </a:pPr>
            <a:endParaRPr lang="cs-CZ" sz="4000" b="1" dirty="0">
              <a:solidFill>
                <a:srgbClr val="002D53"/>
              </a:solidFill>
            </a:endParaRPr>
          </a:p>
          <a:p>
            <a:pPr>
              <a:lnSpc>
                <a:spcPct val="100000"/>
              </a:lnSpc>
            </a:pPr>
            <a:endParaRPr lang="cs-CZ" sz="4000" b="1" dirty="0">
              <a:solidFill>
                <a:srgbClr val="002D53"/>
              </a:solidFill>
            </a:endParaRPr>
          </a:p>
          <a:p>
            <a:pPr>
              <a:lnSpc>
                <a:spcPct val="100000"/>
              </a:lnSpc>
            </a:pPr>
            <a:endParaRPr lang="cs-CZ" sz="4000" b="1" dirty="0">
              <a:solidFill>
                <a:srgbClr val="002D53"/>
              </a:solidFill>
            </a:endParaRPr>
          </a:p>
          <a:p>
            <a:pPr>
              <a:lnSpc>
                <a:spcPct val="100000"/>
              </a:lnSpc>
            </a:pPr>
            <a:endParaRPr lang="cs-CZ" sz="4800" b="1" dirty="0">
              <a:solidFill>
                <a:srgbClr val="002D53"/>
              </a:solidFill>
            </a:endParaRPr>
          </a:p>
          <a:p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en-US" dirty="0">
              <a:solidFill>
                <a:srgbClr val="002D53"/>
              </a:solidFill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D8CF303A-3352-5D8A-4E66-DE8A3B964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4904" y="5786283"/>
            <a:ext cx="2373797" cy="8041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11BFCF2-2827-234F-6CDD-22DDE1882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9485" y="4065268"/>
            <a:ext cx="4908029" cy="211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406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056941-D652-20EC-3E29-9DA387FB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582" y="1059831"/>
            <a:ext cx="10332207" cy="5296519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cs-CZ" sz="4800" b="1" dirty="0">
                <a:solidFill>
                  <a:srgbClr val="002D53"/>
                </a:solidFill>
              </a:rPr>
              <a:t>Teleskopické výsuvy pro trouby CARE+PROTECT</a:t>
            </a:r>
          </a:p>
          <a:p>
            <a:pPr algn="just">
              <a:lnSpc>
                <a:spcPct val="170000"/>
              </a:lnSpc>
            </a:pPr>
            <a:r>
              <a:rPr lang="cs-CZ" sz="4800" dirty="0">
                <a:solidFill>
                  <a:srgbClr val="002D53"/>
                </a:solidFill>
              </a:rPr>
              <a:t>Získejte maximální komfort při pečení s teleskopickými výsuvy </a:t>
            </a:r>
            <a:r>
              <a:rPr lang="cs-CZ" sz="4800" b="1" dirty="0">
                <a:solidFill>
                  <a:srgbClr val="002D53"/>
                </a:solidFill>
              </a:rPr>
              <a:t>CARE+PROTECT</a:t>
            </a:r>
            <a:r>
              <a:rPr lang="cs-CZ" sz="4800" dirty="0">
                <a:solidFill>
                  <a:srgbClr val="002D53"/>
                </a:solidFill>
              </a:rPr>
              <a:t>. Tyto praktické výsuvy usnadňují manipulaci s plechy a rošty uvnitř trouby, umožňují jejich plynulé vysunutí a zpětné zasunutí. Díky tomu snadno zkontrolujete stav pečení a minimalizujete riziko popálení.</a:t>
            </a:r>
          </a:p>
          <a:p>
            <a:pPr algn="just">
              <a:lnSpc>
                <a:spcPct val="170000"/>
              </a:lnSpc>
              <a:buNone/>
            </a:pPr>
            <a:r>
              <a:rPr lang="cs-CZ" sz="4800" b="1" dirty="0">
                <a:solidFill>
                  <a:srgbClr val="002D53"/>
                </a:solidFill>
              </a:rPr>
              <a:t>Kompatibilita</a:t>
            </a:r>
          </a:p>
          <a:p>
            <a:pPr>
              <a:lnSpc>
                <a:spcPct val="170000"/>
              </a:lnSpc>
            </a:pPr>
            <a:r>
              <a:rPr lang="cs-CZ" sz="4800" dirty="0">
                <a:solidFill>
                  <a:srgbClr val="002D53"/>
                </a:solidFill>
              </a:rPr>
              <a:t>Teleskopické výsuvy jsou vhodné pro trouby s vestavěným systémem kolejnic nebo bočními vodicími lištami podél stěn trouby. Tento model je kompatibilní s troubami </a:t>
            </a:r>
            <a:r>
              <a:rPr lang="cs-CZ" sz="4800" b="1" dirty="0">
                <a:solidFill>
                  <a:srgbClr val="002D53"/>
                </a:solidFill>
              </a:rPr>
              <a:t>s výškou ovládacího panelu 10 cm. Například: HAIER řady H6 ID </a:t>
            </a:r>
            <a:r>
              <a:rPr lang="cs-CZ" sz="4800" b="1" dirty="0" err="1">
                <a:solidFill>
                  <a:srgbClr val="002D53"/>
                </a:solidFill>
              </a:rPr>
              <a:t>Series</a:t>
            </a:r>
            <a:r>
              <a:rPr lang="cs-CZ" sz="4800" b="1" dirty="0">
                <a:solidFill>
                  <a:srgbClr val="002D53"/>
                </a:solidFill>
              </a:rPr>
              <a:t>, CANDY CA6/C6, HOOVER</a:t>
            </a:r>
            <a:endParaRPr lang="cs-CZ" sz="4800" dirty="0">
              <a:solidFill>
                <a:srgbClr val="002D53"/>
              </a:solidFill>
            </a:endParaRPr>
          </a:p>
          <a:p>
            <a:pPr algn="just">
              <a:lnSpc>
                <a:spcPct val="170000"/>
              </a:lnSpc>
              <a:buNone/>
            </a:pPr>
            <a:r>
              <a:rPr lang="cs-CZ" sz="4800" b="1" dirty="0">
                <a:solidFill>
                  <a:srgbClr val="002D53"/>
                </a:solidFill>
              </a:rPr>
              <a:t>Snadná instalace a použití</a:t>
            </a:r>
          </a:p>
          <a:p>
            <a:pPr algn="just">
              <a:lnSpc>
                <a:spcPct val="170000"/>
              </a:lnSpc>
              <a:buNone/>
            </a:pPr>
            <a:r>
              <a:rPr lang="cs-CZ" sz="4800" dirty="0">
                <a:solidFill>
                  <a:srgbClr val="002D53"/>
                </a:solidFill>
              </a:rPr>
              <a:t>Instalace teleskopických výsuvů je rychlá a jednoduchá. Po upevnění zajišťují pohodlný pohyb roštů a plechů, což vám umožní snadno kontrolovat průběh pečení. Díky </a:t>
            </a:r>
            <a:r>
              <a:rPr lang="cs-CZ" sz="4800" b="1" dirty="0">
                <a:solidFill>
                  <a:srgbClr val="002D53"/>
                </a:solidFill>
              </a:rPr>
              <a:t>hladkému posuvnému mechanismu </a:t>
            </a:r>
            <a:r>
              <a:rPr lang="cs-CZ" sz="4800" dirty="0">
                <a:solidFill>
                  <a:srgbClr val="002D53"/>
                </a:solidFill>
              </a:rPr>
              <a:t>můžete plechy pohodlně zasouvat i vysouvat, aniž byste museli držet horké nádobí v ruce. </a:t>
            </a:r>
          </a:p>
          <a:p>
            <a:pPr algn="just">
              <a:lnSpc>
                <a:spcPct val="170000"/>
              </a:lnSpc>
              <a:buNone/>
            </a:pPr>
            <a:r>
              <a:rPr lang="cs-CZ" sz="4800" b="1" dirty="0">
                <a:solidFill>
                  <a:srgbClr val="002D53"/>
                </a:solidFill>
              </a:rPr>
              <a:t>Maximální vysunutí pro dokonalý přístup</a:t>
            </a:r>
          </a:p>
          <a:p>
            <a:pPr algn="just">
              <a:lnSpc>
                <a:spcPct val="170000"/>
              </a:lnSpc>
            </a:pPr>
            <a:r>
              <a:rPr lang="cs-CZ" sz="4800" dirty="0">
                <a:solidFill>
                  <a:srgbClr val="002D53"/>
                </a:solidFill>
              </a:rPr>
              <a:t>Díky teleskopickým výsuvům </a:t>
            </a:r>
            <a:r>
              <a:rPr lang="cs-CZ" sz="4800" b="1" dirty="0">
                <a:solidFill>
                  <a:srgbClr val="002D53"/>
                </a:solidFill>
              </a:rPr>
              <a:t>CARE+PROTECT </a:t>
            </a:r>
            <a:r>
              <a:rPr lang="cs-CZ" sz="4800" dirty="0">
                <a:solidFill>
                  <a:srgbClr val="002D53"/>
                </a:solidFill>
              </a:rPr>
              <a:t>můžete plechy a rošty z trouby vysunout v plné délce, což vám zajistí bezpečný a snadný přístup </a:t>
            </a:r>
            <a:br>
              <a:rPr lang="cs-CZ" sz="4800" dirty="0">
                <a:solidFill>
                  <a:srgbClr val="002D53"/>
                </a:solidFill>
              </a:rPr>
            </a:br>
            <a:r>
              <a:rPr lang="cs-CZ" sz="4800" dirty="0">
                <a:solidFill>
                  <a:srgbClr val="002D53"/>
                </a:solidFill>
              </a:rPr>
              <a:t>k připravovaným pokrmům. </a:t>
            </a:r>
            <a:r>
              <a:rPr lang="cs-CZ" sz="4800" b="1" dirty="0">
                <a:solidFill>
                  <a:srgbClr val="002D53"/>
                </a:solidFill>
              </a:rPr>
              <a:t>Snadná kontrola vašeho pokrmu – pro dokonalý výsledek!</a:t>
            </a:r>
          </a:p>
          <a:p>
            <a:pPr>
              <a:lnSpc>
                <a:spcPct val="170000"/>
              </a:lnSpc>
              <a:buNone/>
            </a:pPr>
            <a:r>
              <a:rPr lang="cs-CZ" sz="4800" dirty="0">
                <a:solidFill>
                  <a:srgbClr val="002D53"/>
                </a:solidFill>
              </a:rPr>
              <a:t>Díky teleskopickým výsuvům nebudete muset nechávat dvířka trouby otevřená déle, než je nutné a to znamená menší tepelné ztráty a vyšší účinnost. Dopřejte si bezpečnější a pohodlnější vaření s teleskopickými výsuvy – už žádné žonglování s horkými plechy! </a:t>
            </a:r>
          </a:p>
          <a:p>
            <a:pPr>
              <a:lnSpc>
                <a:spcPct val="170000"/>
              </a:lnSpc>
            </a:pPr>
            <a:r>
              <a:rPr lang="cs-CZ" sz="4800" b="1" dirty="0">
                <a:solidFill>
                  <a:srgbClr val="002D53"/>
                </a:solidFill>
              </a:rPr>
              <a:t>Prohlédněte si video: </a:t>
            </a:r>
            <a:r>
              <a:rPr lang="cs-CZ" sz="4800" b="1" dirty="0">
                <a:solidFill>
                  <a:srgbClr val="002D5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https://youtu.be/3gFB4i1T35A</a:t>
            </a:r>
            <a:endParaRPr lang="cs-CZ" sz="4800" b="1" dirty="0">
              <a:solidFill>
                <a:srgbClr val="002D53"/>
              </a:solidFill>
            </a:endParaRP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363284-A20B-0559-CF4E-38FA8B6EB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C8D5-A2F3-4812-8745-1F7F6B2EF50F}" type="datetime1">
              <a:rPr lang="en-US" smtClean="0"/>
              <a:t>4/3/2025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935E6D-D56E-A205-EC1D-873132CC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Care+Protect</a:t>
            </a:r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9CCF87-90C4-8990-40F8-B35186D1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F7CB-814E-794E-AD66-ABCBCBEA7BE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69324"/>
      </p:ext>
    </p:extLst>
  </p:cSld>
  <p:clrMapOvr>
    <a:masterClrMapping/>
  </p:clrMapOvr>
</p:sld>
</file>

<file path=ppt/theme/theme1.xml><?xml version="1.0" encoding="utf-8"?>
<a:theme xmlns:a="http://schemas.openxmlformats.org/drawingml/2006/main" name="CP Clear">
  <a:themeElements>
    <a:clrScheme name="CareProtect Theme">
      <a:dk1>
        <a:srgbClr val="000000"/>
      </a:dk1>
      <a:lt1>
        <a:srgbClr val="FFFFFF"/>
      </a:lt1>
      <a:dk2>
        <a:srgbClr val="002C53"/>
      </a:dk2>
      <a:lt2>
        <a:srgbClr val="E7E6E6"/>
      </a:lt2>
      <a:accent1>
        <a:srgbClr val="0096D7"/>
      </a:accent1>
      <a:accent2>
        <a:srgbClr val="BBC0C7"/>
      </a:accent2>
      <a:accent3>
        <a:srgbClr val="5AE3E4"/>
      </a:accent3>
      <a:accent4>
        <a:srgbClr val="001B85"/>
      </a:accent4>
      <a:accent5>
        <a:srgbClr val="0068D7"/>
      </a:accent5>
      <a:accent6>
        <a:srgbClr val="D5D5D5"/>
      </a:accent6>
      <a:hlink>
        <a:srgbClr val="0096D7"/>
      </a:hlink>
      <a:folHlink>
        <a:srgbClr val="00FC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P Dark">
  <a:themeElements>
    <a:clrScheme name="CareProtect Theme">
      <a:dk1>
        <a:srgbClr val="000000"/>
      </a:dk1>
      <a:lt1>
        <a:srgbClr val="FFFFFF"/>
      </a:lt1>
      <a:dk2>
        <a:srgbClr val="002C53"/>
      </a:dk2>
      <a:lt2>
        <a:srgbClr val="E7E6E6"/>
      </a:lt2>
      <a:accent1>
        <a:srgbClr val="0096D7"/>
      </a:accent1>
      <a:accent2>
        <a:srgbClr val="BBC0C7"/>
      </a:accent2>
      <a:accent3>
        <a:srgbClr val="5AE3E4"/>
      </a:accent3>
      <a:accent4>
        <a:srgbClr val="001B85"/>
      </a:accent4>
      <a:accent5>
        <a:srgbClr val="0068D7"/>
      </a:accent5>
      <a:accent6>
        <a:srgbClr val="D5D5D5"/>
      </a:accent6>
      <a:hlink>
        <a:srgbClr val="0096D7"/>
      </a:hlink>
      <a:folHlink>
        <a:srgbClr val="00FC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A8CB57373FBD48995DF64D7D716129" ma:contentTypeVersion="14" ma:contentTypeDescription="Create a new document." ma:contentTypeScope="" ma:versionID="0eceaca06c579239d734a863ab1cd9df">
  <xsd:schema xmlns:xsd="http://www.w3.org/2001/XMLSchema" xmlns:xs="http://www.w3.org/2001/XMLSchema" xmlns:p="http://schemas.microsoft.com/office/2006/metadata/properties" xmlns:ns2="0725c155-ad75-42bd-8014-ccfad6823b58" xmlns:ns3="48b4c31a-3c76-48b9-98ae-cbfc8fe5af24" targetNamespace="http://schemas.microsoft.com/office/2006/metadata/properties" ma:root="true" ma:fieldsID="e1e06ceb093cdcc7fe4ab725e230aa73" ns2:_="" ns3:_="">
    <xsd:import namespace="0725c155-ad75-42bd-8014-ccfad6823b58"/>
    <xsd:import namespace="48b4c31a-3c76-48b9-98ae-cbfc8fe5af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25c155-ad75-42bd-8014-ccfad6823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b4c31a-3c76-48b9-98ae-cbfc8fe5af2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36257de-4cb4-4b3f-a6ca-5afe666ecf5a}" ma:internalName="TaxCatchAll" ma:showField="CatchAllData" ma:web="48b4c31a-3c76-48b9-98ae-cbfc8fe5af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8b4c31a-3c76-48b9-98ae-cbfc8fe5af24" xsi:nil="true"/>
    <lcf76f155ced4ddcb4097134ff3c332f xmlns="0725c155-ad75-42bd-8014-ccfad6823b58">
      <Terms xmlns="http://schemas.microsoft.com/office/infopath/2007/PartnerControls"/>
    </lcf76f155ced4ddcb4097134ff3c332f>
    <SharedWithUsers xmlns="48b4c31a-3c76-48b9-98ae-cbfc8fe5af24">
      <UserInfo>
        <DisplayName/>
        <AccountId xsi:nil="true"/>
        <AccountType/>
      </UserInfo>
    </SharedWithUsers>
    <MediaLengthInSeconds xmlns="0725c155-ad75-42bd-8014-ccfad6823b5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443FAC-9C7F-4D44-90A1-7EB6D1F364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25c155-ad75-42bd-8014-ccfad6823b58"/>
    <ds:schemaRef ds:uri="48b4c31a-3c76-48b9-98ae-cbfc8fe5af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555BB0-C1E6-4779-A7B3-984DE65CE83F}">
  <ds:schemaRefs>
    <ds:schemaRef ds:uri="http://schemas.microsoft.com/office/2006/metadata/properties"/>
    <ds:schemaRef ds:uri="http://schemas.microsoft.com/office/infopath/2007/PartnerControls"/>
    <ds:schemaRef ds:uri="48b4c31a-3c76-48b9-98ae-cbfc8fe5af24"/>
    <ds:schemaRef ds:uri="0725c155-ad75-42bd-8014-ccfad6823b58"/>
  </ds:schemaRefs>
</ds:datastoreItem>
</file>

<file path=customXml/itemProps3.xml><?xml version="1.0" encoding="utf-8"?>
<ds:datastoreItem xmlns:ds="http://schemas.openxmlformats.org/officeDocument/2006/customXml" ds:itemID="{FABE5FE8-7F14-4594-A0E6-AA259A38D2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405</Words>
  <Application>Microsoft Office PowerPoint</Application>
  <PresentationFormat>Širokoúhlá obrazovka</PresentationFormat>
  <Paragraphs>41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CP Clear</vt:lpstr>
      <vt:lpstr>CP Dark</vt:lpstr>
      <vt:lpstr>CARE+PROTECT Teleskopické výsuvy pro trouby s výškou ovládacího panelu 10 cm PŘÍSLUŠENSTVÍ PRO VESTAVNÉ TROUBY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Barbora Gissübelová</cp:lastModifiedBy>
  <cp:revision>27</cp:revision>
  <dcterms:created xsi:type="dcterms:W3CDTF">2024-03-06T14:46:04Z</dcterms:created>
  <dcterms:modified xsi:type="dcterms:W3CDTF">2025-04-03T13:54:13Z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0x0101004DA8CB57373FBD48995DF64D7D716129</vt:lpwstr>
  </property>
  <property fmtid="{D5CDD505-2E9C-101B-9397-08002B2CF9AE}" pid="3" name="Order">
    <vt:r8>10092000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