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87266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493" autoAdjust="0"/>
    <p:restoredTop sz="94660"/>
  </p:normalViewPr>
  <p:slideViewPr>
    <p:cSldViewPr>
      <p:cViewPr varScale="1">
        <p:scale>
          <a:sx n="108" d="100"/>
          <a:sy n="108" d="100"/>
        </p:scale>
        <p:origin x="23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534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08.08.2024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377319"/>
            <a:ext cx="2945659" cy="49534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5" y="9377319"/>
            <a:ext cx="2945659" cy="49534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08.08.2024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08.08.2024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08.08.2024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08.08.2024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08.08.2024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08.08.2024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289661" y="19066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>
                <a:solidFill>
                  <a:srgbClr val="4472C4"/>
                </a:solidFill>
                <a:latin typeface="Arial" charset="0"/>
              </a:rPr>
              <a:t>H6 ID2P5B3YTX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Multifunkční trouba ID </a:t>
            </a:r>
            <a:r>
              <a:rPr lang="cs-CZ" altLang="cs-CZ" sz="1400" dirty="0" err="1">
                <a:latin typeface="Arial" charset="0"/>
              </a:rPr>
              <a:t>Series</a:t>
            </a:r>
            <a:r>
              <a:rPr lang="cs-CZ" altLang="cs-CZ" sz="1400" dirty="0">
                <a:latin typeface="Arial" charset="0"/>
              </a:rPr>
              <a:t> 2 s pravým horkým vzduchem</a:t>
            </a:r>
          </a:p>
          <a:p>
            <a:pPr>
              <a:spcBef>
                <a:spcPct val="0"/>
              </a:spcBef>
              <a:buNone/>
            </a:pP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Wi-Fi a Bluetooth, 300°C, Pyrolytické čištění, </a:t>
            </a:r>
            <a:r>
              <a:rPr lang="cs-CZ" altLang="cs-CZ" sz="1200" dirty="0" err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PushPull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 + dotykový displej,1x osvětlení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95138" y="980728"/>
            <a:ext cx="3907768" cy="522000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Hlavní vlastnosti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Kapacita (l) 			78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Energetická třída			A++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 err="1">
                <a:latin typeface="Arial" charset="0"/>
                <a:cs typeface="+mn-cs"/>
              </a:rPr>
              <a:t>Spotř</a:t>
            </a:r>
            <a:r>
              <a:rPr lang="cs-CZ" altLang="cs-CZ" sz="800" dirty="0">
                <a:latin typeface="Arial" charset="0"/>
                <a:cs typeface="+mn-cs"/>
              </a:rPr>
              <a:t>. en. Statický program (kWh) 		</a:t>
            </a:r>
            <a:r>
              <a:rPr lang="cs-CZ" altLang="cs-CZ" sz="800" dirty="0">
                <a:latin typeface="Arial" charset="0"/>
              </a:rPr>
              <a:t>0,99</a:t>
            </a:r>
            <a:endParaRPr lang="cs-CZ" altLang="cs-CZ" sz="800" dirty="0"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 err="1">
                <a:latin typeface="Arial" charset="0"/>
                <a:cs typeface="+mn-cs"/>
              </a:rPr>
              <a:t>Spotř</a:t>
            </a:r>
            <a:r>
              <a:rPr lang="cs-CZ" altLang="cs-CZ" sz="800" dirty="0">
                <a:latin typeface="Arial" charset="0"/>
                <a:cs typeface="+mn-cs"/>
              </a:rPr>
              <a:t>. en. Nucená ventilace (kWh) 		0,54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Celkový příkon (W)			3300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Min/Max teplota (°C)		30°C-300°C</a:t>
            </a:r>
            <a:endParaRPr lang="cs-CZ" altLang="cs-CZ" sz="800" dirty="0"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b="1" dirty="0">
              <a:solidFill>
                <a:srgbClr val="FF0000"/>
              </a:solidFill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</a:rPr>
              <a:t>Programy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12 programů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ECO, Statický, Víceúrovňové pečení, </a:t>
            </a:r>
            <a:r>
              <a:rPr lang="cs-CZ" altLang="cs-CZ" sz="800" dirty="0" err="1">
                <a:latin typeface="Arial" charset="0"/>
              </a:rPr>
              <a:t>Supergril</a:t>
            </a:r>
            <a:r>
              <a:rPr lang="cs-CZ" altLang="cs-CZ" sz="800" dirty="0">
                <a:latin typeface="Arial" charset="0"/>
              </a:rPr>
              <a:t>, Pizza, Maso Ryby, Zelenina, Jolly, Gratinování (</a:t>
            </a:r>
            <a:r>
              <a:rPr lang="cs-CZ" altLang="cs-CZ" sz="800" dirty="0" err="1">
                <a:latin typeface="Arial" charset="0"/>
              </a:rPr>
              <a:t>gril+ventilátor</a:t>
            </a:r>
            <a:r>
              <a:rPr lang="cs-CZ" altLang="cs-CZ" sz="800" dirty="0">
                <a:latin typeface="Arial" charset="0"/>
              </a:rPr>
              <a:t>), Pyro+H20 čištění, Wifi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Jolly</a:t>
            </a:r>
            <a:r>
              <a:rPr lang="cs-CZ" altLang="cs-CZ" sz="800" dirty="0">
                <a:latin typeface="Arial" charset="0"/>
              </a:rPr>
              <a:t> - Přidejte do přednastaveného seznamu funkcí svou oblíbenou funkci, kterou ještě nemáte v troubě. Můžete ji nakonfigurovat pomocí aplikace </a:t>
            </a:r>
            <a:r>
              <a:rPr lang="cs-CZ" altLang="cs-CZ" sz="800" dirty="0" err="1">
                <a:latin typeface="Arial" charset="0"/>
              </a:rPr>
              <a:t>hOn</a:t>
            </a:r>
            <a:r>
              <a:rPr lang="cs-CZ" altLang="cs-CZ" sz="800" dirty="0">
                <a:latin typeface="Arial" charset="0"/>
              </a:rPr>
              <a:t>.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Teplota 300°C pro program Pizza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Funkce</a:t>
            </a:r>
            <a:r>
              <a:rPr lang="cs-CZ" altLang="cs-CZ" sz="800" b="1" u="sng" dirty="0">
                <a:latin typeface="Arial" charset="0"/>
              </a:rPr>
              <a:t> </a:t>
            </a:r>
            <a:endParaRPr lang="cs-CZ" altLang="cs-CZ" sz="800" b="1" u="sng" dirty="0">
              <a:latin typeface="Arial" charset="0"/>
              <a:cs typeface="+mn-cs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Wi-Fi + Bluetooth </a:t>
            </a:r>
            <a:r>
              <a:rPr lang="cs-CZ" altLang="cs-CZ" sz="800" dirty="0">
                <a:latin typeface="Arial" charset="0"/>
              </a:rPr>
              <a:t>–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možnost připojení k aplikaci </a:t>
            </a:r>
            <a:r>
              <a:rPr lang="cs-CZ" altLang="cs-CZ" sz="800" b="1" dirty="0" err="1">
                <a:latin typeface="Arial" charset="0"/>
              </a:rPr>
              <a:t>hOn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a ovládání na dálku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Pyro</a:t>
            </a:r>
            <a:r>
              <a:rPr lang="cs-CZ" altLang="cs-CZ" sz="800" b="1" dirty="0">
                <a:latin typeface="Arial" charset="0"/>
              </a:rPr>
              <a:t>lytické čištění </a:t>
            </a:r>
            <a:r>
              <a:rPr lang="cs-CZ" altLang="cs-CZ" sz="800" dirty="0">
                <a:latin typeface="Arial" charset="0"/>
              </a:rPr>
              <a:t>– čištění trouby za vysoké teploty až 430°C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Hydrolytické čištění </a:t>
            </a:r>
            <a:r>
              <a:rPr lang="cs-CZ" altLang="cs-CZ" sz="800" dirty="0">
                <a:latin typeface="Arial" charset="0"/>
              </a:rPr>
              <a:t>– čištění vnitřního prostoru pomocí páry za 90 min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Bezpečnost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4 </a:t>
            </a:r>
            <a:r>
              <a:rPr lang="cs-CZ" altLang="cs-CZ" sz="800" dirty="0">
                <a:latin typeface="Arial" charset="0"/>
                <a:cs typeface="+mn-cs"/>
              </a:rPr>
              <a:t>bezpečnostní skla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srgbClr val="FF0000"/>
                </a:solidFill>
                <a:latin typeface="Arial" charset="0"/>
              </a:rPr>
              <a:t>			</a:t>
            </a:r>
            <a:br>
              <a:rPr lang="cs-CZ" altLang="cs-CZ" sz="800" dirty="0">
                <a:solidFill>
                  <a:srgbClr val="FF0000"/>
                </a:solidFill>
                <a:latin typeface="Arial" charset="0"/>
              </a:rPr>
            </a:br>
            <a:r>
              <a:rPr lang="cs-CZ" altLang="cs-CZ" sz="800" b="1" u="sng" dirty="0">
                <a:latin typeface="Arial" charset="0"/>
                <a:cs typeface="+mn-cs"/>
              </a:rPr>
              <a:t>Konstrukce</a:t>
            </a:r>
            <a:r>
              <a:rPr lang="cs-CZ" altLang="cs-CZ" sz="800" b="1" dirty="0">
                <a:latin typeface="Arial" charset="0"/>
                <a:cs typeface="+mn-cs"/>
              </a:rPr>
              <a:t> 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6 úrovní pečení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</a:rPr>
              <a:t>Click&amp;Clean</a:t>
            </a:r>
            <a:r>
              <a:rPr lang="cs-CZ" altLang="cs-CZ" sz="800" b="1" dirty="0">
                <a:latin typeface="Arial" charset="0"/>
              </a:rPr>
              <a:t> - </a:t>
            </a:r>
            <a:r>
              <a:rPr lang="cs-CZ" altLang="cs-CZ" sz="800" dirty="0">
                <a:latin typeface="Arial" charset="0"/>
              </a:rPr>
              <a:t>pro snadné čištění skel dvířek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Basic UX – </a:t>
            </a:r>
            <a:r>
              <a:rPr lang="cs-CZ" altLang="cs-CZ" sz="800" dirty="0" err="1">
                <a:latin typeface="Arial" charset="0"/>
              </a:rPr>
              <a:t>PushPull</a:t>
            </a:r>
            <a:r>
              <a:rPr lang="cs-CZ" altLang="cs-CZ" sz="800" dirty="0">
                <a:latin typeface="Arial" charset="0"/>
              </a:rPr>
              <a:t> + dotykové ovládání + bílý displej (Dálkové ovládání, Osvětlení, Nastavení času a teploty/rychlý předehřev) 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1x osvětlení v horním rohu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Nerezové drátěné pojezdy</a:t>
            </a:r>
            <a:endParaRPr lang="cs-CZ" altLang="cs-CZ" sz="800" dirty="0">
              <a:latin typeface="Arial" charset="0"/>
              <a:cs typeface="+mn-cs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Kód		33703988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EAN		8059019088778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Barva		Černé sklo + nerez</a:t>
            </a: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Připojení		K</a:t>
            </a:r>
            <a:r>
              <a:rPr lang="cs-CZ" sz="800" dirty="0">
                <a:latin typeface="Arial" charset="0"/>
              </a:rPr>
              <a:t>abel s vidlicí 230V</a:t>
            </a: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výrobku V × Š × H (mm)	595 × 595 × 568</a:t>
            </a:r>
            <a:endParaRPr lang="cs-CZ" altLang="cs-CZ" sz="800" b="1" dirty="0"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Čistá váha výrobku (kg)	36,6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balení V × Š × H (mm)	665 × 620 × 646</a:t>
            </a:r>
            <a:endParaRPr lang="cs-CZ" altLang="cs-CZ" sz="800" dirty="0"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Hmotnost s obalem (kg)	38,6</a:t>
            </a:r>
          </a:p>
        </p:txBody>
      </p:sp>
      <p:sp>
        <p:nvSpPr>
          <p:cNvPr id="13" name="Zaoblený obdélník 12"/>
          <p:cNvSpPr/>
          <p:nvPr/>
        </p:nvSpPr>
        <p:spPr>
          <a:xfrm>
            <a:off x="4355976" y="2780928"/>
            <a:ext cx="360040" cy="2160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4720834" y="1179424"/>
            <a:ext cx="91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Ovládání na dálku pomocí aplikace </a:t>
            </a:r>
            <a:r>
              <a:rPr lang="cs-CZ" sz="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4795667" y="2003505"/>
            <a:ext cx="9144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Teleskopický výsuv</a:t>
            </a:r>
          </a:p>
        </p:txBody>
      </p:sp>
      <p:pic>
        <p:nvPicPr>
          <p:cNvPr id="24" name="Obrázek 23">
            <a:extLst>
              <a:ext uri="{FF2B5EF4-FFF2-40B4-BE49-F238E27FC236}">
                <a16:creationId xmlns:a16="http://schemas.microsoft.com/office/drawing/2014/main" id="{30465F23-FF22-46EE-901E-B0690441B1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6256" y="1128189"/>
            <a:ext cx="589760" cy="626240"/>
          </a:xfrm>
          <a:prstGeom prst="rect">
            <a:avLst/>
          </a:prstGeom>
        </p:spPr>
      </p:pic>
      <p:pic>
        <p:nvPicPr>
          <p:cNvPr id="42" name="Obrázek 41">
            <a:extLst>
              <a:ext uri="{FF2B5EF4-FFF2-40B4-BE49-F238E27FC236}">
                <a16:creationId xmlns:a16="http://schemas.microsoft.com/office/drawing/2014/main" id="{75EAABF9-C665-474B-818A-DC0625773A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1295" y="1911888"/>
            <a:ext cx="693534" cy="559666"/>
          </a:xfrm>
          <a:prstGeom prst="rect">
            <a:avLst/>
          </a:prstGeom>
        </p:spPr>
      </p:pic>
      <p:pic>
        <p:nvPicPr>
          <p:cNvPr id="44" name="Obrázek 43">
            <a:extLst>
              <a:ext uri="{FF2B5EF4-FFF2-40B4-BE49-F238E27FC236}">
                <a16:creationId xmlns:a16="http://schemas.microsoft.com/office/drawing/2014/main" id="{C48B6050-6194-4219-AFD9-96B169410F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18523" y="2655358"/>
            <a:ext cx="731511" cy="683188"/>
          </a:xfrm>
          <a:prstGeom prst="rect">
            <a:avLst/>
          </a:prstGeom>
        </p:spPr>
      </p:pic>
      <p:sp>
        <p:nvSpPr>
          <p:cNvPr id="46" name="TextovéPole 45">
            <a:extLst>
              <a:ext uri="{FF2B5EF4-FFF2-40B4-BE49-F238E27FC236}">
                <a16:creationId xmlns:a16="http://schemas.microsoft.com/office/drawing/2014/main" id="{38B9F9D3-E082-4EB9-AFCB-466BCAC760C4}"/>
              </a:ext>
            </a:extLst>
          </p:cNvPr>
          <p:cNvSpPr txBox="1"/>
          <p:nvPr/>
        </p:nvSpPr>
        <p:spPr>
          <a:xfrm>
            <a:off x="4737682" y="2827675"/>
            <a:ext cx="9144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Pyrolytické čištění</a:t>
            </a:r>
          </a:p>
        </p:txBody>
      </p:sp>
      <p:sp>
        <p:nvSpPr>
          <p:cNvPr id="37" name="TextovéPole 36">
            <a:extLst>
              <a:ext uri="{FF2B5EF4-FFF2-40B4-BE49-F238E27FC236}">
                <a16:creationId xmlns:a16="http://schemas.microsoft.com/office/drawing/2014/main" id="{4AED1248-BF50-41C3-B6C1-2793E746CA6A}"/>
              </a:ext>
            </a:extLst>
          </p:cNvPr>
          <p:cNvSpPr txBox="1"/>
          <p:nvPr/>
        </p:nvSpPr>
        <p:spPr>
          <a:xfrm>
            <a:off x="95138" y="6195949"/>
            <a:ext cx="172001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cs-CZ" sz="800" b="1" u="sng" dirty="0">
                <a:solidFill>
                  <a:schemeClr val="bg1"/>
                </a:solidFill>
                <a:latin typeface="Arial" charset="0"/>
              </a:rPr>
              <a:t>Příslušenství</a:t>
            </a:r>
            <a:br>
              <a:rPr lang="cs-CZ" sz="800" dirty="0">
                <a:solidFill>
                  <a:schemeClr val="bg1"/>
                </a:solidFill>
                <a:latin typeface="Arial" charset="0"/>
              </a:rPr>
            </a:br>
            <a:r>
              <a:rPr lang="cs-CZ" sz="800" dirty="0">
                <a:solidFill>
                  <a:schemeClr val="bg1"/>
                </a:solidFill>
                <a:latin typeface="Arial" charset="0"/>
              </a:rPr>
              <a:t>1× plech – 40 mm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sz="800" dirty="0">
                <a:solidFill>
                  <a:schemeClr val="bg1"/>
                </a:solidFill>
                <a:latin typeface="Arial" charset="0"/>
              </a:rPr>
              <a:t>1× rošt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solidFill>
                  <a:schemeClr val="bg1"/>
                </a:solidFill>
                <a:latin typeface="Arial" charset="0"/>
              </a:rPr>
              <a:t>1x teleskopické výsuvy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FC3FA8DB-1754-D8B0-D12E-FEEBAFCF447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87742" y="1101349"/>
            <a:ext cx="2356798" cy="231760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F75684C0-1B15-9F66-4E24-EB1F92F99E9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06930" y="3410865"/>
            <a:ext cx="2334103" cy="1314279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CA02C86D-9CE2-B1A3-07BA-BF65E70A90A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07273" y="1432635"/>
            <a:ext cx="954426" cy="1981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1747CF-528E-4FB1-8821-D297DBD7BA7C}">
  <ds:schemaRefs>
    <ds:schemaRef ds:uri="a09af93a-bc92-4cce-8ba3-c8fdbed82e22"/>
    <ds:schemaRef ds:uri="http://schemas.microsoft.com/office/2006/documentManagement/types"/>
    <ds:schemaRef ds:uri="http://schemas.microsoft.com/office/2006/metadata/properties"/>
    <ds:schemaRef ds:uri="b4af0723-3826-4aee-ba08-906e8dce3040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2558</TotalTime>
  <Words>344</Words>
  <Application>Microsoft Office PowerPoint</Application>
  <PresentationFormat>Předvádění na obrazovce (4:3)</PresentationFormat>
  <Paragraphs>48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Michaela Kurková</cp:lastModifiedBy>
  <cp:revision>318</cp:revision>
  <cp:lastPrinted>2021-09-06T12:40:04Z</cp:lastPrinted>
  <dcterms:created xsi:type="dcterms:W3CDTF">2015-07-16T11:02:07Z</dcterms:created>
  <dcterms:modified xsi:type="dcterms:W3CDTF">2024-08-08T09:11:42Z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