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5405" autoAdjust="0"/>
  </p:normalViewPr>
  <p:slideViewPr>
    <p:cSldViewPr snapToGrid="0">
      <p:cViewPr>
        <p:scale>
          <a:sx n="90" d="100"/>
          <a:sy n="90" d="100"/>
        </p:scale>
        <p:origin x="1186" y="91"/>
      </p:cViewPr>
      <p:guideLst>
        <p:guide orient="horz" pos="2478"/>
        <p:guide orient="horz" pos="2160"/>
        <p:guide orient="horz" pos="13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33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6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6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6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886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31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47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3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26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86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982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14536" y="410412"/>
            <a:ext cx="7772400" cy="576064"/>
          </a:xfrm>
          <a:prstGeom prst="rect">
            <a:avLst/>
          </a:prstGeom>
        </p:spPr>
        <p:txBody>
          <a:bodyPr anchor="t"/>
          <a:lstStyle>
            <a:lvl1pPr algn="l">
              <a:defRPr sz="2400" b="1" cap="all" baseline="0">
                <a:solidFill>
                  <a:srgbClr val="CC0000"/>
                </a:solidFill>
                <a:latin typeface="Gotham Narrow Bold" pitchFamily="50" charset="0"/>
              </a:defRPr>
            </a:lvl1pPr>
          </a:lstStyle>
          <a:p>
            <a:r>
              <a:rPr lang="cs-CZ" dirty="0" smtClean="0"/>
              <a:t>Kliknutím lze upravit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20284" y="1170254"/>
            <a:ext cx="8517700" cy="3782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rgbClr val="CC0000"/>
                </a:solidFill>
                <a:latin typeface="Gotham Narrow Light" pitchFamily="50" charset="0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  <p:pic>
        <p:nvPicPr>
          <p:cNvPr id="7" name="bolloH.png"/>
          <p:cNvPicPr/>
          <p:nvPr userDrawn="1"/>
        </p:nvPicPr>
        <p:blipFill>
          <a:blip r:embed="rId2" cstate="print">
            <a:alphaModFix amt="50277"/>
            <a:extLst/>
          </a:blip>
          <a:srcRect l="24242" t="42040"/>
          <a:stretch>
            <a:fillRect/>
          </a:stretch>
        </p:blipFill>
        <p:spPr>
          <a:xfrm>
            <a:off x="-16423" y="-27383"/>
            <a:ext cx="3148264" cy="235218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egnaposto testo 2"/>
          <p:cNvSpPr>
            <a:spLocks noGrp="1"/>
          </p:cNvSpPr>
          <p:nvPr>
            <p:ph type="body" idx="14" hasCustomPrompt="1"/>
          </p:nvPr>
        </p:nvSpPr>
        <p:spPr>
          <a:xfrm>
            <a:off x="467544" y="2420888"/>
            <a:ext cx="3600400" cy="417646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600" b="0" i="0">
                <a:solidFill>
                  <a:schemeClr val="tx1">
                    <a:lumMod val="50000"/>
                    <a:lumOff val="50000"/>
                  </a:schemeClr>
                </a:solidFill>
                <a:latin typeface="Gotham Narrow Medium"/>
                <a:cs typeface="Gotham Narrow Medium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8324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0C46-D848-4F40-BD5D-C53C2B13DC1D}" type="datetimeFigureOut">
              <a:rPr lang="cs-CZ" smtClean="0"/>
              <a:t>10.5.2018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23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L:\marketing\L O G O\HOOVER\logo Hoover 2014\logo_hoover 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793" y="5922000"/>
            <a:ext cx="961207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436" y="-13855"/>
            <a:ext cx="9038001" cy="928255"/>
          </a:xfrm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</a:pPr>
            <a:r>
              <a:rPr lang="cs-CZ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WDXOA 595AHC/5-S</a:t>
            </a:r>
            <a:r>
              <a:rPr lang="cs-CZ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altLang="cs-CZ" sz="1400" b="0" cap="none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Předem plněná automatická pračka se </a:t>
            </a:r>
            <a:r>
              <a:rPr lang="cs-CZ" altLang="cs-CZ" sz="1400" b="0" cap="none" dirty="0" smtClean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>sušičkou Dynamic Next</a:t>
            </a:r>
            <a:r>
              <a:rPr lang="cs-CZ" altLang="cs-CZ" sz="1400" b="0" cap="none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  <a:t/>
            </a:r>
            <a:br>
              <a:rPr lang="cs-CZ" altLang="cs-CZ" sz="1400" b="0" cap="none" dirty="0">
                <a:solidFill>
                  <a:prstClr val="black"/>
                </a:solidFill>
                <a:latin typeface="Arial" charset="0"/>
                <a:ea typeface="+mn-ea"/>
                <a:cs typeface="+mn-cs"/>
              </a:rPr>
            </a:br>
            <a:r>
              <a:rPr lang="cs-CZ" altLang="cs-CZ" sz="1400" b="0" cap="none" dirty="0">
                <a:solidFill>
                  <a:srgbClr val="C00000"/>
                </a:solidFill>
                <a:latin typeface="Arial" charset="0"/>
              </a:rPr>
              <a:t>Technologie All In One a One Touch</a:t>
            </a:r>
            <a:r>
              <a:rPr lang="cs-CZ" altLang="cs-CZ" sz="1400" b="0" cap="none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, rychlé cykly, Woolmark, dotykový displej, invertorový </a:t>
            </a:r>
            <a:r>
              <a:rPr lang="cs-CZ" altLang="cs-CZ" sz="1400" b="0" cap="none" dirty="0" smtClean="0">
                <a:solidFill>
                  <a:srgbClr val="C00000"/>
                </a:solidFill>
                <a:latin typeface="Arial" charset="0"/>
                <a:ea typeface="+mn-ea"/>
                <a:cs typeface="+mn-cs"/>
              </a:rPr>
              <a:t>motor, pára</a:t>
            </a:r>
            <a:endParaRPr lang="cs-CZ" altLang="cs-CZ" sz="1400" b="0" cap="none" dirty="0">
              <a:solidFill>
                <a:srgbClr val="C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Zástupný symbol pro text 3"/>
          <p:cNvSpPr>
            <a:spLocks noGrp="1"/>
          </p:cNvSpPr>
          <p:nvPr>
            <p:ph type="body" idx="14"/>
          </p:nvPr>
        </p:nvSpPr>
        <p:spPr>
          <a:xfrm>
            <a:off x="335884" y="823718"/>
            <a:ext cx="3786536" cy="5937304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panose="020B0604020202020204" pitchFamily="34" charset="0"/>
              </a:rPr>
              <a:t>Hlavní vlastnosti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Kapacita bavlna praní/ sušení (kg) 		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9/5</a:t>
            </a: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Maximální otáčky odstřeďování		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1500</a:t>
            </a: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Energetická třída			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Třída účinnosti praní		A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Třída účinnosti odstřeďování		A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Spotřeba energie na cyklus - praní (kWh) 	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1,17</a:t>
            </a: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Spotř. en. na cyklus - praní + sušení (plná náplň) (kWh)	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6,12</a:t>
            </a: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Spotřeba vody na cyklus - praní + sušení (plná náplň) (l)	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130</a:t>
            </a: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Hlučnost praní/ odstřeďování/ sušení (dB(A))	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60/80/61</a:t>
            </a: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Technologie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All In One -  systém rozpouštění pracího prášku spolu s vodou ve speciální komoře a následné kropení prádla touto pěnou během praní. Snížení času praní na 59 min. Zvýšení účinnosti praní i při nízkých teplotách 20°C. Snížení energie. Možnost prát bílé a barevné prádlo dohromady.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Technologie One Touch - bezdotykové propojení pračky pomocí technologie NFC s chytrým telefonem a její ovládání 	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Stahování nových funkcí a cyklů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Funkce pro odložený začátek a konec; Kontrolní cyklus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Ovládání pomocí hlasu; Vedení statistik praní a čerpání energie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Tipy a triky; Průvodce chybovými hláškami a uživatelský návod</a:t>
            </a:r>
          </a:p>
          <a:p>
            <a:pPr lvl="0"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Kg detector – detekce množství vloženého prádla a přizpůsobení praní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b="1" dirty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Senzorové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sušení -  3 úrovně: Extra suché, K žehlení, Na </a:t>
            </a: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ramínko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schemeClr val="tx1"/>
                </a:solidFill>
                <a:latin typeface="Arial" charset="0"/>
              </a:rPr>
              <a:t>Snížená 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teplota sušení – ochrana vláken a barev, prodloužení jejich životnosti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>
                <a:solidFill>
                  <a:schemeClr val="tx1"/>
                </a:solidFill>
                <a:latin typeface="Arial" panose="020B0604020202020204" pitchFamily="34" charset="0"/>
              </a:rPr>
              <a:t>Programy </a:t>
            </a: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16 programů základních + 40 programů One </a:t>
            </a: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Touch</a:t>
            </a: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Parní program, 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All In One Mix, All In One Hygienické, All </a:t>
            </a: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In One 59 min, Rychlý program 14, 30, 44 min,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Bavlna, </a:t>
            </a: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Jemné, 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Máchání, </a:t>
            </a: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Odčerpání + odstředění, 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Vlna/Hedvábí, 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Sušení Vlna – Woolmark Apparel Care</a:t>
            </a:r>
            <a:r>
              <a:rPr lang="cs-CZ" altLang="cs-CZ" sz="800" b="1" dirty="0" smtClean="0">
                <a:solidFill>
                  <a:schemeClr val="tx1"/>
                </a:solidFill>
                <a:latin typeface="Arial" charset="0"/>
              </a:rPr>
              <a:t>,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Sušení Syntetika, Sušení Bavlna</a:t>
            </a: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, Rychlé praní a sušení 59 min, One Touch</a:t>
            </a: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Funkce</a:t>
            </a:r>
            <a:endParaRPr lang="cs-CZ" altLang="cs-CZ" sz="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Odložený start až 24 hod,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Volba 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sušení, </a:t>
            </a:r>
            <a:r>
              <a:rPr lang="cs-CZ" altLang="cs-CZ" sz="800" b="1" dirty="0">
                <a:solidFill>
                  <a:schemeClr val="tx1"/>
                </a:solidFill>
                <a:latin typeface="Arial" charset="0"/>
              </a:rPr>
              <a:t>Ošetření párou – 3x (Bavlna, Syntetika, Osvěžení),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Rychlé praní, Nastavení úrovně znečištění (3</a:t>
            </a: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),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Extra </a:t>
            </a: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máchání,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Předpírka, Hygienické +,</a:t>
            </a: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 Nastavení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otáček odstřeďování, Nastavení teploty praní</a:t>
            </a: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, Ukazatel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zůstatkového času </a:t>
            </a: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praní, Ukazatel </a:t>
            </a:r>
            <a:r>
              <a:rPr lang="cs-CZ" altLang="cs-CZ" sz="800" dirty="0">
                <a:solidFill>
                  <a:schemeClr val="tx1"/>
                </a:solidFill>
                <a:latin typeface="Arial" charset="0"/>
              </a:rPr>
              <a:t>ukončení </a:t>
            </a:r>
            <a:r>
              <a:rPr lang="cs-CZ" altLang="cs-CZ" sz="800" dirty="0" smtClean="0">
                <a:solidFill>
                  <a:schemeClr val="tx1"/>
                </a:solidFill>
                <a:latin typeface="Arial" charset="0"/>
              </a:rPr>
              <a:t>cyklu,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Zablokování tlačítek</a:t>
            </a:r>
          </a:p>
          <a:p>
            <a:pPr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Konstrukce</a:t>
            </a:r>
            <a:endParaRPr lang="cs-CZ" altLang="cs-CZ" sz="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Dotykový displej s otočným 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knoflíkem; </a:t>
            </a:r>
            <a:r>
              <a:rPr lang="cs-CZ" altLang="cs-CZ" sz="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Invertorový </a:t>
            </a:r>
            <a:r>
              <a:rPr lang="cs-CZ" altLang="cs-CZ" sz="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motor – tichý chod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Bezpečnos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t</a:t>
            </a: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Bezpečnostní zámek </a:t>
            </a: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dveří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cs-CZ" altLang="cs-CZ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Ochrana proti přepěnění; Ochrana proti přetečení Antioverflow</a:t>
            </a:r>
            <a:r>
              <a:rPr lang="cs-CZ" altLang="cs-CZ" sz="8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ct val="0"/>
              </a:spcBef>
            </a:pPr>
            <a:endParaRPr lang="cs-CZ" altLang="cs-CZ" sz="8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126078" y="1067303"/>
            <a:ext cx="0" cy="540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678604" y="1067314"/>
            <a:ext cx="0" cy="540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2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406" y="4867053"/>
            <a:ext cx="720000" cy="720000"/>
          </a:xfrm>
          <a:prstGeom prst="rect">
            <a:avLst/>
          </a:prstGeom>
        </p:spPr>
      </p:pic>
      <p:sp>
        <p:nvSpPr>
          <p:cNvPr id="33" name="TextBox 22"/>
          <p:cNvSpPr txBox="1"/>
          <p:nvPr/>
        </p:nvSpPr>
        <p:spPr>
          <a:xfrm>
            <a:off x="4899661" y="4964099"/>
            <a:ext cx="76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Ošetření párou </a:t>
            </a:r>
          </a:p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 možnosti</a:t>
            </a:r>
            <a:r>
              <a:rPr lang="cs-CZ" sz="700" b="1" dirty="0">
                <a:solidFill>
                  <a:schemeClr val="bg1"/>
                </a:solidFill>
              </a:rPr>
              <a:t>)</a:t>
            </a:r>
            <a:endParaRPr lang="cs-CZ" sz="7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86" y="3305642"/>
            <a:ext cx="720000" cy="720000"/>
          </a:xfrm>
          <a:prstGeom prst="rect">
            <a:avLst/>
          </a:prstGeom>
        </p:spPr>
      </p:pic>
      <p:pic>
        <p:nvPicPr>
          <p:cNvPr id="39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027" y="5662307"/>
            <a:ext cx="720000" cy="720000"/>
          </a:xfrm>
          <a:prstGeom prst="rect">
            <a:avLst/>
          </a:prstGeom>
        </p:spPr>
      </p:pic>
      <p:pic>
        <p:nvPicPr>
          <p:cNvPr id="23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86" y="1783727"/>
            <a:ext cx="720000" cy="720000"/>
          </a:xfrm>
          <a:prstGeom prst="rect">
            <a:avLst/>
          </a:prstGeom>
        </p:spPr>
      </p:pic>
      <p:pic>
        <p:nvPicPr>
          <p:cNvPr id="27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245" y="2558889"/>
            <a:ext cx="720000" cy="720000"/>
          </a:xfrm>
          <a:prstGeom prst="rect">
            <a:avLst/>
          </a:prstGeom>
        </p:spPr>
      </p:pic>
      <p:sp>
        <p:nvSpPr>
          <p:cNvPr id="28" name="TextBox 22"/>
          <p:cNvSpPr txBox="1"/>
          <p:nvPr/>
        </p:nvSpPr>
        <p:spPr>
          <a:xfrm>
            <a:off x="4904509" y="2654546"/>
            <a:ext cx="7604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Rychlé programy</a:t>
            </a:r>
          </a:p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 a 30 min</a:t>
            </a:r>
            <a:endParaRPr lang="cs-CZ" sz="700" b="1" dirty="0">
              <a:solidFill>
                <a:schemeClr val="bg1"/>
              </a:solidFill>
            </a:endParaRPr>
          </a:p>
        </p:txBody>
      </p:sp>
      <p:pic>
        <p:nvPicPr>
          <p:cNvPr id="34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411" y="4081500"/>
            <a:ext cx="720000" cy="720000"/>
          </a:xfrm>
          <a:prstGeom prst="rect">
            <a:avLst/>
          </a:prstGeom>
        </p:spPr>
      </p:pic>
      <p:sp>
        <p:nvSpPr>
          <p:cNvPr id="35" name="Obdélník 34"/>
          <p:cNvSpPr/>
          <p:nvPr/>
        </p:nvSpPr>
        <p:spPr>
          <a:xfrm>
            <a:off x="5707536" y="4941168"/>
            <a:ext cx="343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31008415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	</a:t>
            </a:r>
            <a:endParaRPr lang="cs-CZ" altLang="cs-CZ" sz="800" dirty="0" smtClean="0">
              <a:solidFill>
                <a:prstClr val="black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8016361958296</a:t>
            </a:r>
          </a:p>
          <a:p>
            <a:pPr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Bílá s chromovanými dvířky</a:t>
            </a:r>
          </a:p>
          <a:p>
            <a:pPr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850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595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520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67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890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650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56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0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68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31" name="Obrázek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9437" y="2510449"/>
            <a:ext cx="756000" cy="756000"/>
          </a:xfrm>
          <a:prstGeom prst="flowChartConnector">
            <a:avLst/>
          </a:prstGeom>
        </p:spPr>
      </p:pic>
      <p:sp>
        <p:nvSpPr>
          <p:cNvPr id="45" name="TextBox 22"/>
          <p:cNvSpPr txBox="1"/>
          <p:nvPr/>
        </p:nvSpPr>
        <p:spPr>
          <a:xfrm>
            <a:off x="4899169" y="3457893"/>
            <a:ext cx="755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Nastavení</a:t>
            </a:r>
          </a:p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úrovní znečištění prádla</a:t>
            </a:r>
            <a:endParaRPr lang="cs-CZ" sz="700" b="1" dirty="0">
              <a:solidFill>
                <a:schemeClr val="bg1"/>
              </a:solidFill>
            </a:endParaRPr>
          </a:p>
        </p:txBody>
      </p:sp>
      <p:sp>
        <p:nvSpPr>
          <p:cNvPr id="53" name="TextBox 22"/>
          <p:cNvSpPr txBox="1"/>
          <p:nvPr/>
        </p:nvSpPr>
        <p:spPr>
          <a:xfrm>
            <a:off x="4904510" y="4243793"/>
            <a:ext cx="76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Rychlé praní a sušení za 59 min</a:t>
            </a:r>
            <a:endParaRPr lang="cs-CZ" sz="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ovéPole 54"/>
          <p:cNvSpPr txBox="1"/>
          <p:nvPr/>
        </p:nvSpPr>
        <p:spPr>
          <a:xfrm>
            <a:off x="4858358" y="5702999"/>
            <a:ext cx="86409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Senzorové sušení</a:t>
            </a:r>
          </a:p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 suché</a:t>
            </a:r>
          </a:p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žehlení</a:t>
            </a:r>
          </a:p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ramínko</a:t>
            </a:r>
            <a:endParaRPr lang="cs-CZ" sz="700" b="1" dirty="0">
              <a:solidFill>
                <a:schemeClr val="bg1"/>
              </a:solidFill>
            </a:endParaRPr>
          </a:p>
        </p:txBody>
      </p:sp>
      <p:pic>
        <p:nvPicPr>
          <p:cNvPr id="56" name="Obrázek 55"/>
          <p:cNvPicPr>
            <a:picLocks/>
          </p:cNvPicPr>
          <p:nvPr/>
        </p:nvPicPr>
        <p:blipFill rotWithShape="1">
          <a:blip r:embed="rId5"/>
          <a:srcRect l="34750" t="37442" r="62167" b="49845"/>
          <a:stretch/>
        </p:blipFill>
        <p:spPr>
          <a:xfrm>
            <a:off x="4327088" y="5595655"/>
            <a:ext cx="400697" cy="894866"/>
          </a:xfrm>
          <a:prstGeom prst="flowChartConnector">
            <a:avLst/>
          </a:prstGeom>
        </p:spPr>
      </p:pic>
      <p:pic>
        <p:nvPicPr>
          <p:cNvPr id="42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86" y="1021733"/>
            <a:ext cx="720000" cy="720000"/>
          </a:xfrm>
          <a:prstGeom prst="rect">
            <a:avLst/>
          </a:prstGeom>
        </p:spPr>
      </p:pic>
      <p:sp>
        <p:nvSpPr>
          <p:cNvPr id="43" name="TextBox 22"/>
          <p:cNvSpPr txBox="1"/>
          <p:nvPr/>
        </p:nvSpPr>
        <p:spPr>
          <a:xfrm>
            <a:off x="4932218" y="1059896"/>
            <a:ext cx="69668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In One</a:t>
            </a:r>
          </a:p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praní při 20° s účinností jako při 40°</a:t>
            </a:r>
            <a:endParaRPr lang="cs-CZ" sz="700" b="1" dirty="0">
              <a:solidFill>
                <a:schemeClr val="bg1"/>
              </a:solidFill>
            </a:endParaRPr>
          </a:p>
        </p:txBody>
      </p:sp>
      <p:pic>
        <p:nvPicPr>
          <p:cNvPr id="47" name="Immagine 19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11" t="7589" r="7450" b="7848"/>
          <a:stretch/>
        </p:blipFill>
        <p:spPr>
          <a:xfrm>
            <a:off x="4163290" y="990605"/>
            <a:ext cx="720000" cy="720000"/>
          </a:xfrm>
          <a:prstGeom prst="flowChartConnector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695" y="879763"/>
            <a:ext cx="720000" cy="720000"/>
          </a:xfrm>
          <a:prstGeom prst="rect">
            <a:avLst/>
          </a:prstGeom>
        </p:spPr>
      </p:pic>
      <p:sp>
        <p:nvSpPr>
          <p:cNvPr id="49" name="TextBox 22"/>
          <p:cNvSpPr txBox="1"/>
          <p:nvPr/>
        </p:nvSpPr>
        <p:spPr>
          <a:xfrm>
            <a:off x="4908474" y="1781710"/>
            <a:ext cx="7511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Ovládání </a:t>
            </a:r>
            <a:r>
              <a:rPr lang="cs-CZ" sz="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přes aplikaci</a:t>
            </a:r>
            <a:endParaRPr lang="cs-CZ" sz="700" b="1" dirty="0">
              <a:solidFill>
                <a:schemeClr val="bg1"/>
              </a:solidFill>
            </a:endParaRPr>
          </a:p>
          <a:p>
            <a:pPr algn="ctr"/>
            <a:r>
              <a:rPr lang="cs-CZ" sz="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Wizard díky připojení přes Wifi      a NFC</a:t>
            </a:r>
            <a:endParaRPr lang="cs-CZ" sz="700" b="1" dirty="0">
              <a:solidFill>
                <a:schemeClr val="bg1"/>
              </a:solidFill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682" y="3307773"/>
            <a:ext cx="720000" cy="720000"/>
          </a:xfrm>
          <a:prstGeom prst="flowChartConnector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0" name="Obrázek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92" t="-3636" r="-2364" b="-14000"/>
          <a:stretch/>
        </p:blipFill>
        <p:spPr>
          <a:xfrm>
            <a:off x="4156364" y="4076699"/>
            <a:ext cx="720000" cy="720000"/>
          </a:xfrm>
          <a:prstGeom prst="flowChartConnector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pic>
        <p:nvPicPr>
          <p:cNvPr id="16" name="Obrázek 15"/>
          <p:cNvPicPr>
            <a:picLocks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7" t="-459" b="-1"/>
          <a:stretch/>
        </p:blipFill>
        <p:spPr>
          <a:xfrm>
            <a:off x="4170218" y="4883727"/>
            <a:ext cx="720000" cy="720000"/>
          </a:xfrm>
          <a:prstGeom prst="flowChartConnector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7" name="Obrázek 3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345" y="900344"/>
            <a:ext cx="648000" cy="648000"/>
          </a:xfrm>
          <a:prstGeom prst="rect">
            <a:avLst/>
          </a:prstGeom>
        </p:spPr>
      </p:pic>
      <p:sp>
        <p:nvSpPr>
          <p:cNvPr id="44" name="Obdélník 43"/>
          <p:cNvSpPr/>
          <p:nvPr/>
        </p:nvSpPr>
        <p:spPr>
          <a:xfrm>
            <a:off x="6678001" y="910793"/>
            <a:ext cx="30578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</a:t>
            </a:r>
            <a:endParaRPr lang="cs-CZ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8" name="Obrázek 4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88" y="781844"/>
            <a:ext cx="684000" cy="684000"/>
          </a:xfrm>
          <a:prstGeom prst="rect">
            <a:avLst/>
          </a:prstGeom>
        </p:spPr>
      </p:pic>
      <p:sp>
        <p:nvSpPr>
          <p:cNvPr id="50" name="Obdélník 49"/>
          <p:cNvSpPr/>
          <p:nvPr/>
        </p:nvSpPr>
        <p:spPr>
          <a:xfrm>
            <a:off x="7743016" y="1213892"/>
            <a:ext cx="64807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1500</a:t>
            </a:r>
            <a:endParaRPr lang="cs-CZ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1" name="Obrázek 5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9" t="29533" r="24015" b="29532"/>
          <a:stretch/>
        </p:blipFill>
        <p:spPr>
          <a:xfrm>
            <a:off x="4165369" y="1932720"/>
            <a:ext cx="756000" cy="423455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t="4013" r="7253" b="5632"/>
          <a:stretch/>
        </p:blipFill>
        <p:spPr>
          <a:xfrm>
            <a:off x="6223247" y="1651276"/>
            <a:ext cx="1927433" cy="2734457"/>
          </a:xfrm>
          <a:prstGeom prst="rect">
            <a:avLst/>
          </a:prstGeom>
        </p:spPr>
      </p:pic>
      <p:sp>
        <p:nvSpPr>
          <p:cNvPr id="38" name="TextovéPole 37"/>
          <p:cNvSpPr txBox="1"/>
          <p:nvPr/>
        </p:nvSpPr>
        <p:spPr>
          <a:xfrm>
            <a:off x="5763658" y="4547262"/>
            <a:ext cx="32800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smtClean="0">
                <a:solidFill>
                  <a:srgbClr val="FF0000"/>
                </a:solidFill>
              </a:rPr>
              <a:t>Ilustrativní foto, </a:t>
            </a:r>
          </a:p>
          <a:p>
            <a:r>
              <a:rPr lang="cs-CZ" sz="1000" i="1" dirty="0" smtClean="0">
                <a:solidFill>
                  <a:srgbClr val="FF0000"/>
                </a:solidFill>
              </a:rPr>
              <a:t>displej a ovládací panel se mohou lišit u skutečného výrobku</a:t>
            </a:r>
            <a:endParaRPr lang="cs-CZ" sz="1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92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555</TotalTime>
  <Words>88</Words>
  <Application>Microsoft Office PowerPoint</Application>
  <PresentationFormat>Předvádění na obrazovce (4:3)</PresentationFormat>
  <Paragraphs>64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Gotham Narrow Bold</vt:lpstr>
      <vt:lpstr>Gotham Narrow Light</vt:lpstr>
      <vt:lpstr>Gotham Narrow Medium</vt:lpstr>
      <vt:lpstr>Motiv Office</vt:lpstr>
      <vt:lpstr>WDXOA 595AHC/5-S Předem plněná automatická pračka se sušičkou Dynamic Next Technologie All In One a One Touch, rychlé cykly, Woolmark, dotykový displej, invertorový motor, pára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CP70_CP50011 - SÁČKOVÝ vysavač CAPTURE</dc:title>
  <dc:creator>Martina Křižáková</dc:creator>
  <cp:lastModifiedBy>Martina Křižáková</cp:lastModifiedBy>
  <cp:revision>85</cp:revision>
  <cp:lastPrinted>2016-03-31T14:41:45Z</cp:lastPrinted>
  <dcterms:created xsi:type="dcterms:W3CDTF">2016-03-31T13:54:55Z</dcterms:created>
  <dcterms:modified xsi:type="dcterms:W3CDTF">2018-05-10T12:59:02Z</dcterms:modified>
</cp:coreProperties>
</file>