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7" r:id="rId5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16.01.2026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3DE2168-CD7B-66A9-45E7-74C6F474C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xmlns="" id="{D50EBF3D-E61F-0560-A97E-B4D7E1DB80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xmlns="" id="{BC733013-87EA-CE9B-57D7-25A0FB030E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C7D23930-F68D-0EDF-1D63-BCCD6D0411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3910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16.01.2026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16.01.2026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16.01.2026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16.01.2026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16.01.2026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16.01.2026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16.01.2026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16.01.2026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xmlns="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16.01.2026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16.01.2026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xmlns="" id="{ABF00531-EAA8-F523-2A9E-788BA7E3DC9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6135017"/>
            <a:ext cx="1331640" cy="722982"/>
          </a:xfrm>
          <a:prstGeom prst="rect">
            <a:avLst/>
          </a:prstGeom>
        </p:spPr>
      </p:pic>
      <p:sp>
        <p:nvSpPr>
          <p:cNvPr id="2" name="Zástupný symbol pro nadpis 1"/>
          <p:cNvSpPr>
            <a:spLocks noGrp="1"/>
          </p:cNvSpPr>
          <p:nvPr userDrawn="1"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11" Type="http://schemas.openxmlformats.org/officeDocument/2006/relationships/image" Target="../media/image11.pn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65387AB-53D8-FF8F-A12A-6C61BE0ED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>
            <a:extLst>
              <a:ext uri="{FF2B5EF4-FFF2-40B4-BE49-F238E27FC236}">
                <a16:creationId xmlns:a16="http://schemas.microsoft.com/office/drawing/2014/main" xmlns="" id="{26BAEC73-666C-DD82-3DF6-4C8D10A4E38B}"/>
              </a:ext>
            </a:extLst>
          </p:cNvPr>
          <p:cNvSpPr txBox="1">
            <a:spLocks/>
          </p:cNvSpPr>
          <p:nvPr/>
        </p:nvSpPr>
        <p:spPr>
          <a:xfrm>
            <a:off x="173917" y="62227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latin typeface="Arial" charset="0"/>
              </a:rPr>
              <a:t>HWD100-B14367U-S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Předem plněná automatická pračka se sušičkou </a:t>
            </a:r>
            <a:r>
              <a:rPr lang="cs-CZ" altLang="cs-CZ" sz="14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X SERIES 7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Wifi, Direct Motion motor, ABT, Flexy Time, Refresh, digitální dotykový displej, rychlý cyklus, odstraňování skvrn, A-30 %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="" id="{EE360BC3-819E-8DA7-18AA-A6A8796A1E77}"/>
              </a:ext>
            </a:extLst>
          </p:cNvPr>
          <p:cNvCxnSpPr/>
          <p:nvPr/>
        </p:nvCxnSpPr>
        <p:spPr>
          <a:xfrm>
            <a:off x="3846325" y="998331"/>
            <a:ext cx="0" cy="576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>
            <a:extLst>
              <a:ext uri="{FF2B5EF4-FFF2-40B4-BE49-F238E27FC236}">
                <a16:creationId xmlns:a16="http://schemas.microsoft.com/office/drawing/2014/main" xmlns="" id="{F3CDBFE4-661A-C027-D6B3-38F56028539C}"/>
              </a:ext>
            </a:extLst>
          </p:cNvPr>
          <p:cNvSpPr txBox="1">
            <a:spLocks/>
          </p:cNvSpPr>
          <p:nvPr/>
        </p:nvSpPr>
        <p:spPr>
          <a:xfrm>
            <a:off x="0" y="998330"/>
            <a:ext cx="3795603" cy="5859669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Hlavní vlastnosti (Nařízení v přenesené pravomoci: (EU) 2019/2014)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Třída energetické účinnosti sušení / praní	D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/A</a:t>
            </a:r>
          </a:p>
          <a:p>
            <a:pPr marL="0" indent="0">
              <a:buNone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Marketingové označení en.  účinnosti praní: o 30 % úspornější než třída A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Jmenovitá kapacita sušení / praní (kg)		6/10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Spotřeba energie při praní + sušení na 1/100 cyklů (kWh) 	3,076/308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Spotřeba energie při praní na 1/100 cyklů Eco 40-60 (kWh) 	0,359/36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Spotřeba vody při praní + sušení/ při praní na 1 cyklus (l) 	67/42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Otáčky při odstřeďování (ot./min)/ Účinnost odstřeďování	1330/B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Trvání programu praní + sušení/ praní Eco 40-60 (h:min)	7:55/3:58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Emise hluku (dB(A) re 1 pW) / třída hluku při odstřeďování 	70/A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Technologie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Wifi + Bluetooth připojení </a:t>
            </a:r>
            <a:r>
              <a:rPr lang="cs-CZ" altLang="cs-CZ" sz="800" dirty="0">
                <a:latin typeface="Arial" charset="0"/>
              </a:rPr>
              <a:t>-  bezdotykové připojení k Wifi a ovládání pračky přes aplikaci hOn s více než 60 dalšími programy a funkcemi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Aplikace hOn navrhne nejlepší program pro péči o vaše oděvy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Direct Motion Motor </a:t>
            </a:r>
            <a:r>
              <a:rPr lang="cs-CZ" altLang="cs-CZ" sz="800" dirty="0">
                <a:latin typeface="Arial" charset="0"/>
              </a:rPr>
              <a:t>– motor umístěný přímo na bubnu bez použití řemenu, tichý chod pouhých 70 dB(A) při odstřeďování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ABT</a:t>
            </a:r>
            <a:r>
              <a:rPr lang="cs-CZ" altLang="cs-CZ" sz="800" dirty="0">
                <a:latin typeface="Arial" charset="0"/>
              </a:rPr>
              <a:t> – antibakt. ošetření zásuvky na detergent a gumového těsnění dvířek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Smart Dual Spray </a:t>
            </a:r>
            <a:r>
              <a:rPr lang="cs-CZ" altLang="cs-CZ" sz="800" dirty="0">
                <a:latin typeface="Arial" charset="0"/>
              </a:rPr>
              <a:t>– dvojité sprchování okénka dvířek a gumového těsnění </a:t>
            </a:r>
            <a:r>
              <a:rPr lang="cs-CZ" altLang="cs-CZ" sz="800" b="1" dirty="0">
                <a:latin typeface="Arial" charset="0"/>
              </a:rPr>
              <a:t>Pillow Drum </a:t>
            </a:r>
            <a:r>
              <a:rPr lang="cs-CZ" altLang="cs-CZ" sz="800" dirty="0">
                <a:latin typeface="Arial" charset="0"/>
              </a:rPr>
              <a:t>– šetrný buben s polštářkovými výstupky, Osvětlení bubnu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Flexy Time </a:t>
            </a:r>
            <a:r>
              <a:rPr lang="cs-CZ" altLang="cs-CZ" sz="800" dirty="0">
                <a:latin typeface="Arial" charset="0"/>
              </a:rPr>
              <a:t>– tři režimu: Úspora času/ Úspora energie / Intenzivní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Program Refresh </a:t>
            </a:r>
            <a:r>
              <a:rPr lang="cs-CZ" altLang="cs-CZ" sz="800" dirty="0">
                <a:latin typeface="Arial" charset="0"/>
              </a:rPr>
              <a:t>- Osvěžení párou - vytváří jemnou a teplou vodní mlhu, která proniká do vláken; zbavuje zápachu, desinfikuje a sterilizuje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XL Buben</a:t>
            </a:r>
            <a:r>
              <a:rPr lang="cs-CZ" altLang="cs-CZ" sz="800" dirty="0">
                <a:latin typeface="Arial" charset="0"/>
              </a:rPr>
              <a:t> s Ø525 mm – objemný prostor pro velké prádlo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Pára je automaticky součástí programů: Smart Al a Antialergenní péče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Programy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14 programů + Wifi: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Smart AI, Přikrývky, Antialergenní péče (parní), Refresh (Osvěžení párou), Vlna, Jemné, ECO 40-60, Syntetika, Bavlna, Sušení, Super rychlý 15 min, Odstřeďování, Čištění bubnu, Bavlna 20 °C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u="sng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Flexy Time, Odložený konec programu, Přídavné máchání (3), Nastavení teploty praní, Nastavení otáček odstřeďování, Proti pomačkání, Úroveň sušení (dle zůstatkové vlhkosti 3 úrovně/ dle času 30, 60, 90, 120, 150 min), Dálkové ovládání, Dětský zámek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Bezpečnostní zámek dveří; Ochrana proti úniku vody Antioverflow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Digitální dotykový displej; </a:t>
            </a:r>
            <a:r>
              <a:rPr lang="cs-CZ" altLang="cs-CZ" sz="800" b="1" dirty="0">
                <a:latin typeface="Arial" charset="0"/>
              </a:rPr>
              <a:t>Invertorový motor Direct Motion motor</a:t>
            </a:r>
            <a:r>
              <a:rPr lang="cs-CZ" altLang="cs-CZ" sz="800" dirty="0">
                <a:latin typeface="Arial" charset="0"/>
              </a:rPr>
              <a:t>; Otvor 36 cm; průměr bubnu 52,5 cm; Osvětlení bubnu, Objem bubnu 63 l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Materiál bubnu Nerez/ vany Silitech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xmlns="" id="{55C391B9-6C53-8A18-3380-BC8C9EC370A1}"/>
              </a:ext>
            </a:extLst>
          </p:cNvPr>
          <p:cNvCxnSpPr/>
          <p:nvPr/>
        </p:nvCxnSpPr>
        <p:spPr>
          <a:xfrm>
            <a:off x="5502509" y="998331"/>
            <a:ext cx="0" cy="576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>
            <a:extLst>
              <a:ext uri="{FF2B5EF4-FFF2-40B4-BE49-F238E27FC236}">
                <a16:creationId xmlns:a16="http://schemas.microsoft.com/office/drawing/2014/main" xmlns="" id="{47973599-958F-BCF4-2835-C696DC979488}"/>
              </a:ext>
            </a:extLst>
          </p:cNvPr>
          <p:cNvSpPr/>
          <p:nvPr/>
        </p:nvSpPr>
        <p:spPr>
          <a:xfrm>
            <a:off x="5577070" y="4509120"/>
            <a:ext cx="33843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31021008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6921081520185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Barva		Bílá s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šedými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dvířky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x š x h (mm)	850 x 600 x </a:t>
            </a:r>
            <a:r>
              <a:rPr lang="cs-CZ" altLang="cs-CZ" sz="800" b="1" dirty="0">
                <a:solidFill>
                  <a:prstClr val="black"/>
                </a:solidFill>
                <a:latin typeface="Arial" panose="020B0604020202020204" pitchFamily="34" charset="0"/>
              </a:rPr>
              <a:t>598 mm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celková 		hloubka včetně dveří a 		připojení na vodu a odpad</a:t>
            </a:r>
          </a:p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panose="020B0604020202020204" pitchFamily="34" charset="0"/>
              </a:rPr>
              <a:t>		(544 mm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bez dveří a připojení 		na vodu a odpad)</a:t>
            </a:r>
            <a:endParaRPr lang="cs-CZ" altLang="cs-CZ" sz="800" b="1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75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890 x 646 x 653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78</a:t>
            </a:r>
          </a:p>
        </p:txBody>
      </p:sp>
      <p:sp>
        <p:nvSpPr>
          <p:cNvPr id="50" name="TextovéPole 49">
            <a:extLst>
              <a:ext uri="{FF2B5EF4-FFF2-40B4-BE49-F238E27FC236}">
                <a16:creationId xmlns:a16="http://schemas.microsoft.com/office/drawing/2014/main" xmlns="" id="{D9027882-4A15-8A19-90A4-9F04770A8531}"/>
              </a:ext>
            </a:extLst>
          </p:cNvPr>
          <p:cNvSpPr txBox="1"/>
          <p:nvPr/>
        </p:nvSpPr>
        <p:spPr>
          <a:xfrm>
            <a:off x="4638413" y="1934435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xmlns="" id="{3CB82D36-F317-99CF-2471-4F31EEBAEB83}"/>
              </a:ext>
            </a:extLst>
          </p:cNvPr>
          <p:cNvSpPr txBox="1"/>
          <p:nvPr/>
        </p:nvSpPr>
        <p:spPr>
          <a:xfrm>
            <a:off x="5479162" y="65871"/>
            <a:ext cx="38544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xmlns="" id="{AEF81B81-0013-DA82-B16E-EB4DCC615A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4508" y="1107155"/>
            <a:ext cx="623745" cy="623745"/>
          </a:xfrm>
          <a:prstGeom prst="rect">
            <a:avLst/>
          </a:prstGeom>
        </p:spPr>
      </p:pic>
      <p:sp>
        <p:nvSpPr>
          <p:cNvPr id="27" name="Pětiúhelník 26"/>
          <p:cNvSpPr/>
          <p:nvPr/>
        </p:nvSpPr>
        <p:spPr>
          <a:xfrm>
            <a:off x="5641171" y="1371812"/>
            <a:ext cx="1617554" cy="36004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bg1"/>
                </a:solidFill>
              </a:rPr>
              <a:t>A-30 %</a:t>
            </a:r>
          </a:p>
        </p:txBody>
      </p:sp>
      <p:sp>
        <p:nvSpPr>
          <p:cNvPr id="36" name="TextovéPole 35"/>
          <p:cNvSpPr txBox="1"/>
          <p:nvPr/>
        </p:nvSpPr>
        <p:spPr>
          <a:xfrm>
            <a:off x="4662258" y="1041448"/>
            <a:ext cx="8622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Bluetooth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připojení s možností ovládání přes aplikaci hOn</a:t>
            </a:r>
          </a:p>
        </p:txBody>
      </p:sp>
      <p:sp>
        <p:nvSpPr>
          <p:cNvPr id="37" name="TextovéPole 36"/>
          <p:cNvSpPr txBox="1"/>
          <p:nvPr/>
        </p:nvSpPr>
        <p:spPr>
          <a:xfrm>
            <a:off x="4653512" y="3657218"/>
            <a:ext cx="926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Antibakteriální ošetření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zásuvky na prášek a těsnění</a:t>
            </a:r>
          </a:p>
        </p:txBody>
      </p:sp>
      <p:sp>
        <p:nvSpPr>
          <p:cNvPr id="38" name="TextovéPole 37"/>
          <p:cNvSpPr txBox="1"/>
          <p:nvPr/>
        </p:nvSpPr>
        <p:spPr>
          <a:xfrm>
            <a:off x="4634397" y="1988840"/>
            <a:ext cx="8977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 Motion Motor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motor umístěný přímo na bubnu bez použití řemenu, tichý chod </a:t>
            </a:r>
          </a:p>
        </p:txBody>
      </p:sp>
      <p:pic>
        <p:nvPicPr>
          <p:cNvPr id="39" name="Obrázek 3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4008" y="2862358"/>
            <a:ext cx="720000" cy="720000"/>
          </a:xfrm>
          <a:prstGeom prst="rect">
            <a:avLst/>
          </a:prstGeom>
        </p:spPr>
      </p:pic>
      <p:sp>
        <p:nvSpPr>
          <p:cNvPr id="41" name="TextovéPole 40"/>
          <p:cNvSpPr txBox="1"/>
          <p:nvPr/>
        </p:nvSpPr>
        <p:spPr>
          <a:xfrm>
            <a:off x="4671887" y="2937138"/>
            <a:ext cx="8371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Flexy Time – </a:t>
            </a:r>
            <a:r>
              <a:rPr lang="pl-PL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Úspora času/ Úspora energie / Intenzivní</a:t>
            </a:r>
          </a:p>
        </p:txBody>
      </p:sp>
      <p:pic>
        <p:nvPicPr>
          <p:cNvPr id="42" name="Obrázek 4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4397" y="3574727"/>
            <a:ext cx="720000" cy="720000"/>
          </a:xfrm>
          <a:prstGeom prst="rect">
            <a:avLst/>
          </a:prstGeom>
        </p:spPr>
      </p:pic>
      <p:sp>
        <p:nvSpPr>
          <p:cNvPr id="44" name="TextovéPole 43"/>
          <p:cNvSpPr txBox="1"/>
          <p:nvPr/>
        </p:nvSpPr>
        <p:spPr>
          <a:xfrm>
            <a:off x="4636782" y="5499229"/>
            <a:ext cx="8977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Pillow Drum –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šetrný buben s polštářkovými výstupky pro jemné zacházení s prádlem</a:t>
            </a:r>
          </a:p>
        </p:txBody>
      </p:sp>
      <p:pic>
        <p:nvPicPr>
          <p:cNvPr id="45" name="Obrázek 4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1514" y="5517312"/>
            <a:ext cx="720000" cy="720000"/>
          </a:xfrm>
          <a:prstGeom prst="rect">
            <a:avLst/>
          </a:prstGeom>
        </p:spPr>
      </p:pic>
      <p:sp>
        <p:nvSpPr>
          <p:cNvPr id="47" name="TextovéPole 46"/>
          <p:cNvSpPr txBox="1"/>
          <p:nvPr/>
        </p:nvSpPr>
        <p:spPr>
          <a:xfrm>
            <a:off x="4611569" y="4470211"/>
            <a:ext cx="926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Refresh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osvěží </a:t>
            </a:r>
            <a:r>
              <a:rPr lang="cs-CZ" sz="800" dirty="0">
                <a:latin typeface="Arial" charset="0"/>
                <a:cs typeface="Arial" panose="020B0604020202020204" pitchFamily="34" charset="0"/>
              </a:rPr>
              <a:t>oblečení a zbavuje zápachu, desinfikuje a sterilizuje</a:t>
            </a:r>
          </a:p>
        </p:txBody>
      </p:sp>
      <p:pic>
        <p:nvPicPr>
          <p:cNvPr id="48" name="Obrázek 4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391" y="4509200"/>
            <a:ext cx="720000" cy="720000"/>
          </a:xfrm>
          <a:prstGeom prst="rect">
            <a:avLst/>
          </a:prstGeom>
        </p:spPr>
      </p:pic>
      <p:pic>
        <p:nvPicPr>
          <p:cNvPr id="29" name="Obrázek 2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788" y="1971149"/>
            <a:ext cx="720000" cy="720000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50" t="9051" r="21651" b="12201"/>
          <a:stretch/>
        </p:blipFill>
        <p:spPr>
          <a:xfrm>
            <a:off x="5590416" y="1792584"/>
            <a:ext cx="1955906" cy="2716536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381673" y="1136416"/>
            <a:ext cx="706388" cy="69269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4295" y="1829112"/>
            <a:ext cx="1340004" cy="268000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ovéPole 7"/>
          <p:cNvSpPr txBox="1"/>
          <p:nvPr/>
        </p:nvSpPr>
        <p:spPr>
          <a:xfrm>
            <a:off x="5608550" y="998330"/>
            <a:ext cx="305083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En. účinnost praní je o 30 % úspornější než třída A</a:t>
            </a:r>
          </a:p>
        </p:txBody>
      </p:sp>
    </p:spTree>
    <p:extLst>
      <p:ext uri="{BB962C8B-B14F-4D97-AF65-F5344CB8AC3E}">
        <p14:creationId xmlns:p14="http://schemas.microsoft.com/office/powerpoint/2010/main" val="17829146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71747CF-528E-4FB1-8821-D297DBD7BA7C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a09af93a-bc92-4cce-8ba3-c8fdbed82e22"/>
    <ds:schemaRef ds:uri="b4af0723-3826-4aee-ba08-906e8dce3040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2452</TotalTime>
  <Words>131</Words>
  <Application>Microsoft Office PowerPoint</Application>
  <PresentationFormat>Předvádění na obrazovce (4:3)</PresentationFormat>
  <Paragraphs>60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289</cp:revision>
  <cp:lastPrinted>2025-07-01T09:17:14Z</cp:lastPrinted>
  <dcterms:created xsi:type="dcterms:W3CDTF">2015-07-16T11:02:07Z</dcterms:created>
  <dcterms:modified xsi:type="dcterms:W3CDTF">2026-01-16T10:53:40Z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