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  <a:srgbClr val="01AB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307" y="7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6DC4C3"/>
                </a:solidFill>
                <a:latin typeface="Arial" charset="0"/>
              </a:rPr>
              <a:t>CNBQT3519EW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kombinovaná chladnička s mrazákem </a:t>
            </a:r>
            <a:r>
              <a:rPr lang="cs-CZ" altLang="cs-CZ" sz="1400" dirty="0" err="1">
                <a:latin typeface="Arial" charset="0"/>
              </a:rPr>
              <a:t>Fresco</a:t>
            </a:r>
            <a:r>
              <a:rPr lang="cs-CZ" altLang="cs-CZ" sz="1400" dirty="0">
                <a:latin typeface="Arial" charset="0"/>
              </a:rPr>
              <a:t> – šířka 54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elektronické ovládání, připojení přes Wi-Fi,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Total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No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Frost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Circle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Fresh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rychlé chlazení/mražení, 2x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Crisper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284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chladničky/mrazáku (l)		211/73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226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6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</a:t>
            </a:r>
            <a:r>
              <a:rPr lang="cs-CZ" altLang="cs-CZ" sz="800" dirty="0" err="1">
                <a:latin typeface="Arial" charset="0"/>
              </a:rPr>
              <a:t>pW</a:t>
            </a:r>
            <a:r>
              <a:rPr lang="cs-CZ" altLang="cs-CZ" sz="800" dirty="0">
                <a:latin typeface="Arial" charset="0"/>
              </a:rPr>
              <a:t>)	35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SN.N.ST.T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		</a:t>
            </a:r>
            <a:r>
              <a:rPr lang="cs-CZ" sz="800" b="0" i="0" dirty="0">
                <a:effectLst/>
                <a:latin typeface="arial" panose="020B0604020202020204" pitchFamily="34" charset="0"/>
              </a:rPr>
              <a:t>* * * 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Připojení přes Wi-Fi a konektivita s aplikací </a:t>
            </a:r>
            <a:r>
              <a:rPr lang="cs-CZ" altLang="cs-CZ" sz="800" b="1" dirty="0" err="1">
                <a:latin typeface="Arial" charset="0"/>
              </a:rPr>
              <a:t>hOn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Elektronické ovládání – dotykové ovládání ovládacího panelu, Digitální displej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charset="0"/>
              </a:rPr>
              <a:t>Total</a:t>
            </a:r>
            <a:r>
              <a:rPr lang="cs-CZ" altLang="cs-CZ" sz="800" b="1" dirty="0">
                <a:latin typeface="Arial" charset="0"/>
              </a:rPr>
              <a:t> No </a:t>
            </a:r>
            <a:r>
              <a:rPr lang="cs-CZ" altLang="cs-CZ" sz="800" b="1" dirty="0" err="1">
                <a:latin typeface="Arial" charset="0"/>
              </a:rPr>
              <a:t>Frost</a:t>
            </a:r>
            <a:r>
              <a:rPr lang="cs-CZ" altLang="cs-CZ" sz="800" b="1" dirty="0">
                <a:latin typeface="Arial" charset="0"/>
              </a:rPr>
              <a:t> - </a:t>
            </a:r>
            <a:r>
              <a:rPr lang="cs-CZ" altLang="cs-CZ" sz="800" b="1" dirty="0" err="1">
                <a:latin typeface="Arial" charset="0"/>
              </a:rPr>
              <a:t>beznámrazová</a:t>
            </a:r>
            <a:r>
              <a:rPr lang="cs-CZ" altLang="cs-CZ" sz="800" b="1" dirty="0">
                <a:latin typeface="Arial" charset="0"/>
              </a:rPr>
              <a:t> technologie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Technologie </a:t>
            </a:r>
            <a:r>
              <a:rPr lang="cs-CZ" altLang="cs-CZ" sz="800" b="1" dirty="0" err="1">
                <a:latin typeface="Arial" charset="0"/>
              </a:rPr>
              <a:t>Circle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Fresh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- zachovává chuť, šťavnatost i texturu potravin. Díky technologii bočního proudění vzduchu je zajištěna stabilní teplota a čerstvost, což účinně brání vysychání.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Super </a:t>
            </a:r>
            <a:r>
              <a:rPr lang="cs-CZ" altLang="cs-CZ" sz="800" b="1" dirty="0" err="1">
                <a:latin typeface="Arial" charset="0"/>
              </a:rPr>
              <a:t>Cooling</a:t>
            </a:r>
            <a:r>
              <a:rPr lang="cs-CZ" altLang="cs-CZ" sz="800" b="1" dirty="0">
                <a:latin typeface="Arial" charset="0"/>
              </a:rPr>
              <a:t> – rychlé chlazení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Super </a:t>
            </a:r>
            <a:r>
              <a:rPr lang="cs-CZ" altLang="cs-CZ" sz="800" b="1" dirty="0" err="1">
                <a:latin typeface="Arial" charset="0"/>
              </a:rPr>
              <a:t>Freezing</a:t>
            </a:r>
            <a:r>
              <a:rPr lang="cs-CZ" altLang="cs-CZ" sz="800" b="1" dirty="0">
                <a:latin typeface="Arial" charset="0"/>
              </a:rPr>
              <a:t> – rychlé zmrazení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Zvukový signál při nedovřených dveřích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Prázdninový režim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ECO režim</a:t>
            </a:r>
          </a:p>
          <a:p>
            <a:pPr marL="0" lvl="0" indent="0"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Chladnička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 + 1 skleněné police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+ 3 přihrádky ve 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Univerzální box (</a:t>
            </a:r>
            <a:r>
              <a:rPr lang="cs-CZ" altLang="cs-CZ" sz="800" dirty="0" err="1">
                <a:latin typeface="Arial" charset="0"/>
              </a:rPr>
              <a:t>Crisper</a:t>
            </a:r>
            <a:r>
              <a:rPr lang="cs-CZ" altLang="cs-CZ" sz="800" dirty="0">
                <a:latin typeface="Arial" charset="0"/>
              </a:rPr>
              <a:t>) s automatickou regulací vlhkosti vzduchu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Univerzální box (</a:t>
            </a:r>
            <a:r>
              <a:rPr lang="cs-CZ" altLang="cs-CZ" sz="800" dirty="0" err="1">
                <a:latin typeface="Arial" charset="0"/>
              </a:rPr>
              <a:t>Crisper</a:t>
            </a:r>
            <a:r>
              <a:rPr lang="cs-CZ" altLang="cs-CZ" sz="800" dirty="0">
                <a:latin typeface="Arial" charset="0"/>
              </a:rPr>
              <a:t>) bez regulace vlhkosti vzduchu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2x Držák na vajíčka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Mraznička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plastové zásuvky (transparentní) + 1 zásuvka bez víka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 zásobník na led (manuální)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LED v chladicí části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Reverzibilní dvířka –  výměnné panty dveří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Dveře s náběhem – klouzavé (</a:t>
            </a:r>
            <a:r>
              <a:rPr lang="cs-CZ" altLang="cs-CZ" sz="800" dirty="0" err="1">
                <a:latin typeface="Arial" charset="0"/>
              </a:rPr>
              <a:t>sliding</a:t>
            </a:r>
            <a:r>
              <a:rPr lang="cs-CZ" altLang="cs-CZ" sz="800" dirty="0">
                <a:latin typeface="Arial" charset="0"/>
              </a:rPr>
              <a:t>) panty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Invertorový kompresor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96136" y="5085184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34901737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8059019107363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1935 × 540 × 550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60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2050 × 587 × 613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67</a:t>
            </a:r>
          </a:p>
        </p:txBody>
      </p:sp>
      <p:sp>
        <p:nvSpPr>
          <p:cNvPr id="5" name="Obdélník 4"/>
          <p:cNvSpPr/>
          <p:nvPr/>
        </p:nvSpPr>
        <p:spPr>
          <a:xfrm>
            <a:off x="7680176" y="1403374"/>
            <a:ext cx="562307" cy="438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193,5 cm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80E7834E-D3E6-4C4F-A544-04717AE6B2E1}"/>
              </a:ext>
            </a:extLst>
          </p:cNvPr>
          <p:cNvCxnSpPr>
            <a:cxnSpLocks/>
          </p:cNvCxnSpPr>
          <p:nvPr/>
        </p:nvCxnSpPr>
        <p:spPr>
          <a:xfrm>
            <a:off x="7704503" y="1309320"/>
            <a:ext cx="0" cy="296264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AF420D95-61FA-4AB2-A277-C6F4165A112C}"/>
              </a:ext>
            </a:extLst>
          </p:cNvPr>
          <p:cNvSpPr txBox="1"/>
          <p:nvPr/>
        </p:nvSpPr>
        <p:spPr>
          <a:xfrm>
            <a:off x="4837402" y="1151986"/>
            <a:ext cx="743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Super 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Cooling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v lednici</a:t>
            </a: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2C62957C-A3C5-483F-8ED8-BA3AE78FF7E1}"/>
              </a:ext>
            </a:extLst>
          </p:cNvPr>
          <p:cNvSpPr txBox="1"/>
          <p:nvPr/>
        </p:nvSpPr>
        <p:spPr>
          <a:xfrm>
            <a:off x="4779779" y="1916302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Total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Frost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Circle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Fresh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4FD41F8B-1AC6-4571-ACAE-E70398C012FD}"/>
              </a:ext>
            </a:extLst>
          </p:cNvPr>
          <p:cNvSpPr txBox="1"/>
          <p:nvPr/>
        </p:nvSpPr>
        <p:spPr>
          <a:xfrm>
            <a:off x="4777038" y="2838635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Výměnný závěs dveří</a:t>
            </a:r>
            <a:endParaRPr lang="cs-CZ" sz="800" b="1" dirty="0"/>
          </a:p>
        </p:txBody>
      </p:sp>
      <p:sp>
        <p:nvSpPr>
          <p:cNvPr id="49" name="TextovéPole 48">
            <a:extLst>
              <a:ext uri="{FF2B5EF4-FFF2-40B4-BE49-F238E27FC236}">
                <a16:creationId xmlns:a16="http://schemas.microsoft.com/office/drawing/2014/main" id="{6CC2584B-6CC0-4314-9457-6D57A5D4E7CC}"/>
              </a:ext>
            </a:extLst>
          </p:cNvPr>
          <p:cNvSpPr txBox="1"/>
          <p:nvPr/>
        </p:nvSpPr>
        <p:spPr>
          <a:xfrm>
            <a:off x="4772006" y="3656744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LED</a:t>
            </a:r>
          </a:p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osvětlení</a:t>
            </a:r>
            <a:endParaRPr lang="cs-CZ" sz="800" b="1" dirty="0"/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A093929C-885B-43DF-9C57-98F6E3EE99C6}"/>
              </a:ext>
            </a:extLst>
          </p:cNvPr>
          <p:cNvSpPr txBox="1"/>
          <p:nvPr/>
        </p:nvSpPr>
        <p:spPr>
          <a:xfrm>
            <a:off x="4826236" y="4431045"/>
            <a:ext cx="814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Kompatibilita s aplikací 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b="1" dirty="0"/>
          </a:p>
        </p:txBody>
      </p:sp>
      <p:cxnSp>
        <p:nvCxnSpPr>
          <p:cNvPr id="17" name="Přímá spojnice se šipkou 16">
            <a:extLst>
              <a:ext uri="{FF2B5EF4-FFF2-40B4-BE49-F238E27FC236}">
                <a16:creationId xmlns:a16="http://schemas.microsoft.com/office/drawing/2014/main" id="{3250E440-D91C-3050-64D0-5823EE4EE713}"/>
              </a:ext>
            </a:extLst>
          </p:cNvPr>
          <p:cNvCxnSpPr>
            <a:cxnSpLocks/>
          </p:cNvCxnSpPr>
          <p:nvPr/>
        </p:nvCxnSpPr>
        <p:spPr>
          <a:xfrm>
            <a:off x="5870209" y="1099955"/>
            <a:ext cx="180996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59602435-1834-66C8-5FF1-DF8877F8C8F6}"/>
              </a:ext>
            </a:extLst>
          </p:cNvPr>
          <p:cNvSpPr txBox="1"/>
          <p:nvPr/>
        </p:nvSpPr>
        <p:spPr>
          <a:xfrm>
            <a:off x="6490117" y="880606"/>
            <a:ext cx="70182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cs-CZ" altLang="cs-CZ" sz="1100" dirty="0">
                <a:latin typeface="Arial" charset="0"/>
              </a:rPr>
              <a:t>54 cm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8B707249-B241-3ED6-29E9-48A48C080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5322" y="6423720"/>
            <a:ext cx="1917846" cy="630297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143EAE52-8C6B-383C-3BEB-D79541DC43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766" y="4328473"/>
            <a:ext cx="649763" cy="649763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AF9C6F52-7585-136A-684A-C6C50E56F3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893" y="1909275"/>
            <a:ext cx="649763" cy="649763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CF143BBD-4EE5-9C91-4FD6-6B27FF0B272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868" y="3534291"/>
            <a:ext cx="649763" cy="649763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25FC2CF3-180F-2029-EDF2-B3BA0DA6A69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869" y="2721279"/>
            <a:ext cx="649763" cy="649763"/>
          </a:xfrm>
          <a:prstGeom prst="rect">
            <a:avLst/>
          </a:prstGeom>
        </p:spPr>
      </p:pic>
      <p:pic>
        <p:nvPicPr>
          <p:cNvPr id="37" name="Obrázek 36">
            <a:extLst>
              <a:ext uri="{FF2B5EF4-FFF2-40B4-BE49-F238E27FC236}">
                <a16:creationId xmlns:a16="http://schemas.microsoft.com/office/drawing/2014/main" id="{1BDB7117-93B4-FF59-9D8D-A3A3135D1C4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892" y="1133128"/>
            <a:ext cx="649763" cy="64976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94B7C9F-8376-CC9F-5043-2EA0CAFAC8B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13108" y="1209509"/>
            <a:ext cx="1667068" cy="3162273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223BA52B-B656-5433-89C3-85E71CB4EB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13459" y="299326"/>
            <a:ext cx="662997" cy="655377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3E15C379-CC81-957A-E0C9-2634E64D21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45378" y="2358877"/>
            <a:ext cx="983753" cy="1988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2353</TotalTime>
  <Words>399</Words>
  <Application>Microsoft Office PowerPoint</Application>
  <PresentationFormat>Předvádění na obrazovce (4:3)</PresentationFormat>
  <Paragraphs>61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216</cp:revision>
  <cp:lastPrinted>2016-05-31T13:00:02Z</cp:lastPrinted>
  <dcterms:created xsi:type="dcterms:W3CDTF">2015-07-16T11:02:07Z</dcterms:created>
  <dcterms:modified xsi:type="dcterms:W3CDTF">2025-04-23T09:27:39Z</dcterms:modified>
</cp:coreProperties>
</file>