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0E8FC5"/>
    <a:srgbClr val="0093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4493" autoAdjust="0"/>
    <p:restoredTop sz="94660"/>
  </p:normalViewPr>
  <p:slideViewPr>
    <p:cSldViewPr>
      <p:cViewPr varScale="1">
        <p:scale>
          <a:sx n="82" d="100"/>
          <a:sy n="82" d="100"/>
        </p:scale>
        <p:origin x="1987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r">
              <a:defRPr sz="1200"/>
            </a:lvl1pPr>
          </a:lstStyle>
          <a:p>
            <a:fld id="{791B80A1-FDE9-416C-B9A8-2A1FE73A844A}" type="datetimeFigureOut">
              <a:rPr lang="cs-CZ" smtClean="0"/>
              <a:t>08.10.2021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9" tIns="45715" rIns="91429" bIns="45715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1429" tIns="45715" rIns="91429" bIns="45715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5"/>
            <a:ext cx="2945659" cy="498055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4" y="9428585"/>
            <a:ext cx="2945659" cy="498055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r">
              <a:defRPr sz="1200"/>
            </a:lvl1pPr>
          </a:lstStyle>
          <a:p>
            <a:fld id="{F63C6288-EF84-456C-B7FC-4481D153D6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8080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3C6288-EF84-456C-B7FC-4481D153D6E9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47773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08.10.2021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8545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08.10.2021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163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08.10.2021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5164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08.10.2021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7302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08.10.2021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9162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08.10.2021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477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08.10.2021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0387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08.10.2021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3665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1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452320" y="6309320"/>
            <a:ext cx="1251348" cy="386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Freeform 28"/>
          <p:cNvSpPr>
            <a:spLocks/>
          </p:cNvSpPr>
          <p:nvPr userDrawn="1"/>
        </p:nvSpPr>
        <p:spPr bwMode="auto">
          <a:xfrm flipH="1" flipV="1">
            <a:off x="0" y="6211575"/>
            <a:ext cx="6984776" cy="646425"/>
          </a:xfrm>
          <a:custGeom>
            <a:avLst/>
            <a:gdLst>
              <a:gd name="connsiteX0" fmla="*/ 0 w 8915400"/>
              <a:gd name="connsiteY0" fmla="*/ 0 h 1026989"/>
              <a:gd name="connsiteX1" fmla="*/ 311567 w 8915400"/>
              <a:gd name="connsiteY1" fmla="*/ 0 h 1026989"/>
              <a:gd name="connsiteX2" fmla="*/ 8609192 w 8915400"/>
              <a:gd name="connsiteY2" fmla="*/ 0 h 1026989"/>
              <a:gd name="connsiteX3" fmla="*/ 8892102 w 8915400"/>
              <a:gd name="connsiteY3" fmla="*/ 281709 h 1026989"/>
              <a:gd name="connsiteX4" fmla="*/ 8915400 w 8915400"/>
              <a:gd name="connsiteY4" fmla="*/ 313802 h 1026989"/>
              <a:gd name="connsiteX5" fmla="*/ 8892102 w 8915400"/>
              <a:gd name="connsiteY5" fmla="*/ 345896 h 1026989"/>
              <a:gd name="connsiteX6" fmla="*/ 8203133 w 8915400"/>
              <a:gd name="connsiteY6" fmla="*/ 1012725 h 1026989"/>
              <a:gd name="connsiteX7" fmla="*/ 8196476 w 8915400"/>
              <a:gd name="connsiteY7" fmla="*/ 1016291 h 1026989"/>
              <a:gd name="connsiteX8" fmla="*/ 8173178 w 8915400"/>
              <a:gd name="connsiteY8" fmla="*/ 1026989 h 1026989"/>
              <a:gd name="connsiteX9" fmla="*/ 686871 w 8915400"/>
              <a:gd name="connsiteY9" fmla="*/ 1026989 h 1026989"/>
              <a:gd name="connsiteX10" fmla="*/ 0 w 8915400"/>
              <a:gd name="connsiteY10" fmla="*/ 1026989 h 102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915400" h="1026989">
                <a:moveTo>
                  <a:pt x="0" y="0"/>
                </a:moveTo>
                <a:lnTo>
                  <a:pt x="311567" y="0"/>
                </a:lnTo>
                <a:cubicBezTo>
                  <a:pt x="1814549" y="0"/>
                  <a:pt x="4345887" y="0"/>
                  <a:pt x="8609192" y="0"/>
                </a:cubicBezTo>
                <a:cubicBezTo>
                  <a:pt x="8609192" y="0"/>
                  <a:pt x="8609192" y="0"/>
                  <a:pt x="8892102" y="281709"/>
                </a:cubicBezTo>
                <a:cubicBezTo>
                  <a:pt x="8892102" y="281709"/>
                  <a:pt x="8915400" y="299539"/>
                  <a:pt x="8915400" y="313802"/>
                </a:cubicBezTo>
                <a:cubicBezTo>
                  <a:pt x="8915400" y="328066"/>
                  <a:pt x="8892102" y="345896"/>
                  <a:pt x="8892102" y="345896"/>
                </a:cubicBezTo>
                <a:cubicBezTo>
                  <a:pt x="8892102" y="345896"/>
                  <a:pt x="8892102" y="345896"/>
                  <a:pt x="8203133" y="1012725"/>
                </a:cubicBezTo>
                <a:cubicBezTo>
                  <a:pt x="8203133" y="1012725"/>
                  <a:pt x="8206461" y="1009159"/>
                  <a:pt x="8196476" y="1016291"/>
                </a:cubicBezTo>
                <a:cubicBezTo>
                  <a:pt x="8186491" y="1026989"/>
                  <a:pt x="8173178" y="1026989"/>
                  <a:pt x="8173178" y="1026989"/>
                </a:cubicBezTo>
                <a:cubicBezTo>
                  <a:pt x="8173178" y="1026989"/>
                  <a:pt x="8173178" y="1026989"/>
                  <a:pt x="686871" y="1026989"/>
                </a:cubicBezTo>
                <a:lnTo>
                  <a:pt x="0" y="1026989"/>
                </a:lnTo>
                <a:close/>
              </a:path>
            </a:pathLst>
          </a:custGeom>
          <a:solidFill>
            <a:srgbClr val="015AAA"/>
          </a:solidFill>
          <a:ln>
            <a:noFill/>
          </a:ln>
          <a:scene3d>
            <a:camera prst="orthographicFront">
              <a:rot lat="0" lon="10800000" rev="0"/>
            </a:camera>
            <a:lightRig rig="threePt" dir="t"/>
          </a:scene3d>
        </p:spPr>
        <p:txBody>
          <a:bodyPr vert="horz" wrap="square" lIns="86818" tIns="43409" rIns="86818" bIns="43409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sz="1709">
              <a:solidFill>
                <a:prstClr val="black"/>
              </a:solidFill>
            </a:endParaRPr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9CBF3D83-6329-4114-881B-C48C9E2EDB1D}"/>
              </a:ext>
            </a:extLst>
          </p:cNvPr>
          <p:cNvSpPr>
            <a:spLocks/>
          </p:cNvSpPr>
          <p:nvPr userDrawn="1"/>
        </p:nvSpPr>
        <p:spPr bwMode="auto">
          <a:xfrm rot="5400000">
            <a:off x="-98852" y="98850"/>
            <a:ext cx="519832" cy="322129"/>
          </a:xfrm>
          <a:custGeom>
            <a:avLst/>
            <a:gdLst>
              <a:gd name="T0" fmla="*/ 397 w 524"/>
              <a:gd name="T1" fmla="*/ 0 h 398"/>
              <a:gd name="T2" fmla="*/ 0 w 524"/>
              <a:gd name="T3" fmla="*/ 398 h 398"/>
              <a:gd name="T4" fmla="*/ 524 w 524"/>
              <a:gd name="T5" fmla="*/ 398 h 398"/>
              <a:gd name="T6" fmla="*/ 524 w 524"/>
              <a:gd name="T7" fmla="*/ 130 h 398"/>
              <a:gd name="T8" fmla="*/ 397 w 524"/>
              <a:gd name="T9" fmla="*/ 0 h 3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24" h="398">
                <a:moveTo>
                  <a:pt x="397" y="0"/>
                </a:moveTo>
                <a:lnTo>
                  <a:pt x="0" y="398"/>
                </a:lnTo>
                <a:lnTo>
                  <a:pt x="524" y="398"/>
                </a:lnTo>
                <a:lnTo>
                  <a:pt x="524" y="130"/>
                </a:lnTo>
                <a:lnTo>
                  <a:pt x="397" y="0"/>
                </a:lnTo>
                <a:close/>
              </a:path>
            </a:pathLst>
          </a:custGeom>
          <a:solidFill>
            <a:srgbClr val="015AAA"/>
          </a:solidFill>
          <a:ln>
            <a:noFill/>
          </a:ln>
          <a:scene3d>
            <a:camera prst="orthographicFront">
              <a:rot lat="0" lon="10800000" rev="0"/>
            </a:camera>
            <a:lightRig rig="threePt" dir="t"/>
          </a:scene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5114" tIns="32557" rIns="65114" bIns="32557" numCol="1" anchor="t" anchorCtr="0" compatLnSpc="1">
            <a:prstTxWarp prst="textNoShape">
              <a:avLst/>
            </a:prstTxWarp>
          </a:bodyPr>
          <a:lstStyle/>
          <a:p>
            <a:endParaRPr lang="en-US" sz="1350">
              <a:solidFill>
                <a:prstClr val="black"/>
              </a:solidFill>
            </a:endParaRPr>
          </a:p>
        </p:txBody>
      </p:sp>
      <p:cxnSp>
        <p:nvCxnSpPr>
          <p:cNvPr id="14" name="Přímá spojnice 13"/>
          <p:cNvCxnSpPr/>
          <p:nvPr userDrawn="1"/>
        </p:nvCxnSpPr>
        <p:spPr>
          <a:xfrm>
            <a:off x="0" y="908720"/>
            <a:ext cx="7147240" cy="0"/>
          </a:xfrm>
          <a:prstGeom prst="line">
            <a:avLst/>
          </a:prstGeom>
          <a:ln w="19050">
            <a:solidFill>
              <a:srgbClr val="4472C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882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08.10.2021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9091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08.10.2021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9620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435264-EE75-400C-80BE-5E821CD423B8}" type="datetimeFigureOut">
              <a:rPr lang="cs-CZ" smtClean="0"/>
              <a:t>08.10.2021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7510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Zástupný symbol pro text 3"/>
          <p:cNvSpPr txBox="1">
            <a:spLocks/>
          </p:cNvSpPr>
          <p:nvPr/>
        </p:nvSpPr>
        <p:spPr>
          <a:xfrm>
            <a:off x="289661" y="19066"/>
            <a:ext cx="8818904" cy="864443"/>
          </a:xfrm>
          <a:prstGeom prst="rect">
            <a:avLst/>
          </a:prstGeom>
        </p:spPr>
        <p:txBody>
          <a:bodyPr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2400" b="1" dirty="0">
                <a:solidFill>
                  <a:srgbClr val="4472C4"/>
                </a:solidFill>
                <a:latin typeface="Arial" charset="0"/>
              </a:rPr>
              <a:t>HAPY72ES6X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400" dirty="0">
                <a:latin typeface="Arial" charset="0"/>
              </a:rPr>
              <a:t>Integrovaný odsavač par I-Design </a:t>
            </a:r>
            <a:r>
              <a:rPr lang="cs-CZ" altLang="cs-CZ" sz="1400" dirty="0" err="1">
                <a:latin typeface="Arial" charset="0"/>
              </a:rPr>
              <a:t>Series</a:t>
            </a:r>
            <a:r>
              <a:rPr lang="cs-CZ" altLang="cs-CZ" sz="1400" dirty="0">
                <a:latin typeface="Arial" charset="0"/>
              </a:rPr>
              <a:t> 6 – </a:t>
            </a:r>
            <a:r>
              <a:rPr lang="cs-CZ" altLang="cs-CZ" sz="1400">
                <a:latin typeface="Arial" charset="0"/>
              </a:rPr>
              <a:t>šíře 71,4 cm</a:t>
            </a:r>
            <a:endParaRPr lang="cs-CZ" altLang="cs-CZ" sz="1400" dirty="0">
              <a:latin typeface="Arial" charset="0"/>
            </a:endParaRPr>
          </a:p>
          <a:p>
            <a:pPr>
              <a:spcBef>
                <a:spcPct val="0"/>
              </a:spcBef>
              <a:buNone/>
            </a:pPr>
            <a:r>
              <a:rPr lang="cs-CZ" altLang="cs-CZ" sz="12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Odtah a recirkulace, energetická třída B, Booster, časovač, LED osvětlení, prémiové příslušenství </a:t>
            </a:r>
            <a:endParaRPr lang="cs-CZ" altLang="cs-CZ" sz="12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cs-CZ" altLang="cs-CZ" sz="12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>
            <a:off x="3995936" y="980728"/>
            <a:ext cx="0" cy="5220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Zástupný symbol pro text 3"/>
          <p:cNvSpPr txBox="1">
            <a:spLocks/>
          </p:cNvSpPr>
          <p:nvPr/>
        </p:nvSpPr>
        <p:spPr>
          <a:xfrm>
            <a:off x="95138" y="883509"/>
            <a:ext cx="3946438" cy="5317219"/>
          </a:xfrm>
          <a:prstGeom prst="rect">
            <a:avLst/>
          </a:prstGeom>
        </p:spPr>
        <p:txBody>
          <a:bodyPr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b="1" u="sng" dirty="0">
                <a:solidFill>
                  <a:prstClr val="black"/>
                </a:solidFill>
                <a:latin typeface="Arial" charset="0"/>
                <a:cs typeface="+mn-cs"/>
              </a:rPr>
              <a:t>Hlavní vlastnosti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Roční spotřeba energie (kWh/</a:t>
            </a:r>
            <a:r>
              <a:rPr lang="cs-CZ" altLang="cs-CZ" sz="800" dirty="0" err="1">
                <a:solidFill>
                  <a:prstClr val="black"/>
                </a:solidFill>
                <a:latin typeface="Arial" charset="0"/>
                <a:cs typeface="+mn-cs"/>
              </a:rPr>
              <a:t>annum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)		69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Energetická třída			B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Třída účinnosti proudění tekutin		B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Třída účinnosti osvětlení		A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Třída účinnosti tukové filtrace		D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Průtok vzduchu min/max/Booster (m3/hod)	255/550/650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Hlučnost min/max/Booster (dB(A))		49/65/68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		</a:t>
            </a:r>
            <a:endParaRPr lang="cs-CZ" altLang="cs-CZ" sz="800" dirty="0">
              <a:solidFill>
                <a:prstClr val="black"/>
              </a:solidFill>
              <a:latin typeface="Arial" charset="0"/>
              <a:cs typeface="+mn-cs"/>
            </a:endParaRP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b="1" u="sng" dirty="0">
                <a:solidFill>
                  <a:prstClr val="black"/>
                </a:solidFill>
                <a:latin typeface="Arial" charset="0"/>
                <a:cs typeface="+mn-cs"/>
              </a:rPr>
              <a:t>Funkce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3 rychlostní stupně, </a:t>
            </a:r>
            <a:r>
              <a:rPr lang="cs-CZ" altLang="cs-CZ" sz="800" b="1" dirty="0">
                <a:solidFill>
                  <a:prstClr val="black"/>
                </a:solidFill>
                <a:latin typeface="Arial" charset="0"/>
                <a:cs typeface="+mn-cs"/>
              </a:rPr>
              <a:t>Booster – rychlé zvýšení rychlosti na max</a:t>
            </a:r>
            <a:endParaRPr lang="cs-CZ" altLang="cs-CZ" sz="800" b="1" dirty="0">
              <a:solidFill>
                <a:prstClr val="black"/>
              </a:solidFill>
              <a:latin typeface="Arial" charset="0"/>
            </a:endParaRP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Časovač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Indikátor nasycení filtru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Zpětná klapka</a:t>
            </a:r>
            <a:endParaRPr lang="cs-CZ" altLang="cs-CZ" sz="800" dirty="0">
              <a:solidFill>
                <a:prstClr val="black"/>
              </a:solidFill>
              <a:latin typeface="Arial" charset="0"/>
              <a:cs typeface="+mn-cs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			</a:t>
            </a:r>
            <a:br>
              <a:rPr lang="cs-CZ" altLang="cs-CZ" sz="800" dirty="0">
                <a:latin typeface="Arial" charset="0"/>
              </a:rPr>
            </a:br>
            <a:r>
              <a:rPr lang="cs-CZ" altLang="cs-CZ" sz="800" b="1" u="sng" dirty="0">
                <a:latin typeface="Arial" charset="0"/>
                <a:cs typeface="+mn-cs"/>
              </a:rPr>
              <a:t>Konstrukce</a:t>
            </a:r>
            <a:r>
              <a:rPr lang="cs-CZ" altLang="cs-CZ" sz="800" b="1" dirty="0">
                <a:latin typeface="Arial" charset="0"/>
                <a:cs typeface="+mn-cs"/>
              </a:rPr>
              <a:t> 	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Motor 1 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×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 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250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W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Osvětlení 7W LED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Sací potrubí Ø 150 mm</a:t>
            </a:r>
          </a:p>
          <a:p>
            <a:pPr mar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Redukce Ø 120-150 mm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endParaRPr lang="cs-CZ" altLang="cs-CZ" sz="800" dirty="0">
              <a:solidFill>
                <a:prstClr val="black"/>
              </a:solidFill>
              <a:latin typeface="Arial" charset="0"/>
            </a:endParaRP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b="1" u="sng" dirty="0">
                <a:solidFill>
                  <a:prstClr val="black"/>
                </a:solidFill>
                <a:latin typeface="Arial" charset="0"/>
              </a:rPr>
              <a:t>Příslušenství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Tukový filtr (1x)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Pachový uhlíkový filtr je součástí balení (</a:t>
            </a: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CFC0038668 KIT FC GRA MOD.57 SING (2ks/balení)</a:t>
            </a:r>
            <a:r>
              <a:rPr lang="cs-CZ" altLang="cs-CZ" sz="800" dirty="0">
                <a:latin typeface="Arial" charset="0"/>
              </a:rPr>
              <a:t>)</a:t>
            </a:r>
          </a:p>
        </p:txBody>
      </p:sp>
      <p:cxnSp>
        <p:nvCxnSpPr>
          <p:cNvPr id="35" name="Straight Connector 34"/>
          <p:cNvCxnSpPr/>
          <p:nvPr/>
        </p:nvCxnSpPr>
        <p:spPr>
          <a:xfrm>
            <a:off x="5652120" y="980728"/>
            <a:ext cx="0" cy="5220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Obdélník 18"/>
          <p:cNvSpPr/>
          <p:nvPr/>
        </p:nvSpPr>
        <p:spPr>
          <a:xfrm>
            <a:off x="5758056" y="5013176"/>
            <a:ext cx="338437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</a:pPr>
            <a:r>
              <a:rPr lang="cs-CZ" altLang="cs-CZ" sz="800" b="1" dirty="0">
                <a:solidFill>
                  <a:prstClr val="black"/>
                </a:solidFill>
                <a:latin typeface="Arial" charset="0"/>
              </a:rPr>
              <a:t>Logistická data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Kód		36901700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EAN		8059019037516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Barva		Nerezová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Rozměry výrobku V × Š × H (mm)	303 × 714 × 283</a:t>
            </a:r>
            <a:endParaRPr lang="cs-CZ" altLang="cs-CZ" sz="800" b="1" dirty="0">
              <a:solidFill>
                <a:prstClr val="black"/>
              </a:solidFill>
              <a:latin typeface="Arial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Čistá váha výrobku (kg)	11,3</a:t>
            </a:r>
            <a:endParaRPr lang="cs-CZ" altLang="cs-CZ" sz="800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Rozměry balení V × Š × H (mm)	388 × 775 × 340</a:t>
            </a:r>
            <a:endParaRPr lang="cs-CZ" altLang="cs-CZ" sz="800" dirty="0">
              <a:solidFill>
                <a:srgbClr val="FF0000"/>
              </a:solidFill>
              <a:latin typeface="Arial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Hmotnost s obalem (kg)	13,2</a:t>
            </a:r>
            <a:endParaRPr lang="cs-CZ" altLang="cs-CZ" sz="800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50" name="TextovéPole 49"/>
          <p:cNvSpPr txBox="1"/>
          <p:nvPr/>
        </p:nvSpPr>
        <p:spPr>
          <a:xfrm>
            <a:off x="4788024" y="1916832"/>
            <a:ext cx="8640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Bezdotyková technologie ovládání chladničky</a:t>
            </a:r>
            <a:endParaRPr lang="cs-CZ" sz="800" dirty="0">
              <a:solidFill>
                <a:schemeClr val="bg1"/>
              </a:solidFill>
            </a:endParaRPr>
          </a:p>
        </p:txBody>
      </p:sp>
      <p:sp>
        <p:nvSpPr>
          <p:cNvPr id="13" name="Zaoblený obdélník 12"/>
          <p:cNvSpPr/>
          <p:nvPr/>
        </p:nvSpPr>
        <p:spPr>
          <a:xfrm>
            <a:off x="4355976" y="2780928"/>
            <a:ext cx="360040" cy="216024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TextovéPole 16"/>
          <p:cNvSpPr txBox="1"/>
          <p:nvPr/>
        </p:nvSpPr>
        <p:spPr>
          <a:xfrm>
            <a:off x="4720834" y="1076090"/>
            <a:ext cx="9144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Booster </a:t>
            </a:r>
          </a:p>
          <a:p>
            <a:pPr algn="ctr"/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</a:p>
          <a:p>
            <a:pPr algn="ctr"/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zrychlení sacího výkonu</a:t>
            </a:r>
          </a:p>
        </p:txBody>
      </p:sp>
      <p:sp>
        <p:nvSpPr>
          <p:cNvPr id="29" name="TextovéPole 28"/>
          <p:cNvSpPr txBox="1"/>
          <p:nvPr/>
        </p:nvSpPr>
        <p:spPr>
          <a:xfrm>
            <a:off x="4762996" y="1838541"/>
            <a:ext cx="89323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Prémiové příslušenství</a:t>
            </a:r>
          </a:p>
        </p:txBody>
      </p:sp>
      <p:sp>
        <p:nvSpPr>
          <p:cNvPr id="30" name="TextovéPole 29"/>
          <p:cNvSpPr txBox="1"/>
          <p:nvPr/>
        </p:nvSpPr>
        <p:spPr>
          <a:xfrm>
            <a:off x="4797979" y="2565484"/>
            <a:ext cx="91443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LED osvětlení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FD497E27-4ABB-4D56-A034-E7F5D5C8DC1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8056" y="1716183"/>
            <a:ext cx="3273362" cy="2072857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940930A9-0E98-4636-B327-A0D9CB655B6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2880" y="3861840"/>
            <a:ext cx="1590984" cy="1007320"/>
          </a:xfrm>
          <a:prstGeom prst="rect">
            <a:avLst/>
          </a:prstGeom>
        </p:spPr>
      </p:pic>
      <p:pic>
        <p:nvPicPr>
          <p:cNvPr id="9" name="Obrázek 8">
            <a:extLst>
              <a:ext uri="{FF2B5EF4-FFF2-40B4-BE49-F238E27FC236}">
                <a16:creationId xmlns:a16="http://schemas.microsoft.com/office/drawing/2014/main" id="{CC8B0790-6F99-4399-9C15-EF022315641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0434" y="3861840"/>
            <a:ext cx="1590984" cy="1007320"/>
          </a:xfrm>
          <a:prstGeom prst="rect">
            <a:avLst/>
          </a:prstGeom>
        </p:spPr>
      </p:pic>
      <p:pic>
        <p:nvPicPr>
          <p:cNvPr id="12" name="Obrázek 11">
            <a:extLst>
              <a:ext uri="{FF2B5EF4-FFF2-40B4-BE49-F238E27FC236}">
                <a16:creationId xmlns:a16="http://schemas.microsoft.com/office/drawing/2014/main" id="{C7DE449C-2D9E-4F8E-BAE7-E638E418F320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286" r="25248"/>
          <a:stretch/>
        </p:blipFill>
        <p:spPr>
          <a:xfrm>
            <a:off x="4202700" y="1076090"/>
            <a:ext cx="549695" cy="519113"/>
          </a:xfrm>
          <a:prstGeom prst="rect">
            <a:avLst/>
          </a:prstGeom>
        </p:spPr>
      </p:pic>
      <p:pic>
        <p:nvPicPr>
          <p:cNvPr id="15" name="Obrázek 14">
            <a:extLst>
              <a:ext uri="{FF2B5EF4-FFF2-40B4-BE49-F238E27FC236}">
                <a16:creationId xmlns:a16="http://schemas.microsoft.com/office/drawing/2014/main" id="{A64CA90C-FEDD-49A9-80AB-D45FB13104C6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241" r="26108"/>
          <a:stretch/>
        </p:blipFill>
        <p:spPr>
          <a:xfrm>
            <a:off x="4077267" y="1696000"/>
            <a:ext cx="705377" cy="637954"/>
          </a:xfrm>
          <a:prstGeom prst="rect">
            <a:avLst/>
          </a:prstGeom>
        </p:spPr>
      </p:pic>
      <p:pic>
        <p:nvPicPr>
          <p:cNvPr id="20" name="Obrázek 19">
            <a:extLst>
              <a:ext uri="{FF2B5EF4-FFF2-40B4-BE49-F238E27FC236}">
                <a16:creationId xmlns:a16="http://schemas.microsoft.com/office/drawing/2014/main" id="{A7D7F30E-5C0D-4BEC-B0EC-6402C3F77232}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346" t="-1010" r="25267" b="1010"/>
          <a:stretch/>
        </p:blipFill>
        <p:spPr>
          <a:xfrm>
            <a:off x="4215799" y="2440316"/>
            <a:ext cx="526586" cy="519113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9EAA1587-2674-4E8D-B7C0-9CD925AA5B98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5926" y="131244"/>
            <a:ext cx="747144" cy="1494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423397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795BD839E46F24EB4770DF09025A07F" ma:contentTypeVersion="11" ma:contentTypeDescription="Vytvoří nový dokument" ma:contentTypeScope="" ma:versionID="899d58e324f7d2ad8dbbf30f92ba481f">
  <xsd:schema xmlns:xsd="http://www.w3.org/2001/XMLSchema" xmlns:xs="http://www.w3.org/2001/XMLSchema" xmlns:p="http://schemas.microsoft.com/office/2006/metadata/properties" xmlns:ns3="a09af93a-bc92-4cce-8ba3-c8fdbed82e22" xmlns:ns4="b4af0723-3826-4aee-ba08-906e8dce3040" targetNamespace="http://schemas.microsoft.com/office/2006/metadata/properties" ma:root="true" ma:fieldsID="8ecc31191407e2209a8b26e29ff69bbb" ns3:_="" ns4:_="">
    <xsd:import namespace="a09af93a-bc92-4cce-8ba3-c8fdbed82e22"/>
    <xsd:import namespace="b4af0723-3826-4aee-ba08-906e8dce304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EventHashCode" minOccurs="0"/>
                <xsd:element ref="ns3:MediaServiceGeneration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9af93a-bc92-4cce-8ba3-c8fdbed82e2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af0723-3826-4aee-ba08-906e8dce3040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71747CF-528E-4FB1-8821-D297DBD7BA7C}">
  <ds:schemaRefs>
    <ds:schemaRef ds:uri="http://schemas.openxmlformats.org/package/2006/metadata/core-properties"/>
    <ds:schemaRef ds:uri="http://purl.org/dc/dcmitype/"/>
    <ds:schemaRef ds:uri="b4af0723-3826-4aee-ba08-906e8dce3040"/>
    <ds:schemaRef ds:uri="http://purl.org/dc/terms/"/>
    <ds:schemaRef ds:uri="a09af93a-bc92-4cce-8ba3-c8fdbed82e22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738943F7-9869-47ED-98D3-9740D3D8EED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ADD55FB-A287-496D-995F-BEB9B7F5903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09af93a-bc92-4cce-8ba3-c8fdbed82e22"/>
    <ds:schemaRef ds:uri="b4af0723-3826-4aee-ba08-906e8dce304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3773</TotalTime>
  <Words>239</Words>
  <Application>Microsoft Office PowerPoint</Application>
  <PresentationFormat>Předvádění na obrazovce (4:3)</PresentationFormat>
  <Paragraphs>41</Paragraphs>
  <Slides>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4" baseType="lpstr">
      <vt:lpstr>Arial</vt:lpstr>
      <vt:lpstr>Calibri</vt:lpstr>
      <vt:lpstr>Motiv systému Office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recepce</dc:creator>
  <cp:lastModifiedBy>Kristýna Kopecká</cp:lastModifiedBy>
  <cp:revision>297</cp:revision>
  <cp:lastPrinted>2016-05-31T13:00:02Z</cp:lastPrinted>
  <dcterms:created xsi:type="dcterms:W3CDTF">2015-07-16T11:02:07Z</dcterms:created>
  <dcterms:modified xsi:type="dcterms:W3CDTF">2021-10-08T12:50:52Z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0x010100C795BD839E46F24EB4770DF09025A07F</vt:lpwstr>
  </property>
</Properties>
</file>