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0E8FC5"/>
    <a:srgbClr val="009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84" d="100"/>
          <a:sy n="184" d="100"/>
        </p:scale>
        <p:origin x="156" y="-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6309320"/>
            <a:ext cx="1251348" cy="38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28"/>
          <p:cNvSpPr>
            <a:spLocks/>
          </p:cNvSpPr>
          <p:nvPr userDrawn="1"/>
        </p:nvSpPr>
        <p:spPr bwMode="auto">
          <a:xfrm flipH="1" flipV="1">
            <a:off x="0" y="6211575"/>
            <a:ext cx="6984776" cy="646425"/>
          </a:xfrm>
          <a:custGeom>
            <a:avLst/>
            <a:gdLst>
              <a:gd name="connsiteX0" fmla="*/ 0 w 8915400"/>
              <a:gd name="connsiteY0" fmla="*/ 0 h 1026989"/>
              <a:gd name="connsiteX1" fmla="*/ 311567 w 8915400"/>
              <a:gd name="connsiteY1" fmla="*/ 0 h 1026989"/>
              <a:gd name="connsiteX2" fmla="*/ 8609192 w 8915400"/>
              <a:gd name="connsiteY2" fmla="*/ 0 h 1026989"/>
              <a:gd name="connsiteX3" fmla="*/ 8892102 w 8915400"/>
              <a:gd name="connsiteY3" fmla="*/ 281709 h 1026989"/>
              <a:gd name="connsiteX4" fmla="*/ 8915400 w 8915400"/>
              <a:gd name="connsiteY4" fmla="*/ 313802 h 1026989"/>
              <a:gd name="connsiteX5" fmla="*/ 8892102 w 8915400"/>
              <a:gd name="connsiteY5" fmla="*/ 345896 h 1026989"/>
              <a:gd name="connsiteX6" fmla="*/ 8203133 w 8915400"/>
              <a:gd name="connsiteY6" fmla="*/ 1012725 h 1026989"/>
              <a:gd name="connsiteX7" fmla="*/ 8196476 w 8915400"/>
              <a:gd name="connsiteY7" fmla="*/ 1016291 h 1026989"/>
              <a:gd name="connsiteX8" fmla="*/ 8173178 w 8915400"/>
              <a:gd name="connsiteY8" fmla="*/ 1026989 h 1026989"/>
              <a:gd name="connsiteX9" fmla="*/ 686871 w 8915400"/>
              <a:gd name="connsiteY9" fmla="*/ 1026989 h 1026989"/>
              <a:gd name="connsiteX10" fmla="*/ 0 w 8915400"/>
              <a:gd name="connsiteY10" fmla="*/ 1026989 h 102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15400" h="1026989">
                <a:moveTo>
                  <a:pt x="0" y="0"/>
                </a:moveTo>
                <a:lnTo>
                  <a:pt x="311567" y="0"/>
                </a:lnTo>
                <a:cubicBezTo>
                  <a:pt x="1814549" y="0"/>
                  <a:pt x="4345887" y="0"/>
                  <a:pt x="8609192" y="0"/>
                </a:cubicBezTo>
                <a:cubicBezTo>
                  <a:pt x="8609192" y="0"/>
                  <a:pt x="8609192" y="0"/>
                  <a:pt x="8892102" y="281709"/>
                </a:cubicBezTo>
                <a:cubicBezTo>
                  <a:pt x="8892102" y="281709"/>
                  <a:pt x="8915400" y="299539"/>
                  <a:pt x="8915400" y="313802"/>
                </a:cubicBezTo>
                <a:cubicBezTo>
                  <a:pt x="8915400" y="328066"/>
                  <a:pt x="8892102" y="345896"/>
                  <a:pt x="8892102" y="345896"/>
                </a:cubicBezTo>
                <a:cubicBezTo>
                  <a:pt x="8892102" y="345896"/>
                  <a:pt x="8892102" y="345896"/>
                  <a:pt x="8203133" y="1012725"/>
                </a:cubicBezTo>
                <a:cubicBezTo>
                  <a:pt x="8203133" y="1012725"/>
                  <a:pt x="8206461" y="1009159"/>
                  <a:pt x="8196476" y="1016291"/>
                </a:cubicBezTo>
                <a:cubicBezTo>
                  <a:pt x="8186491" y="1026989"/>
                  <a:pt x="8173178" y="1026989"/>
                  <a:pt x="8173178" y="1026989"/>
                </a:cubicBezTo>
                <a:cubicBezTo>
                  <a:pt x="8173178" y="1026989"/>
                  <a:pt x="8173178" y="1026989"/>
                  <a:pt x="686871" y="1026989"/>
                </a:cubicBezTo>
                <a:lnTo>
                  <a:pt x="0" y="1026989"/>
                </a:lnTo>
                <a:close/>
              </a:path>
            </a:pathLst>
          </a:custGeom>
          <a:solidFill>
            <a:srgbClr val="015AAA"/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86818" tIns="43409" rIns="86818" bIns="43409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709">
              <a:solidFill>
                <a:prstClr val="black"/>
              </a:solidFill>
            </a:endParaRPr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9CBF3D83-6329-4114-881B-C48C9E2EDB1D}"/>
              </a:ext>
            </a:extLst>
          </p:cNvPr>
          <p:cNvSpPr>
            <a:spLocks/>
          </p:cNvSpPr>
          <p:nvPr userDrawn="1"/>
        </p:nvSpPr>
        <p:spPr bwMode="auto">
          <a:xfrm rot="5400000">
            <a:off x="-98852" y="98850"/>
            <a:ext cx="519832" cy="322129"/>
          </a:xfrm>
          <a:custGeom>
            <a:avLst/>
            <a:gdLst>
              <a:gd name="T0" fmla="*/ 397 w 524"/>
              <a:gd name="T1" fmla="*/ 0 h 398"/>
              <a:gd name="T2" fmla="*/ 0 w 524"/>
              <a:gd name="T3" fmla="*/ 398 h 398"/>
              <a:gd name="T4" fmla="*/ 524 w 524"/>
              <a:gd name="T5" fmla="*/ 398 h 398"/>
              <a:gd name="T6" fmla="*/ 524 w 524"/>
              <a:gd name="T7" fmla="*/ 130 h 398"/>
              <a:gd name="T8" fmla="*/ 397 w 524"/>
              <a:gd name="T9" fmla="*/ 0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4" h="398">
                <a:moveTo>
                  <a:pt x="397" y="0"/>
                </a:moveTo>
                <a:lnTo>
                  <a:pt x="0" y="398"/>
                </a:lnTo>
                <a:lnTo>
                  <a:pt x="524" y="398"/>
                </a:lnTo>
                <a:lnTo>
                  <a:pt x="524" y="130"/>
                </a:lnTo>
                <a:lnTo>
                  <a:pt x="397" y="0"/>
                </a:lnTo>
                <a:close/>
              </a:path>
            </a:pathLst>
          </a:custGeom>
          <a:solidFill>
            <a:srgbClr val="015AAA"/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114" tIns="32557" rIns="65114" bIns="32557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0" y="908720"/>
            <a:ext cx="7147240" cy="0"/>
          </a:xfrm>
          <a:prstGeom prst="line">
            <a:avLst/>
          </a:prstGeom>
          <a:ln w="1905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Zástupný symbol pro text 3"/>
          <p:cNvSpPr txBox="1">
            <a:spLocks/>
          </p:cNvSpPr>
          <p:nvPr/>
        </p:nvSpPr>
        <p:spPr>
          <a:xfrm>
            <a:off x="323528" y="44624"/>
            <a:ext cx="8818904" cy="864443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4472C4"/>
                </a:solidFill>
                <a:latin typeface="Arial" charset="0"/>
              </a:rPr>
              <a:t>HATL 174 DE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 err="1">
                <a:latin typeface="Arial" charset="0"/>
              </a:rPr>
              <a:t>Jednodvéřová</a:t>
            </a:r>
            <a:r>
              <a:rPr lang="cs-CZ" altLang="cs-CZ" sz="1400" dirty="0">
                <a:latin typeface="Arial" charset="0"/>
              </a:rPr>
              <a:t> vestavná lednice výška 177 cm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200" dirty="0">
                <a:latin typeface="Arial" charset="0"/>
              </a:rPr>
              <a:t>Energetická třída E, Statické chlazení s ventilátorem, Reverzibilní dvířka, 2x </a:t>
            </a:r>
            <a:r>
              <a:rPr lang="cs-CZ" altLang="cs-CZ" sz="1200" dirty="0" err="1">
                <a:latin typeface="Arial" charset="0"/>
              </a:rPr>
              <a:t>Crisper</a:t>
            </a:r>
            <a:r>
              <a:rPr lang="cs-CZ" altLang="cs-CZ" sz="1200" dirty="0">
                <a:latin typeface="Arial" charset="0"/>
              </a:rPr>
              <a:t> </a:t>
            </a:r>
            <a:endParaRPr lang="cs-CZ" altLang="cs-CZ" sz="1200" dirty="0">
              <a:latin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22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323528" y="980728"/>
            <a:ext cx="3649882" cy="5109666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</a:rPr>
              <a:t>Hlavní vlastnosti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Nařízení v přenesené pravomoci: (EU) 2019/2016)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Třída energetické účinnosti		E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Celkový čistý objem chladničky (l)		316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Roční spotřeba energie (kWh/rok)		114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Úroveň emisí hluku šířeného vzduchem (dB(A))	39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Emisní třída hluku šířeného vzduchem		C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Klimatická třída			ST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u="sng" dirty="0">
                <a:latin typeface="Arial" charset="0"/>
              </a:rPr>
              <a:t>Vlastnosti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Statické chlazení s aktivním ventilátorem </a:t>
            </a:r>
            <a:r>
              <a:rPr lang="cs-CZ" altLang="cs-CZ" sz="800" b="1" dirty="0" err="1">
                <a:latin typeface="Arial" charset="0"/>
              </a:rPr>
              <a:t>AirFlow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Elektronické ovládání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Akustický signál otevřených dvířek</a:t>
            </a:r>
          </a:p>
          <a:p>
            <a:pPr marL="0" indent="0">
              <a:lnSpc>
                <a:spcPct val="115000"/>
              </a:lnSpc>
              <a:spcBef>
                <a:spcPct val="0"/>
              </a:spcBef>
              <a:buNone/>
            </a:pPr>
            <a:endParaRPr lang="cs-CZ" altLang="cs-CZ" sz="800" b="1" dirty="0">
              <a:solidFill>
                <a:srgbClr val="FF0000"/>
              </a:solidFill>
              <a:latin typeface="Arial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b="1" u="sng" dirty="0">
                <a:latin typeface="Arial" charset="0"/>
              </a:rPr>
              <a:t>Lednice</a:t>
            </a: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4+1 police, 4+1 přihrádek ve dveřích lednice</a:t>
            </a: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Chromovaná police na víno</a:t>
            </a: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2x </a:t>
            </a:r>
            <a:r>
              <a:rPr lang="cs-CZ" altLang="cs-CZ" sz="800" dirty="0" err="1">
                <a:latin typeface="Arial" charset="0"/>
              </a:rPr>
              <a:t>Crisper</a:t>
            </a:r>
            <a:r>
              <a:rPr lang="cs-CZ" altLang="cs-CZ" sz="800" dirty="0">
                <a:latin typeface="Arial" charset="0"/>
              </a:rPr>
              <a:t> - Univerzální zásuvka na zeleninu (1x s Humidity </a:t>
            </a:r>
            <a:r>
              <a:rPr lang="cs-CZ" altLang="cs-CZ" sz="800" dirty="0" err="1">
                <a:latin typeface="Arial" charset="0"/>
              </a:rPr>
              <a:t>control</a:t>
            </a:r>
            <a:r>
              <a:rPr lang="cs-CZ" altLang="cs-CZ" sz="800" dirty="0">
                <a:latin typeface="Arial" charset="0"/>
              </a:rPr>
              <a:t> systémem a teleskopy)</a:t>
            </a: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Držák na vajíčka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endParaRPr lang="cs-CZ" altLang="cs-CZ" sz="800" b="1" dirty="0">
              <a:solidFill>
                <a:srgbClr val="FF0000"/>
              </a:solidFill>
              <a:latin typeface="Arial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</a:rPr>
              <a:t>Konstrukce</a:t>
            </a:r>
            <a:endParaRPr lang="cs-CZ" altLang="cs-CZ" sz="800" dirty="0">
              <a:latin typeface="Arial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Reverzibilní dvířka – výměnné panty dveří</a:t>
            </a: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LED osvětlení, 2+2 LED po stranách</a:t>
            </a: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1 standardní kompresor</a:t>
            </a: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Fixní panty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980728"/>
            <a:ext cx="0" cy="522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bdélník 18"/>
          <p:cNvSpPr/>
          <p:nvPr/>
        </p:nvSpPr>
        <p:spPr>
          <a:xfrm>
            <a:off x="5726681" y="5013176"/>
            <a:ext cx="33843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Kód		34901565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EAN		8059019076379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Barva		Bílá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Rozměry výrobku V × Š × H (mm)	1769 × 540 × 545</a:t>
            </a:r>
            <a:endParaRPr lang="cs-CZ" altLang="cs-CZ" sz="800" b="1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Čistá váha výrobku (kg)	58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Rozměry balení V × Š × H (mm)	1840 × 573 × 573</a:t>
            </a:r>
            <a:endParaRPr lang="cs-CZ" altLang="cs-CZ" sz="800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Hmotnost s obalem (kg)	63</a:t>
            </a:r>
          </a:p>
        </p:txBody>
      </p:sp>
      <p:sp>
        <p:nvSpPr>
          <p:cNvPr id="50" name="TextovéPole 49"/>
          <p:cNvSpPr txBox="1"/>
          <p:nvPr/>
        </p:nvSpPr>
        <p:spPr>
          <a:xfrm>
            <a:off x="4788024" y="1916832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Bezdotyková technologie ovládání chladničky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4812243" y="1208194"/>
            <a:ext cx="9144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LED osvětlení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4795418" y="1859772"/>
            <a:ext cx="9144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Reverzibilní dvířka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87E6A696-3B0E-4AB4-A886-45FE02A3E943}"/>
              </a:ext>
            </a:extLst>
          </p:cNvPr>
          <p:cNvSpPr txBox="1"/>
          <p:nvPr/>
        </p:nvSpPr>
        <p:spPr>
          <a:xfrm>
            <a:off x="5508104" y="85683"/>
            <a:ext cx="38858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Parametry odpovídají Nařízení v přenesené pravomoci: (EU) 2019/2016</a:t>
            </a:r>
          </a:p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Více informací o výrobku naleznete pod tímto QR kódem:</a:t>
            </a:r>
          </a:p>
        </p:txBody>
      </p:sp>
      <p:cxnSp>
        <p:nvCxnSpPr>
          <p:cNvPr id="26" name="Přímá spojnice se šipkou 25">
            <a:extLst>
              <a:ext uri="{FF2B5EF4-FFF2-40B4-BE49-F238E27FC236}">
                <a16:creationId xmlns:a16="http://schemas.microsoft.com/office/drawing/2014/main" id="{01E79EFA-44C4-4264-AE83-D4732D239184}"/>
              </a:ext>
            </a:extLst>
          </p:cNvPr>
          <p:cNvCxnSpPr>
            <a:cxnSpLocks/>
          </p:cNvCxnSpPr>
          <p:nvPr/>
        </p:nvCxnSpPr>
        <p:spPr>
          <a:xfrm flipH="1">
            <a:off x="7066903" y="1249072"/>
            <a:ext cx="5129" cy="1871010"/>
          </a:xfrm>
          <a:prstGeom prst="straightConnector1">
            <a:avLst/>
          </a:prstGeom>
          <a:ln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CF488D36-42D3-47A3-A2B0-03D9D78FAFFB}"/>
              </a:ext>
            </a:extLst>
          </p:cNvPr>
          <p:cNvSpPr txBox="1"/>
          <p:nvPr/>
        </p:nvSpPr>
        <p:spPr>
          <a:xfrm>
            <a:off x="7066903" y="1936182"/>
            <a:ext cx="353943" cy="634968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cs-CZ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177 cm</a:t>
            </a:r>
          </a:p>
        </p:txBody>
      </p:sp>
      <p:pic>
        <p:nvPicPr>
          <p:cNvPr id="43" name="Obrázek 42">
            <a:extLst>
              <a:ext uri="{FF2B5EF4-FFF2-40B4-BE49-F238E27FC236}">
                <a16:creationId xmlns:a16="http://schemas.microsoft.com/office/drawing/2014/main" id="{E7D8171F-9449-4F1C-ACE2-A17F2944FC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094" y="951421"/>
            <a:ext cx="720000" cy="720000"/>
          </a:xfrm>
          <a:prstGeom prst="rect">
            <a:avLst/>
          </a:prstGeom>
        </p:spPr>
      </p:pic>
      <p:pic>
        <p:nvPicPr>
          <p:cNvPr id="46" name="Obrázek 45">
            <a:extLst>
              <a:ext uri="{FF2B5EF4-FFF2-40B4-BE49-F238E27FC236}">
                <a16:creationId xmlns:a16="http://schemas.microsoft.com/office/drawing/2014/main" id="{C3210551-178C-49FB-89D9-BEEFCAAF86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991" y="1669049"/>
            <a:ext cx="720000" cy="720000"/>
          </a:xfrm>
          <a:prstGeom prst="rect">
            <a:avLst/>
          </a:prstGeom>
        </p:spPr>
      </p:pic>
      <p:pic>
        <p:nvPicPr>
          <p:cNvPr id="24" name="Obrázek 23">
            <a:extLst>
              <a:ext uri="{FF2B5EF4-FFF2-40B4-BE49-F238E27FC236}">
                <a16:creationId xmlns:a16="http://schemas.microsoft.com/office/drawing/2014/main" id="{83623792-605C-8098-0FFE-E2FA221C7B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6557" y="2600877"/>
            <a:ext cx="699139" cy="559713"/>
          </a:xfrm>
          <a:prstGeom prst="rect">
            <a:avLst/>
          </a:prstGeom>
        </p:spPr>
      </p:pic>
      <p:sp>
        <p:nvSpPr>
          <p:cNvPr id="27" name="TextovéPole 26">
            <a:extLst>
              <a:ext uri="{FF2B5EF4-FFF2-40B4-BE49-F238E27FC236}">
                <a16:creationId xmlns:a16="http://schemas.microsoft.com/office/drawing/2014/main" id="{CC40D608-8EF4-583A-24A7-5BA96306812D}"/>
              </a:ext>
            </a:extLst>
          </p:cNvPr>
          <p:cNvSpPr txBox="1"/>
          <p:nvPr/>
        </p:nvSpPr>
        <p:spPr>
          <a:xfrm>
            <a:off x="4715079" y="2778852"/>
            <a:ext cx="9144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800" dirty="0">
                <a:latin typeface="Arial" charset="0"/>
              </a:rPr>
              <a:t>2x </a:t>
            </a:r>
            <a:r>
              <a:rPr lang="cs-CZ" altLang="cs-CZ" sz="800" dirty="0" err="1">
                <a:latin typeface="Arial" charset="0"/>
              </a:rPr>
              <a:t>Crisper</a:t>
            </a:r>
            <a:endParaRPr lang="cs-CZ" sz="800" baseline="30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4873FBB-6495-1092-0F1A-05C4F08BC1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5924" y="1191538"/>
            <a:ext cx="1122430" cy="199429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A29AE65-A60C-A535-4CA6-F2A38CAB69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90442" y="3288644"/>
            <a:ext cx="1367020" cy="1044187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9FBE64A-68E0-375F-232D-D3C6BA3181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98432" y="3292734"/>
            <a:ext cx="1640341" cy="103600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B94A5984-D6F8-F562-9BBD-D0A31EE9490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44700" y="1191538"/>
            <a:ext cx="984322" cy="199429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54E39F25-FE0F-E938-ABE3-D55AF492955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46592" y="290824"/>
            <a:ext cx="575517" cy="60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795BD839E46F24EB4770DF09025A07F" ma:contentTypeVersion="11" ma:contentTypeDescription="Vytvoří nový dokument" ma:contentTypeScope="" ma:versionID="899d58e324f7d2ad8dbbf30f92ba481f">
  <xsd:schema xmlns:xsd="http://www.w3.org/2001/XMLSchema" xmlns:xs="http://www.w3.org/2001/XMLSchema" xmlns:p="http://schemas.microsoft.com/office/2006/metadata/properties" xmlns:ns3="a09af93a-bc92-4cce-8ba3-c8fdbed82e22" xmlns:ns4="b4af0723-3826-4aee-ba08-906e8dce3040" targetNamespace="http://schemas.microsoft.com/office/2006/metadata/properties" ma:root="true" ma:fieldsID="8ecc31191407e2209a8b26e29ff69bbb" ns3:_="" ns4:_="">
    <xsd:import namespace="a09af93a-bc92-4cce-8ba3-c8fdbed82e22"/>
    <xsd:import namespace="b4af0723-3826-4aee-ba08-906e8dce304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9af93a-bc92-4cce-8ba3-c8fdbed82e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af0723-3826-4aee-ba08-906e8dce304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ADD55FB-A287-496D-995F-BEB9B7F590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9af93a-bc92-4cce-8ba3-c8fdbed82e22"/>
    <ds:schemaRef ds:uri="b4af0723-3826-4aee-ba08-906e8dce30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71747CF-528E-4FB1-8821-D297DBD7BA7C}">
  <ds:schemaRefs>
    <ds:schemaRef ds:uri="http://schemas.microsoft.com/office/2006/metadata/properties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b4af0723-3826-4aee-ba08-906e8dce3040"/>
    <ds:schemaRef ds:uri="http://schemas.microsoft.com/office/infopath/2007/PartnerControls"/>
    <ds:schemaRef ds:uri="http://purl.org/dc/elements/1.1/"/>
    <ds:schemaRef ds:uri="a09af93a-bc92-4cce-8ba3-c8fdbed82e2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38943F7-9869-47ED-98D3-9740D3D8EE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2314</TotalTime>
  <Words>249</Words>
  <Application>Microsoft Office PowerPoint</Application>
  <PresentationFormat>Předvádění na obrazovce (4:3)</PresentationFormat>
  <Paragraphs>43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Calibri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Michaela Kurková</cp:lastModifiedBy>
  <cp:revision>270</cp:revision>
  <cp:lastPrinted>2016-05-31T13:00:02Z</cp:lastPrinted>
  <dcterms:created xsi:type="dcterms:W3CDTF">2015-07-16T11:02:07Z</dcterms:created>
  <dcterms:modified xsi:type="dcterms:W3CDTF">2024-03-06T11:38:56Z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0x010100C795BD839E46F24EB4770DF09025A07F</vt:lpwstr>
  </property>
</Properties>
</file>