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HWO60SM5F5BH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I-</a:t>
            </a:r>
            <a:r>
              <a:rPr lang="cs-CZ" altLang="cs-CZ" sz="1400" dirty="0" err="1">
                <a:latin typeface="Arial" charset="0"/>
              </a:rPr>
              <a:t>Turn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Wi-Fi+BLE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gril, H</a:t>
            </a:r>
            <a:r>
              <a:rPr lang="cs-CZ" altLang="cs-CZ" sz="1200" baseline="-250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0 a katalytické čištění, dotykový displej s knoflíkem, nerezové pojezdy, teleskopický výsuv, LED osvětlení 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41979" y="980728"/>
            <a:ext cx="4009297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(l) 			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. en. Statický program (kWh) 		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. en. Nucená ventilace (kWh) 		0,68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Maximální možná teplota (°C)		240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Statický, Spodní ohřev + Horní ohřev + Ventilátor, Multifunkce (pravý horký vzduch), Gril, Gril + Ventilátor, Super Gril, Spodní ohřev, Spodní ohřev + Ventilátor, Rozmrazování, Světlo</a:t>
            </a:r>
            <a:br>
              <a:rPr lang="cs-CZ" altLang="cs-CZ" sz="800" dirty="0">
                <a:solidFill>
                  <a:prstClr val="black"/>
                </a:solidFill>
                <a:latin typeface="Arial" charset="0"/>
              </a:rPr>
            </a:b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Wi-Fi + Bluetooth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možnost připojení k aplikaci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hOn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 ovládání na dálku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Funkce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Cook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with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Me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– umožňuje spravovat, ukládat a hledat nové recepty v aplikaci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Tailor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Bake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program pro přípravu uvnitř měkkých a na povrchu křupavých pokrmů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Katalytické čištění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– čištění zahřátím trouby na vysokou teplotu (200-240°C)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800" b="1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0 čištění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rychlé ekologické čištění pomocí vody, které je hotové za 30 min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Elektronická minutka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 odloženým startem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Ovládání I-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  <a:cs typeface="+mn-cs"/>
              </a:rPr>
              <a:t>Turn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dotykový displej s centrálním knoflíkem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Climatech</a:t>
            </a:r>
            <a:r>
              <a:rPr lang="cs-CZ" altLang="cs-CZ" sz="800" b="1" dirty="0">
                <a:latin typeface="Arial" charset="0"/>
              </a:rPr>
              <a:t>: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Soft+ </a:t>
            </a:r>
            <a:r>
              <a:rPr lang="cs-CZ" altLang="cs-CZ" sz="800" dirty="0">
                <a:latin typeface="Arial" charset="0"/>
              </a:rPr>
              <a:t>– kombinuje první fázi tradičního pečení a následně mění rychlost ventilátoru tak, aby koláče, sušenky a croissanty byly nadýchané a měkké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Dvojitý gril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 err="1">
                <a:latin typeface="Arial" charset="0"/>
              </a:rPr>
              <a:t>Chef</a:t>
            </a:r>
            <a:r>
              <a:rPr lang="cs-CZ" altLang="cs-CZ" sz="800" b="1" dirty="0">
                <a:latin typeface="Arial" charset="0"/>
              </a:rPr>
              <a:t> panel</a:t>
            </a:r>
            <a:r>
              <a:rPr lang="cs-CZ" altLang="cs-CZ" sz="800" dirty="0">
                <a:latin typeface="Arial" charset="0"/>
              </a:rPr>
              <a:t> – speciální tvar ventilátoru pro optimální rozložení vzduchu a rychlý ohřev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Aktivní ventilace </a:t>
            </a:r>
            <a:r>
              <a:rPr lang="cs-CZ" altLang="cs-CZ" sz="800" dirty="0">
                <a:latin typeface="Arial" charset="0"/>
              </a:rPr>
              <a:t>– zajistí konstantní vnitřní teplotu, nepřehřívání dvířek a madla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Postranní osvětlení LED pro viditelnost 360°C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Nerezové pojezdy pro vedení plechů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Teleskopický výsuv (1x)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  <a:cs typeface="+mn-cs"/>
              </a:rPr>
              <a:t>Close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 – pomalé dovírání dvířek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33703236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8059019025940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595 × 595 × 546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32,1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665 × 620 × 640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33,08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18904" y="103095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91066" y="184881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Soft+ pro dokonale měkké pokrmy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59505" y="270335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10554" y="3434791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 pro 360°C viditelnost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D6F3F7D-BE71-4773-A493-EF726A370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171" y="1278089"/>
            <a:ext cx="2201046" cy="213942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F7A2422-E3A6-488D-8035-A1CF92623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115" y="3509370"/>
            <a:ext cx="1293748" cy="118552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A89EC161-2E72-474E-8E76-E5B4E8224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71" y="3501869"/>
            <a:ext cx="1236661" cy="1191018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1784" y="3436930"/>
            <a:ext cx="705392" cy="683188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7F7E5044-A133-435D-8505-7BA3B6DCBB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0666" y="1792441"/>
            <a:ext cx="727358" cy="70966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5133" y="2611742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6289" y="4273719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52396" y="4412444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Katalytické a H</a:t>
            </a:r>
            <a:r>
              <a:rPr lang="cs-CZ" sz="8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čištění trouby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7B26AD6-8C7A-4F20-B2F2-11E44277A3C2}"/>
              </a:ext>
            </a:extLst>
          </p:cNvPr>
          <p:cNvSpPr txBox="1"/>
          <p:nvPr/>
        </p:nvSpPr>
        <p:spPr>
          <a:xfrm>
            <a:off x="41979" y="6200728"/>
            <a:ext cx="1886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35 mm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50 mm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rošt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8FA7852-521F-4C65-809A-10325E0E294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878" y="1278089"/>
            <a:ext cx="1065188" cy="212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dcmitype/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2301</TotalTime>
  <Words>406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288</cp:revision>
  <cp:lastPrinted>2021-09-06T11:38:14Z</cp:lastPrinted>
  <dcterms:created xsi:type="dcterms:W3CDTF">2015-07-16T11:02:07Z</dcterms:created>
  <dcterms:modified xsi:type="dcterms:W3CDTF">2021-11-15T11:43:24Z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