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>
        <p:scale>
          <a:sx n="130" d="100"/>
          <a:sy n="130" d="100"/>
        </p:scale>
        <p:origin x="180" y="-20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25.05.2026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25.05.2026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25.05.2026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25.05.2026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25.05.2026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25.05.2026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25.05.2026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H6 ID25G3HTB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Multifunkční trouba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2 s pravým horkým vzduchem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Wi-Fi a Bluetooth, 300°C, Hydrolytické čištění, ID Premium (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Graphic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UX)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980728"/>
            <a:ext cx="3907768" cy="52200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Kapacita (l) 			78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Energetická třída			A++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Statický program (kWh) 		</a:t>
            </a:r>
            <a:r>
              <a:rPr lang="cs-CZ" altLang="cs-CZ" sz="800" dirty="0">
                <a:latin typeface="Arial" charset="0"/>
              </a:rPr>
              <a:t>0,97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Nucená ventilace (kWh) 		0,54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Celkový příkon (W)			3300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cs-CZ" sz="800" dirty="0">
                <a:latin typeface="Arial" charset="0"/>
              </a:rPr>
              <a:t>Min/Max teplota (°C)</a:t>
            </a:r>
            <a:r>
              <a:rPr lang="cs-CZ" altLang="cs-CZ" sz="800" dirty="0">
                <a:latin typeface="Arial" charset="0"/>
              </a:rPr>
              <a:t>		</a:t>
            </a:r>
            <a:r>
              <a:rPr lang="it-IT" altLang="cs-CZ" sz="800" dirty="0">
                <a:latin typeface="Arial" charset="0"/>
              </a:rPr>
              <a:t>30°C-250°C / </a:t>
            </a:r>
            <a:r>
              <a:rPr lang="cs-CZ" altLang="cs-CZ" sz="800" dirty="0">
                <a:latin typeface="Arial" charset="0"/>
              </a:rPr>
              <a:t>				</a:t>
            </a:r>
            <a:r>
              <a:rPr lang="it-IT" altLang="cs-CZ" sz="800" dirty="0">
                <a:latin typeface="Arial" charset="0"/>
              </a:rPr>
              <a:t>Program Pizza  max. </a:t>
            </a:r>
            <a:r>
              <a:rPr lang="cs-CZ" altLang="cs-CZ" sz="800" dirty="0">
                <a:latin typeface="Arial" charset="0"/>
              </a:rPr>
              <a:t>			</a:t>
            </a:r>
            <a:r>
              <a:rPr lang="it-IT" altLang="cs-CZ" sz="800" dirty="0">
                <a:latin typeface="Arial" charset="0"/>
              </a:rPr>
              <a:t>300°C</a:t>
            </a: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Programy hlavní: </a:t>
            </a:r>
            <a:r>
              <a:rPr lang="cs-CZ" altLang="cs-CZ" sz="800" dirty="0">
                <a:latin typeface="Arial" charset="0"/>
              </a:rPr>
              <a:t>Statický, </a:t>
            </a:r>
            <a:r>
              <a:rPr lang="cs-CZ" altLang="cs-CZ" sz="800" dirty="0" err="1">
                <a:latin typeface="Arial" charset="0"/>
              </a:rPr>
              <a:t>Statický+ventilátor</a:t>
            </a:r>
            <a:r>
              <a:rPr lang="cs-CZ" altLang="cs-CZ" sz="800" dirty="0">
                <a:latin typeface="Arial" charset="0"/>
              </a:rPr>
              <a:t>, Víceúrovňové pečení,  Spodní ohřev, Spodní </a:t>
            </a:r>
            <a:r>
              <a:rPr lang="cs-CZ" altLang="cs-CZ" sz="800" dirty="0" err="1">
                <a:latin typeface="Arial" charset="0"/>
              </a:rPr>
              <a:t>ohřev+ventilátor</a:t>
            </a:r>
            <a:r>
              <a:rPr lang="cs-CZ" altLang="cs-CZ" sz="800" dirty="0">
                <a:latin typeface="Arial" charset="0"/>
              </a:rPr>
              <a:t>, Gril, </a:t>
            </a:r>
            <a:r>
              <a:rPr lang="cs-CZ" altLang="cs-CZ" sz="800" dirty="0" err="1">
                <a:latin typeface="Arial" charset="0"/>
              </a:rPr>
              <a:t>Supergril</a:t>
            </a:r>
            <a:r>
              <a:rPr lang="cs-CZ" altLang="cs-CZ" sz="800" dirty="0">
                <a:latin typeface="Arial" charset="0"/>
              </a:rPr>
              <a:t>,  Gratinování, Víceúrovňové+ (</a:t>
            </a:r>
            <a:r>
              <a:rPr lang="cs-CZ" altLang="cs-CZ" sz="800" dirty="0" err="1">
                <a:latin typeface="Arial" charset="0"/>
              </a:rPr>
              <a:t>vícepoziční</a:t>
            </a:r>
            <a:r>
              <a:rPr lang="cs-CZ" altLang="cs-CZ" sz="800" dirty="0">
                <a:latin typeface="Arial" charset="0"/>
              </a:rPr>
              <a:t> pečení různých pokrmů), 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err="1">
                <a:latin typeface="Arial" charset="0"/>
              </a:rPr>
              <a:t>AirFry</a:t>
            </a:r>
            <a:r>
              <a:rPr lang="cs-CZ" altLang="cs-CZ" sz="800" dirty="0">
                <a:latin typeface="Arial" charset="0"/>
              </a:rPr>
              <a:t>, Chléb</a:t>
            </a:r>
            <a:r>
              <a:rPr lang="cs-CZ" altLang="cs-CZ" sz="800">
                <a:latin typeface="Arial" charset="0"/>
              </a:rPr>
              <a:t>, Pizza</a:t>
            </a: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Programy speciální: </a:t>
            </a:r>
            <a:r>
              <a:rPr lang="cs-CZ" altLang="cs-CZ" sz="800" dirty="0">
                <a:latin typeface="Arial" charset="0"/>
              </a:rPr>
              <a:t>Jolly (Přidejte do přednastaveného seznamu funkcí svou oblíbenou funkci, kterou ještě nemáte v troubě. Můžete ji nakonfigurovat pomocí aplikace </a:t>
            </a:r>
            <a:r>
              <a:rPr lang="cs-CZ" altLang="cs-CZ" sz="800" dirty="0" err="1">
                <a:latin typeface="Arial" charset="0"/>
              </a:rPr>
              <a:t>hOn</a:t>
            </a:r>
            <a:r>
              <a:rPr lang="cs-CZ" altLang="cs-CZ" sz="800" dirty="0">
                <a:latin typeface="Arial" charset="0"/>
              </a:rPr>
              <a:t>)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Programy každodenní: </a:t>
            </a:r>
            <a:r>
              <a:rPr lang="cs-CZ" altLang="cs-CZ" sz="800" dirty="0">
                <a:latin typeface="Arial" charset="0"/>
              </a:rPr>
              <a:t>Bílé maso, Červené maso, Ryby, Zelenina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Programy hygienické</a:t>
            </a:r>
            <a:r>
              <a:rPr lang="cs-CZ" altLang="cs-CZ" sz="800" dirty="0">
                <a:latin typeface="Arial" charset="0"/>
              </a:rPr>
              <a:t>: Hydro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  <a:r>
              <a:rPr lang="cs-CZ" altLang="cs-CZ" sz="800" b="1" u="sng" dirty="0">
                <a:latin typeface="Arial" charset="0"/>
              </a:rPr>
              <a:t> </a:t>
            </a:r>
            <a:endParaRPr lang="cs-CZ" altLang="cs-CZ" sz="800" b="1" u="sng" dirty="0"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Wi-Fi + Bluetooth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možnost připojení k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a ovládání na dálku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Technologie OTA (Standard) </a:t>
            </a:r>
            <a:r>
              <a:rPr lang="cs-CZ" altLang="cs-CZ" sz="800" dirty="0">
                <a:latin typeface="Arial" charset="0"/>
              </a:rPr>
              <a:t>- Pomocí tohoto typu aktualizace mohu upravit pouze konkrétní část softwaru, která spravuje programy vaření a jejich nastavení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Funkce </a:t>
            </a:r>
            <a:r>
              <a:rPr lang="cs-CZ" altLang="cs-CZ" sz="800" b="1" dirty="0" err="1">
                <a:latin typeface="Arial" charset="0"/>
              </a:rPr>
              <a:t>Everyday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cooking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Nabídka kategorií potravin umožňuje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připravovat různé recepty bez předehřívání trouby díky určeným programům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i="1" dirty="0">
                <a:latin typeface="Arial" charset="0"/>
              </a:rPr>
              <a:t>(v aplikaci </a:t>
            </a:r>
            <a:r>
              <a:rPr lang="cs-CZ" altLang="cs-CZ" sz="800" i="1" dirty="0" err="1">
                <a:latin typeface="Arial" charset="0"/>
              </a:rPr>
              <a:t>hOn</a:t>
            </a:r>
            <a:r>
              <a:rPr lang="cs-CZ" altLang="cs-CZ" sz="800" i="1" dirty="0">
                <a:latin typeface="Arial" charset="0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Hydrolytické čištění – </a:t>
            </a:r>
            <a:r>
              <a:rPr lang="cs-CZ" altLang="cs-CZ" sz="800" dirty="0">
                <a:latin typeface="Arial" charset="0"/>
              </a:rPr>
              <a:t>čištěnou trouby pomocí páry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2 </a:t>
            </a:r>
            <a:r>
              <a:rPr lang="cs-CZ" altLang="cs-CZ" sz="800" dirty="0">
                <a:latin typeface="Arial" charset="0"/>
                <a:cs typeface="+mn-cs"/>
              </a:rPr>
              <a:t>bezpečnostní skla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			</a:t>
            </a:r>
            <a:br>
              <a:rPr lang="cs-CZ" altLang="cs-CZ" sz="800" dirty="0">
                <a:solidFill>
                  <a:srgbClr val="FF0000"/>
                </a:solidFill>
                <a:latin typeface="Arial" charset="0"/>
              </a:rPr>
            </a:b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6 úrovní pečení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Click&amp;Clean</a:t>
            </a:r>
            <a:r>
              <a:rPr lang="cs-CZ" altLang="cs-CZ" sz="800" b="1" dirty="0">
                <a:latin typeface="Arial" charset="0"/>
              </a:rPr>
              <a:t> - </a:t>
            </a:r>
            <a:r>
              <a:rPr lang="cs-CZ" altLang="cs-CZ" sz="800" dirty="0">
                <a:latin typeface="Arial" charset="0"/>
              </a:rPr>
              <a:t>pro snadné čištění skel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Ovládání ID Premium </a:t>
            </a:r>
            <a:r>
              <a:rPr lang="cs-CZ" altLang="cs-CZ" sz="800" dirty="0">
                <a:latin typeface="Arial" charset="0"/>
              </a:rPr>
              <a:t>(</a:t>
            </a:r>
            <a:r>
              <a:rPr lang="cs-CZ" altLang="cs-CZ" sz="800" dirty="0" err="1">
                <a:latin typeface="Arial" charset="0"/>
              </a:rPr>
              <a:t>Graphic</a:t>
            </a:r>
            <a:r>
              <a:rPr lang="cs-CZ" altLang="cs-CZ" sz="800" dirty="0">
                <a:latin typeface="Arial" charset="0"/>
              </a:rPr>
              <a:t> UX) – Dotykové ovládání + bílý displej</a:t>
            </a:r>
            <a:r>
              <a:rPr lang="cs-CZ" altLang="cs-CZ" sz="800" i="1" dirty="0">
                <a:latin typeface="Arial" charset="0"/>
              </a:rPr>
              <a:t> (Dálkové ovládání, Osvětlení, Funkce, Hodiny, Teplota)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1x osvětlení v horním rohu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Nerezové drátěné pojezdy pro vedení plechů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Soft </a:t>
            </a:r>
            <a:r>
              <a:rPr lang="cs-CZ" altLang="cs-CZ" sz="800" b="1" dirty="0" err="1">
                <a:latin typeface="Arial" charset="0"/>
                <a:cs typeface="+mn-cs"/>
              </a:rPr>
              <a:t>Close</a:t>
            </a:r>
            <a:r>
              <a:rPr lang="cs-CZ" altLang="cs-CZ" sz="800" b="1" dirty="0">
                <a:latin typeface="Arial" charset="0"/>
                <a:cs typeface="+mn-cs"/>
              </a:rPr>
              <a:t> </a:t>
            </a:r>
            <a:r>
              <a:rPr lang="cs-CZ" altLang="cs-CZ" sz="800" dirty="0">
                <a:latin typeface="Arial" charset="0"/>
                <a:cs typeface="+mn-cs"/>
              </a:rPr>
              <a:t>– tlumené dovírání dvířek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Soft Open </a:t>
            </a:r>
            <a:r>
              <a:rPr lang="cs-CZ" altLang="cs-CZ" sz="800" dirty="0">
                <a:latin typeface="Arial" charset="0"/>
              </a:rPr>
              <a:t>– pohodlná manipulace při otevírání dvířek</a:t>
            </a:r>
            <a:endParaRPr lang="cs-CZ" altLang="cs-CZ" sz="800" dirty="0">
              <a:latin typeface="Arial" charset="0"/>
              <a:cs typeface="+mn-cs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33703808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8059019084237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Elektrický kabel 230 V – zakončení</a:t>
            </a:r>
            <a:r>
              <a:rPr lang="cs-CZ" altLang="cs-CZ" sz="800">
                <a:latin typeface="Arial" charset="0"/>
              </a:rPr>
              <a:t>	</a:t>
            </a:r>
            <a:r>
              <a:rPr lang="cs-CZ" sz="800">
                <a:latin typeface="Arial" charset="0"/>
              </a:rPr>
              <a:t>vidlice (L, N, PE)</a:t>
            </a:r>
            <a:endParaRPr lang="cs-CZ" sz="80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595 × 595 × 568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31,9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665 × 620 × 646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33,8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720834" y="1179424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826244" y="2027054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Teleskopický výsuv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6256" y="1128189"/>
            <a:ext cx="589760" cy="626240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75EAABF9-C665-474B-818A-DC0625773A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1872" y="1935437"/>
            <a:ext cx="693534" cy="559666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C48B6050-6194-4219-AFD9-96B169410F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9100" y="2678907"/>
            <a:ext cx="731511" cy="683188"/>
          </a:xfrm>
          <a:prstGeom prst="rect">
            <a:avLst/>
          </a:prstGeom>
        </p:spPr>
      </p:pic>
      <p:sp>
        <p:nvSpPr>
          <p:cNvPr id="46" name="TextovéPole 45">
            <a:extLst>
              <a:ext uri="{FF2B5EF4-FFF2-40B4-BE49-F238E27FC236}">
                <a16:creationId xmlns:a16="http://schemas.microsoft.com/office/drawing/2014/main" id="{38B9F9D3-E082-4EB9-AFCB-466BCAC760C4}"/>
              </a:ext>
            </a:extLst>
          </p:cNvPr>
          <p:cNvSpPr txBox="1"/>
          <p:nvPr/>
        </p:nvSpPr>
        <p:spPr>
          <a:xfrm>
            <a:off x="4768259" y="2851224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Hydrolytické čištění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4AED1248-BF50-41C3-B6C1-2793E746CA6A}"/>
              </a:ext>
            </a:extLst>
          </p:cNvPr>
          <p:cNvSpPr txBox="1"/>
          <p:nvPr/>
        </p:nvSpPr>
        <p:spPr>
          <a:xfrm>
            <a:off x="95138" y="6195949"/>
            <a:ext cx="17200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cs-CZ" sz="800" b="1" u="sng" dirty="0">
                <a:solidFill>
                  <a:schemeClr val="bg1"/>
                </a:solidFill>
                <a:latin typeface="Arial" charset="0"/>
              </a:rPr>
              <a:t>Příslušenství</a:t>
            </a: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plech – 40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2× rošt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1x Teleskopické výsuvy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D9BF996-7BDB-D5CF-5554-726CF8460D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8056" y="1043735"/>
            <a:ext cx="2512195" cy="245453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C03B6971-D544-8D1B-CFA1-7D17FA5956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32037" y="3522005"/>
            <a:ext cx="2424161" cy="1412436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6C15D51A-852F-75B5-2E0E-D0D2E14EF1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28384" y="1785174"/>
            <a:ext cx="843589" cy="171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schemas.microsoft.com/office/2006/documentManagement/types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purl.org/dc/dcmitype/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2615</TotalTime>
  <Words>433</Words>
  <Application>Microsoft Office PowerPoint</Application>
  <PresentationFormat>Předvádění na obrazovce (4:3)</PresentationFormat>
  <Paragraphs>51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Petra Šlachtová</cp:lastModifiedBy>
  <cp:revision>336</cp:revision>
  <cp:lastPrinted>2021-09-06T12:40:04Z</cp:lastPrinted>
  <dcterms:created xsi:type="dcterms:W3CDTF">2015-07-16T11:02:07Z</dcterms:created>
  <dcterms:modified xsi:type="dcterms:W3CDTF">2026-05-25T13:45:10Z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