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8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1389" userDrawn="1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5405" autoAdjust="0"/>
  </p:normalViewPr>
  <p:slideViewPr>
    <p:cSldViewPr snapToGrid="0">
      <p:cViewPr varScale="1">
        <p:scale>
          <a:sx n="89" d="100"/>
          <a:sy n="89" d="100"/>
        </p:scale>
        <p:origin x="1310" y="96"/>
      </p:cViewPr>
      <p:guideLst>
        <p:guide orient="horz" pos="2478"/>
        <p:guide orient="horz" pos="2160"/>
        <p:guide orient="horz" pos="138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15.06.2023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7337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15.06.2023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2269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15.06.2023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6662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15.06.2023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463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15.06.2023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5886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15.06.2023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231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15.06.2023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472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15.06.2023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8632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15.06.2023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8261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15.06.2023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0866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15.06.2023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8982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414536" y="410412"/>
            <a:ext cx="7772400" cy="576064"/>
          </a:xfrm>
          <a:prstGeom prst="rect">
            <a:avLst/>
          </a:prstGeom>
        </p:spPr>
        <p:txBody>
          <a:bodyPr anchor="t"/>
          <a:lstStyle>
            <a:lvl1pPr algn="l">
              <a:defRPr sz="2400" b="1" cap="all" baseline="0">
                <a:solidFill>
                  <a:srgbClr val="CC0000"/>
                </a:solidFill>
                <a:latin typeface="Gotham Narrow Bold" pitchFamily="50" charset="0"/>
              </a:defRPr>
            </a:lvl1pPr>
          </a:lstStyle>
          <a:p>
            <a:r>
              <a:rPr lang="cs-CZ" dirty="0" smtClean="0"/>
              <a:t>Kliknutím lze upravit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20284" y="1170254"/>
            <a:ext cx="8517700" cy="37827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0">
                <a:solidFill>
                  <a:srgbClr val="CC0000"/>
                </a:solidFill>
                <a:latin typeface="Gotham Narrow Light" pitchFamily="50" charset="0"/>
              </a:defRPr>
            </a:lvl1pPr>
            <a:lvl2pPr marL="34289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 smtClean="0"/>
              <a:t>Kliknutím lze upravit styly předlohy textu.</a:t>
            </a:r>
          </a:p>
        </p:txBody>
      </p:sp>
      <p:pic>
        <p:nvPicPr>
          <p:cNvPr id="7" name="bolloH.png"/>
          <p:cNvPicPr/>
          <p:nvPr userDrawn="1"/>
        </p:nvPicPr>
        <p:blipFill>
          <a:blip r:embed="rId2" cstate="print">
            <a:alphaModFix amt="50277"/>
            <a:extLst/>
          </a:blip>
          <a:srcRect l="24242" t="42040"/>
          <a:stretch>
            <a:fillRect/>
          </a:stretch>
        </p:blipFill>
        <p:spPr>
          <a:xfrm>
            <a:off x="-16423" y="-27383"/>
            <a:ext cx="3148264" cy="2352183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egnaposto testo 2"/>
          <p:cNvSpPr>
            <a:spLocks noGrp="1"/>
          </p:cNvSpPr>
          <p:nvPr>
            <p:ph type="body" idx="14" hasCustomPrompt="1"/>
          </p:nvPr>
        </p:nvSpPr>
        <p:spPr>
          <a:xfrm>
            <a:off x="467544" y="2420888"/>
            <a:ext cx="3600400" cy="4176464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600" b="0" i="0">
                <a:solidFill>
                  <a:schemeClr val="tx1">
                    <a:lumMod val="50000"/>
                    <a:lumOff val="50000"/>
                  </a:schemeClr>
                </a:solidFill>
                <a:latin typeface="Gotham Narrow Medium"/>
                <a:cs typeface="Gotham Narrow Medium"/>
              </a:defRPr>
            </a:lvl1pPr>
            <a:lvl2pPr marL="34289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88324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00C46-D848-4F40-BD5D-C53C2B13DC1D}" type="datetimeFigureOut">
              <a:rPr lang="cs-CZ" smtClean="0"/>
              <a:t>15.06.2023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823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L:\marketing\L O G O\HOOVER\logo Hoover 2014\logo_hoover B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793" y="5922000"/>
            <a:ext cx="961207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" y="0"/>
            <a:ext cx="8755380" cy="928255"/>
          </a:xfrm>
        </p:spPr>
        <p:txBody>
          <a:bodyPr>
            <a:normAutofit/>
          </a:bodyPr>
          <a:lstStyle/>
          <a:p>
            <a:r>
              <a:rPr lang="cs-CZ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HHCR3818ENPL</a:t>
            </a:r>
            <a:r>
              <a:rPr lang="cs-CZ" sz="27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sz="1600" b="0" cap="none" dirty="0" smtClean="0">
                <a:latin typeface="Arial" charset="0"/>
              </a:rPr>
              <a:t>Volně stojící </a:t>
            </a:r>
            <a:r>
              <a:rPr lang="cs-CZ" altLang="cs-CZ" sz="1600" b="0" cap="none" dirty="0" smtClean="0">
                <a:latin typeface="Arial" charset="0"/>
              </a:rPr>
              <a:t>čtyřdveřová </a:t>
            </a:r>
            <a:r>
              <a:rPr lang="cs-CZ" altLang="cs-CZ" sz="1600" b="0" cap="none" dirty="0" smtClean="0">
                <a:latin typeface="Arial" charset="0"/>
              </a:rPr>
              <a:t>chladnička s mrazákem H-FRIDGE </a:t>
            </a:r>
            <a:r>
              <a:rPr lang="cs-CZ" altLang="cs-CZ" sz="1600" b="0" cap="none" dirty="0" smtClean="0">
                <a:latin typeface="Arial" charset="0"/>
              </a:rPr>
              <a:t>700 MAXI</a:t>
            </a:r>
            <a:r>
              <a:rPr lang="cs-CZ" altLang="cs-CZ" sz="1600" b="0" cap="none" dirty="0" smtClean="0">
                <a:latin typeface="Arial" charset="0"/>
              </a:rPr>
              <a:t/>
            </a:r>
            <a:br>
              <a:rPr lang="cs-CZ" altLang="cs-CZ" sz="1600" b="0" cap="none" dirty="0" smtClean="0">
                <a:latin typeface="Arial" charset="0"/>
              </a:rPr>
            </a:br>
            <a:r>
              <a:rPr lang="cs-CZ" altLang="cs-CZ" sz="1400" b="0" cap="none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No </a:t>
            </a:r>
            <a:r>
              <a:rPr lang="cs-CZ" altLang="cs-CZ" sz="1400" b="0" cap="none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Frost Air Care, dotykový displej, osvětlení LED, rychlé mrazení a chlazení, invertorový kompresor</a:t>
            </a:r>
            <a:endParaRPr lang="cs-CZ" altLang="cs-CZ" sz="1400" b="0" cap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1" name="Zástupný symbol pro text 3"/>
          <p:cNvSpPr>
            <a:spLocks noGrp="1"/>
          </p:cNvSpPr>
          <p:nvPr>
            <p:ph type="body" idx="14"/>
          </p:nvPr>
        </p:nvSpPr>
        <p:spPr>
          <a:xfrm>
            <a:off x="335884" y="1119098"/>
            <a:ext cx="3786536" cy="5546607"/>
          </a:xfrm>
        </p:spPr>
        <p:txBody>
          <a:bodyPr anchor="t">
            <a:no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Hlavní vlastnosti (Nařízení v přenesené pravomoci: (EU) 2019/2016)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Třída energetické účinnosti		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E</a:t>
            </a:r>
            <a:endParaRPr lang="cs-CZ" altLang="cs-CZ" sz="800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Celkový čistý objem (l)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467</a:t>
            </a:r>
            <a:endParaRPr lang="cs-CZ" altLang="cs-CZ" sz="800" dirty="0" smtClean="0">
              <a:solidFill>
                <a:prstClr val="black"/>
              </a:solidFill>
              <a:latin typeface="Arial" charset="0"/>
              <a:cs typeface="+mn-cs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Čistý objem chladničky/ mrazáku (l)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311/156</a:t>
            </a:r>
            <a:endParaRPr lang="cs-CZ" altLang="cs-CZ" sz="800" dirty="0" smtClean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Spotřeba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energie za den (kWh/24 hod)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0,794</a:t>
            </a:r>
            <a:endParaRPr lang="cs-CZ" altLang="cs-CZ" sz="800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Roční spotřeba energie (kWh/rok)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290</a:t>
            </a:r>
            <a:endParaRPr lang="cs-CZ" altLang="cs-CZ" sz="800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Mrazicí výkon (kg/24 hod)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10</a:t>
            </a:r>
            <a:endParaRPr lang="cs-CZ" altLang="cs-CZ" sz="800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Doba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skladování při výpadku proudu (hod)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10</a:t>
            </a:r>
            <a:endParaRPr lang="cs-CZ" altLang="cs-CZ" sz="800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Úroveň emisí hluku šířeného vzduchem (dB(A) re 1 pW)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36</a:t>
            </a:r>
            <a:endParaRPr lang="cs-CZ" altLang="cs-CZ" sz="800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Emisní třída hluku šířeného vzduchem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C</a:t>
            </a:r>
            <a:endParaRPr lang="cs-CZ" altLang="cs-CZ" sz="800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Klimatická třída	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SN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- 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T 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10°- 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43°C</a:t>
            </a:r>
            <a:endParaRPr lang="cs-CZ" altLang="cs-CZ" sz="800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Hvězdičkové označení 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****</a:t>
            </a:r>
            <a:endParaRPr lang="cs-CZ" altLang="cs-CZ" sz="800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Třída energetické účinnosti světla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F</a:t>
            </a:r>
            <a:endParaRPr lang="cs-CZ" altLang="cs-CZ" sz="800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b="1" dirty="0" smtClean="0">
              <a:solidFill>
                <a:prstClr val="black"/>
              </a:solidFill>
              <a:latin typeface="Arial" charset="0"/>
              <a:cs typeface="+mn-cs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 smtClean="0">
                <a:solidFill>
                  <a:prstClr val="black"/>
                </a:solidFill>
                <a:latin typeface="Arial" charset="0"/>
              </a:rPr>
              <a:t>Vlastnosti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 smtClean="0">
                <a:solidFill>
                  <a:prstClr val="black"/>
                </a:solidFill>
                <a:latin typeface="Arial" charset="0"/>
              </a:rPr>
              <a:t>Total </a:t>
            </a: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No Frost </a:t>
            </a:r>
            <a:r>
              <a:rPr lang="cs-CZ" altLang="cs-CZ" sz="800" b="1" dirty="0" smtClean="0">
                <a:solidFill>
                  <a:prstClr val="black"/>
                </a:solidFill>
                <a:latin typeface="Arial" charset="0"/>
              </a:rPr>
              <a:t>Air Care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– beznámrazová technologie chlazení v chladničce i mrazáku s rovnoměrnou distribucí chladného vzduchu v jednotlivých úrovních         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cs-CZ" altLang="cs-CZ" sz="800" dirty="0" smtClean="0">
              <a:solidFill>
                <a:prstClr val="black"/>
              </a:solidFill>
              <a:latin typeface="Arial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 smtClean="0">
                <a:solidFill>
                  <a:prstClr val="black"/>
                </a:solidFill>
                <a:latin typeface="Arial" charset="0"/>
              </a:rPr>
              <a:t>Invertorový kompresor – tichý chod, nízká spotřeba energie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Externí dotykový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displej 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na dvířkách; Elektronický termostat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Samostatné 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nastavení teploty chladničky a mrazáku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Funkce Rychlé </a:t>
            </a:r>
            <a:r>
              <a:rPr lang="cs-CZ" altLang="cs-CZ" sz="800" b="1" dirty="0" smtClean="0">
                <a:solidFill>
                  <a:prstClr val="black"/>
                </a:solidFill>
                <a:latin typeface="Arial" charset="0"/>
              </a:rPr>
              <a:t>chlazení, Rychlé mrazení, Dovolená, Eco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Automatické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odmrazování chladničky i mrazáku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Alarm otevřených dvířek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cs-CZ" altLang="cs-CZ" sz="800" b="1" dirty="0" smtClean="0">
              <a:solidFill>
                <a:prstClr val="black"/>
              </a:solidFill>
              <a:latin typeface="Arial" charset="0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 smtClean="0">
                <a:solidFill>
                  <a:prstClr val="black"/>
                </a:solidFill>
                <a:latin typeface="Arial" charset="0"/>
                <a:cs typeface="+mn-cs"/>
              </a:rPr>
              <a:t>Chladnička</a:t>
            </a:r>
            <a:endParaRPr lang="cs-CZ" altLang="cs-CZ" sz="800" b="1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2 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+ 1 skleněné police 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6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 přihrádek ve dveřích chladničky 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2</a:t>
            </a:r>
            <a:r>
              <a:rPr lang="cs-CZ" altLang="cs-CZ" sz="800" b="1" dirty="0" smtClean="0">
                <a:solidFill>
                  <a:prstClr val="black"/>
                </a:solidFill>
                <a:latin typeface="Arial" charset="0"/>
                <a:cs typeface="+mn-cs"/>
              </a:rPr>
              <a:t> zásuvky </a:t>
            </a: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na ovoce a </a:t>
            </a:r>
            <a:r>
              <a:rPr lang="cs-CZ" altLang="cs-CZ" sz="800" b="1" dirty="0" smtClean="0">
                <a:solidFill>
                  <a:prstClr val="black"/>
                </a:solidFill>
                <a:latin typeface="Arial" charset="0"/>
                <a:cs typeface="+mn-cs"/>
              </a:rPr>
              <a:t>zeleninu </a:t>
            </a:r>
            <a:endParaRPr lang="cs-CZ" altLang="cs-CZ" sz="800" b="1" dirty="0" smtClean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 smtClean="0">
                <a:solidFill>
                  <a:prstClr val="black"/>
                </a:solidFill>
                <a:latin typeface="Arial" charset="0"/>
                <a:cs typeface="+mn-cs"/>
              </a:rPr>
              <a:t>Mrazák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4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 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transparentní 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zásuvky + 2 výsuvné plastové police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Tvořítko na výrobu ledu</a:t>
            </a:r>
            <a:endParaRPr lang="cs-CZ" altLang="cs-CZ" sz="800" dirty="0" smtClean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 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 smtClean="0">
                <a:solidFill>
                  <a:prstClr val="black"/>
                </a:solidFill>
                <a:latin typeface="Arial" charset="0"/>
                <a:cs typeface="+mn-cs"/>
              </a:rPr>
              <a:t>Konstrukce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Osvětlení LED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Polohovatelné nožičky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 smtClean="0">
                <a:solidFill>
                  <a:prstClr val="black"/>
                </a:solidFill>
                <a:latin typeface="Arial" charset="0"/>
                <a:cs typeface="+mn-cs"/>
              </a:rPr>
              <a:t>1 invertorový kompresor</a:t>
            </a:r>
            <a:endParaRPr lang="cs-CZ" altLang="cs-CZ" sz="800" b="1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  <a:cs typeface="+mn-cs"/>
              </a:rPr>
              <a:t>Integrované madlo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b="1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cs-CZ" altLang="cs-CZ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cs-CZ" altLang="cs-CZ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126078" y="1205322"/>
            <a:ext cx="0" cy="540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678604" y="1205333"/>
            <a:ext cx="0" cy="540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6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786" y="4373121"/>
            <a:ext cx="720000" cy="720000"/>
          </a:xfrm>
          <a:prstGeom prst="rect">
            <a:avLst/>
          </a:prstGeom>
        </p:spPr>
      </p:pic>
      <p:sp>
        <p:nvSpPr>
          <p:cNvPr id="37" name="TextBox 22"/>
          <p:cNvSpPr txBox="1"/>
          <p:nvPr/>
        </p:nvSpPr>
        <p:spPr>
          <a:xfrm>
            <a:off x="4911437" y="4513811"/>
            <a:ext cx="7550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Funkce Rychlé chlazení</a:t>
            </a:r>
            <a:endParaRPr lang="es-ES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027" y="5160755"/>
            <a:ext cx="720000" cy="720000"/>
          </a:xfrm>
          <a:prstGeom prst="rect">
            <a:avLst/>
          </a:prstGeom>
        </p:spPr>
      </p:pic>
      <p:sp>
        <p:nvSpPr>
          <p:cNvPr id="40" name="TextBox 22"/>
          <p:cNvSpPr txBox="1"/>
          <p:nvPr/>
        </p:nvSpPr>
        <p:spPr>
          <a:xfrm>
            <a:off x="4960496" y="5305485"/>
            <a:ext cx="69153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Funkce Rychlé mrazení</a:t>
            </a:r>
            <a:endParaRPr lang="cs-CZ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786" y="2797169"/>
            <a:ext cx="720000" cy="720000"/>
          </a:xfrm>
          <a:prstGeom prst="rect">
            <a:avLst/>
          </a:prstGeom>
        </p:spPr>
      </p:pic>
      <p:sp>
        <p:nvSpPr>
          <p:cNvPr id="25" name="TextBox 22"/>
          <p:cNvSpPr txBox="1"/>
          <p:nvPr/>
        </p:nvSpPr>
        <p:spPr>
          <a:xfrm>
            <a:off x="4910744" y="2942705"/>
            <a:ext cx="7204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Elektronické dotykové ovládání</a:t>
            </a:r>
          </a:p>
        </p:txBody>
      </p:sp>
      <p:pic>
        <p:nvPicPr>
          <p:cNvPr id="27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026" y="3583419"/>
            <a:ext cx="720000" cy="720000"/>
          </a:xfrm>
          <a:prstGeom prst="rect">
            <a:avLst/>
          </a:prstGeom>
        </p:spPr>
      </p:pic>
      <p:sp>
        <p:nvSpPr>
          <p:cNvPr id="28" name="TextBox 22"/>
          <p:cNvSpPr txBox="1"/>
          <p:nvPr/>
        </p:nvSpPr>
        <p:spPr>
          <a:xfrm>
            <a:off x="4930141" y="3717869"/>
            <a:ext cx="736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Osvětlení </a:t>
            </a:r>
          </a:p>
          <a:p>
            <a:pPr algn="ctr"/>
            <a:r>
              <a:rPr lang="cs-CZ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</a:p>
        </p:txBody>
      </p:sp>
      <p:sp>
        <p:nvSpPr>
          <p:cNvPr id="35" name="Obdélník 34"/>
          <p:cNvSpPr/>
          <p:nvPr/>
        </p:nvSpPr>
        <p:spPr>
          <a:xfrm>
            <a:off x="5707536" y="4941168"/>
            <a:ext cx="3436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Kód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34005430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</a:t>
            </a:r>
            <a:endParaRPr lang="cs-CZ" altLang="cs-CZ" sz="800" dirty="0" smtClean="0">
              <a:solidFill>
                <a:prstClr val="black"/>
              </a:solidFill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EAN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8059019072906</a:t>
            </a:r>
          </a:p>
          <a:p>
            <a:pPr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Barva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Stříbrná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výrobku v x š x h (mm)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1815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833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650</a:t>
            </a:r>
            <a:endParaRPr lang="cs-CZ" altLang="cs-CZ" sz="8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Čistá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váha výrobku (kg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85</a:t>
            </a:r>
            <a:endParaRPr lang="cs-CZ" altLang="cs-CZ" sz="8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(mm)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1920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892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709</a:t>
            </a:r>
            <a:endParaRPr lang="cs-CZ" altLang="cs-CZ" sz="8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Hmotnost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s obalem (kg)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94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8" name="TextovéPole 6"/>
          <p:cNvSpPr txBox="1"/>
          <p:nvPr/>
        </p:nvSpPr>
        <p:spPr>
          <a:xfrm>
            <a:off x="6452793" y="1109184"/>
            <a:ext cx="118538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cs-CZ" sz="1600" b="1" dirty="0" smtClean="0">
                <a:solidFill>
                  <a:srgbClr val="C00000"/>
                </a:solidFill>
                <a:latin typeface="Gotham Narrow Light"/>
                <a:cs typeface="Arial" panose="020B0604020202020204" pitchFamily="34" charset="0"/>
              </a:rPr>
              <a:t>181,5 </a:t>
            </a:r>
            <a:r>
              <a:rPr lang="cs-CZ" sz="1600" b="1" dirty="0" smtClean="0">
                <a:solidFill>
                  <a:srgbClr val="C00000"/>
                </a:solidFill>
                <a:latin typeface="Gotham Narrow Light"/>
                <a:cs typeface="Arial" panose="020B0604020202020204" pitchFamily="34" charset="0"/>
              </a:rPr>
              <a:t>cm </a:t>
            </a:r>
            <a:endParaRPr lang="cs-CZ" sz="1600" b="1" dirty="0">
              <a:solidFill>
                <a:srgbClr val="C00000"/>
              </a:solidFill>
              <a:latin typeface="Gotham Narrow Light"/>
              <a:cs typeface="Arial" panose="020B0604020202020204" pitchFamily="34" charset="0"/>
            </a:endParaRP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363" y="2797553"/>
            <a:ext cx="720000" cy="720000"/>
          </a:xfrm>
          <a:prstGeom prst="flowChartConnector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547" y="3578749"/>
            <a:ext cx="720000" cy="720000"/>
          </a:xfrm>
          <a:prstGeom prst="flowChartConnector">
            <a:avLst/>
          </a:prstGeom>
        </p:spPr>
      </p:pic>
      <p:cxnSp>
        <p:nvCxnSpPr>
          <p:cNvPr id="31" name="Přímá spojnice se šipkou 30"/>
          <p:cNvCxnSpPr/>
          <p:nvPr/>
        </p:nvCxnSpPr>
        <p:spPr>
          <a:xfrm>
            <a:off x="7524093" y="1048188"/>
            <a:ext cx="0" cy="39955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ovéPole 33">
            <a:extLst>
              <a:ext uri="{FF2B5EF4-FFF2-40B4-BE49-F238E27FC236}">
                <a16:creationId xmlns:a16="http://schemas.microsoft.com/office/drawing/2014/main" xmlns="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2019/2016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pic>
        <p:nvPicPr>
          <p:cNvPr id="42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228" y="1262703"/>
            <a:ext cx="720000" cy="720000"/>
          </a:xfrm>
          <a:prstGeom prst="rect">
            <a:avLst/>
          </a:prstGeom>
        </p:spPr>
      </p:pic>
      <p:sp>
        <p:nvSpPr>
          <p:cNvPr id="43" name="TextBox 22"/>
          <p:cNvSpPr txBox="1"/>
          <p:nvPr/>
        </p:nvSpPr>
        <p:spPr>
          <a:xfrm>
            <a:off x="4921861" y="1326203"/>
            <a:ext cx="8153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Beznámrazová technologie </a:t>
            </a:r>
            <a:r>
              <a:rPr lang="cs-CZ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chlazení s rovnoměrnou distribucí</a:t>
            </a:r>
            <a:endParaRPr lang="cs-CZ" sz="700" b="1" dirty="0">
              <a:solidFill>
                <a:schemeClr val="bg1"/>
              </a:solidFill>
            </a:endParaRPr>
          </a:p>
        </p:txBody>
      </p:sp>
      <p:sp>
        <p:nvSpPr>
          <p:cNvPr id="44" name="Ovál 43"/>
          <p:cNvSpPr/>
          <p:nvPr/>
        </p:nvSpPr>
        <p:spPr>
          <a:xfrm>
            <a:off x="4150610" y="5131929"/>
            <a:ext cx="720000" cy="720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noFill/>
            </a:endParaRPr>
          </a:p>
        </p:txBody>
      </p:sp>
      <p:sp>
        <p:nvSpPr>
          <p:cNvPr id="45" name="TextovéPole 44"/>
          <p:cNvSpPr txBox="1"/>
          <p:nvPr/>
        </p:nvSpPr>
        <p:spPr>
          <a:xfrm>
            <a:off x="4232930" y="5309390"/>
            <a:ext cx="5597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1000" dirty="0" smtClean="0">
                <a:solidFill>
                  <a:srgbClr val="C00000"/>
                </a:solidFill>
              </a:rPr>
              <a:t>SUPER </a:t>
            </a:r>
          </a:p>
          <a:p>
            <a:pPr algn="ctr"/>
            <a:r>
              <a:rPr lang="cs-CZ" sz="1000" dirty="0" smtClean="0">
                <a:solidFill>
                  <a:srgbClr val="C00000"/>
                </a:solidFill>
              </a:rPr>
              <a:t>FREEZE</a:t>
            </a:r>
            <a:endParaRPr lang="cs-CZ" sz="1000" dirty="0">
              <a:solidFill>
                <a:srgbClr val="C00000"/>
              </a:solidFill>
            </a:endParaRPr>
          </a:p>
        </p:txBody>
      </p:sp>
      <p:sp>
        <p:nvSpPr>
          <p:cNvPr id="46" name="Ovál 45"/>
          <p:cNvSpPr/>
          <p:nvPr/>
        </p:nvSpPr>
        <p:spPr>
          <a:xfrm>
            <a:off x="4162506" y="4372456"/>
            <a:ext cx="720000" cy="720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noFill/>
            </a:endParaRPr>
          </a:p>
        </p:txBody>
      </p:sp>
      <p:sp>
        <p:nvSpPr>
          <p:cNvPr id="47" name="TextovéPole 46"/>
          <p:cNvSpPr txBox="1"/>
          <p:nvPr/>
        </p:nvSpPr>
        <p:spPr>
          <a:xfrm>
            <a:off x="4248835" y="4549917"/>
            <a:ext cx="5517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1000" dirty="0" smtClean="0">
                <a:solidFill>
                  <a:srgbClr val="C00000"/>
                </a:solidFill>
              </a:rPr>
              <a:t>SUPER </a:t>
            </a:r>
          </a:p>
          <a:p>
            <a:pPr algn="ctr"/>
            <a:r>
              <a:rPr lang="cs-CZ" sz="1000" dirty="0" smtClean="0">
                <a:solidFill>
                  <a:srgbClr val="C00000"/>
                </a:solidFill>
              </a:rPr>
              <a:t>COOL</a:t>
            </a:r>
            <a:endParaRPr lang="cs-CZ" sz="1000" dirty="0">
              <a:solidFill>
                <a:srgbClr val="C00000"/>
              </a:solidFill>
            </a:endParaRPr>
          </a:p>
        </p:txBody>
      </p:sp>
      <p:pic>
        <p:nvPicPr>
          <p:cNvPr id="18" name="Obrázek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0" t="19976" r="24382" b="19647"/>
          <a:stretch/>
        </p:blipFill>
        <p:spPr>
          <a:xfrm>
            <a:off x="4173093" y="1233675"/>
            <a:ext cx="755999" cy="756000"/>
          </a:xfrm>
          <a:prstGeom prst="flowChartConnector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363" y="2018595"/>
            <a:ext cx="720000" cy="720000"/>
          </a:xfrm>
          <a:prstGeom prst="flowChartConnector">
            <a:avLst/>
          </a:prstGeom>
        </p:spPr>
      </p:pic>
      <p:pic>
        <p:nvPicPr>
          <p:cNvPr id="49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015" y="2027706"/>
            <a:ext cx="720000" cy="720000"/>
          </a:xfrm>
          <a:prstGeom prst="rect">
            <a:avLst/>
          </a:prstGeom>
        </p:spPr>
      </p:pic>
      <p:sp>
        <p:nvSpPr>
          <p:cNvPr id="50" name="TextBox 22"/>
          <p:cNvSpPr txBox="1"/>
          <p:nvPr/>
        </p:nvSpPr>
        <p:spPr>
          <a:xfrm>
            <a:off x="4926130" y="2084522"/>
            <a:ext cx="7363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Invertorový kompresor – tichý chod, nízká spotřeba</a:t>
            </a:r>
            <a:endParaRPr lang="cs-CZ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5" t="7924" r="4613" b="6918"/>
          <a:stretch/>
        </p:blipFill>
        <p:spPr>
          <a:xfrm>
            <a:off x="6835617" y="3143090"/>
            <a:ext cx="1428489" cy="1787591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6" t="8051" r="19251" b="8175"/>
          <a:stretch/>
        </p:blipFill>
        <p:spPr>
          <a:xfrm>
            <a:off x="5730086" y="1577255"/>
            <a:ext cx="1062936" cy="2233172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89" b="89811"/>
          <a:stretch/>
        </p:blipFill>
        <p:spPr>
          <a:xfrm>
            <a:off x="8386600" y="924857"/>
            <a:ext cx="679330" cy="69874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106" y="1712878"/>
            <a:ext cx="800708" cy="16014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6192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753</TotalTime>
  <Words>44</Words>
  <Application>Microsoft Office PowerPoint</Application>
  <PresentationFormat>Předvádění na obrazovce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Gotham Narrow Bold</vt:lpstr>
      <vt:lpstr>Gotham Narrow Light</vt:lpstr>
      <vt:lpstr>Gotham Narrow Medium</vt:lpstr>
      <vt:lpstr>Motiv Office</vt:lpstr>
      <vt:lpstr>HHCR3818ENPL Volně stojící čtyřdveřová chladnička s mrazákem H-FRIDGE 700 MAXI No Frost Air Care, dotykový displej, osvětlení LED, rychlé mrazení a chlazení, invertorový kompresor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CP70_CP50011 - SÁČKOVÝ vysavač CAPTURE</dc:title>
  <dc:creator>Martina Křižáková</dc:creator>
  <cp:lastModifiedBy>Martina Křižáková</cp:lastModifiedBy>
  <cp:revision>118</cp:revision>
  <cp:lastPrinted>2016-03-31T14:41:45Z</cp:lastPrinted>
  <dcterms:created xsi:type="dcterms:W3CDTF">2016-03-31T13:54:55Z</dcterms:created>
  <dcterms:modified xsi:type="dcterms:W3CDTF">2023-06-15T10:04:28Z</dcterms:modified>
</cp:coreProperties>
</file>