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A"/>
    <a:srgbClr val="6F6F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7627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4935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791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702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6525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665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613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4409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12117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8614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6095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2B351-D0C7-439C-A47A-565AF3B42AEA}" type="datetimeFigureOut">
              <a:rPr lang="cs-CZ" smtClean="0"/>
              <a:t>16.07.2026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02CC-8610-4400-B3F5-560B2816C3A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675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310" y="16252"/>
            <a:ext cx="1809000" cy="728399"/>
          </a:xfrm>
          <a:prstGeom prst="rect">
            <a:avLst/>
          </a:prstGeom>
        </p:spPr>
      </p:pic>
      <p:sp>
        <p:nvSpPr>
          <p:cNvPr id="7" name="Zástupný symbol pro text 3">
            <a:extLst>
              <a:ext uri="{FF2B5EF4-FFF2-40B4-BE49-F238E27FC236}">
                <a16:creationId xmlns:a16="http://schemas.microsoft.com/office/drawing/2014/main" id="{26BAEC73-666C-DD82-3DF6-4C8D10A4E38B}"/>
              </a:ext>
            </a:extLst>
          </p:cNvPr>
          <p:cNvSpPr txBox="1">
            <a:spLocks/>
          </p:cNvSpPr>
          <p:nvPr/>
        </p:nvSpPr>
        <p:spPr>
          <a:xfrm>
            <a:off x="-1" y="16251"/>
            <a:ext cx="9398001" cy="930373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5AAA"/>
                </a:solidFill>
                <a:latin typeface="Arial" charset="0"/>
              </a:rPr>
              <a:t>HFR59F18CWMM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Volně stojící čtyřdveřová chladnička FRENCH DOOR </a:t>
            </a:r>
            <a:r>
              <a:rPr lang="cs-CZ" altLang="cs-CZ" sz="1400" dirty="0">
                <a:solidFill>
                  <a:srgbClr val="005AAA"/>
                </a:solidFill>
                <a:latin typeface="Arial" charset="0"/>
              </a:rPr>
              <a:t>HORIZON</a:t>
            </a:r>
          </a:p>
          <a:p>
            <a:pPr>
              <a:spcBef>
                <a:spcPct val="0"/>
              </a:spcBef>
              <a:buNone/>
            </a:pPr>
            <a:r>
              <a:rPr lang="cs-CZ" altLang="cs-CZ" sz="1400" dirty="0">
                <a:solidFill>
                  <a:srgbClr val="6F6F6F"/>
                </a:solidFill>
                <a:latin typeface="Arial" charset="0"/>
              </a:rPr>
              <a:t>Total No Frost, Invertorový kompresor, Active Fresh Zone, Magic Zone, Zásobník na vodu, ABT Pro</a:t>
            </a:r>
          </a:p>
        </p:txBody>
      </p:sp>
      <p:cxnSp>
        <p:nvCxnSpPr>
          <p:cNvPr id="8" name="Straight Connector 32">
            <a:extLst>
              <a:ext uri="{FF2B5EF4-FFF2-40B4-BE49-F238E27FC236}">
                <a16:creationId xmlns:a16="http://schemas.microsoft.com/office/drawing/2014/main" id="{EE360BC3-819E-8DA7-18AA-A6A8796A1E77}"/>
              </a:ext>
            </a:extLst>
          </p:cNvPr>
          <p:cNvCxnSpPr/>
          <p:nvPr/>
        </p:nvCxnSpPr>
        <p:spPr>
          <a:xfrm>
            <a:off x="4624399" y="1028721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Zástupný symbol pro text 3">
            <a:extLst>
              <a:ext uri="{FF2B5EF4-FFF2-40B4-BE49-F238E27FC236}">
                <a16:creationId xmlns:a16="http://schemas.microsoft.com/office/drawing/2014/main" id="{F3CDBFE4-661A-C027-D6B3-38F56028539C}"/>
              </a:ext>
            </a:extLst>
          </p:cNvPr>
          <p:cNvSpPr txBox="1">
            <a:spLocks/>
          </p:cNvSpPr>
          <p:nvPr/>
        </p:nvSpPr>
        <p:spPr>
          <a:xfrm>
            <a:off x="60585" y="932953"/>
            <a:ext cx="4647301" cy="5898558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Hlavní vlastnosti (Nařízení v přenesené pravomoci: (EU) 2019/2014)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		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Celkový čistý objem (l)		700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Čistý objem chladničky/ mrazáku (l)		413/287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za den (kWh/24 hod)		0,646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Roční spotřeba energie (kWh/rok)		236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Mrazicí výkon (kg/24 hod)		16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Doba skladování při výpadku proudu (hod)	9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35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Emisní třída hluku šířeného vzduchem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Klimatická třída			SN - T  10°- 43°C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Hvězdičkové označení 		****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energetické účinnosti světla		G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solidFill>
                <a:srgbClr val="005AAA"/>
              </a:solidFill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Technologie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Invertorový kompresor </a:t>
            </a:r>
            <a:r>
              <a:rPr lang="cs-CZ" altLang="cs-CZ" sz="800" dirty="0">
                <a:latin typeface="Arial" charset="0"/>
              </a:rPr>
              <a:t>– tichý a energeticky úsporný chod pouhých 36 db(A) </a:t>
            </a:r>
            <a:r>
              <a:rPr lang="cs-CZ" altLang="cs-CZ" sz="800" b="1" dirty="0">
                <a:latin typeface="Arial" charset="0"/>
              </a:rPr>
              <a:t>             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Metal Fresh Tech  Total No Frost </a:t>
            </a:r>
            <a:r>
              <a:rPr lang="cs-CZ" altLang="cs-CZ" sz="800" dirty="0">
                <a:latin typeface="Arial" charset="0"/>
              </a:rPr>
              <a:t>– beznámrazová technologie mrazení, šetrná a rovnoměrná distribuce chladného vzduchu bez přímého vyfoukávání uchová jídlo déle čerstvé, s možností umístění kamkoliv. Díky kovovému povrchu zadního panelu je ochlazování vzduchu rychlejší.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Active Fresh Zone se systémem HCS s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řízenou vlhkostí 90% pro zachování čerstvosti potravin až 2x déle</a:t>
            </a:r>
          </a:p>
          <a:p>
            <a:pPr mar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Magic Zone </a:t>
            </a:r>
            <a:r>
              <a:rPr lang="cs-CZ" altLang="cs-CZ" sz="800" dirty="0">
                <a:latin typeface="Arial" charset="0"/>
              </a:rPr>
              <a:t>– zásuvka se samostatnou regulací teploty ve 3 úrovních: (Ovoce a Zelenina </a:t>
            </a:r>
            <a:r>
              <a:rPr lang="cs-CZ" altLang="cs-CZ" sz="800" b="1" dirty="0">
                <a:latin typeface="Arial" charset="0"/>
              </a:rPr>
              <a:t>5 °C</a:t>
            </a:r>
            <a:r>
              <a:rPr lang="cs-CZ" altLang="cs-CZ" sz="800" dirty="0">
                <a:latin typeface="Arial" charset="0"/>
              </a:rPr>
              <a:t>, Chlazení nápojů </a:t>
            </a:r>
            <a:r>
              <a:rPr lang="cs-CZ" altLang="cs-CZ" sz="800" b="1" dirty="0">
                <a:latin typeface="Arial" charset="0"/>
              </a:rPr>
              <a:t>3 °C</a:t>
            </a:r>
            <a:r>
              <a:rPr lang="cs-CZ" altLang="cs-CZ" sz="800" dirty="0">
                <a:latin typeface="Arial" charset="0"/>
              </a:rPr>
              <a:t>, Fresh </a:t>
            </a:r>
            <a:r>
              <a:rPr lang="cs-CZ" altLang="cs-CZ" sz="800" b="1" dirty="0">
                <a:latin typeface="Arial" charset="0"/>
              </a:rPr>
              <a:t>0 °C</a:t>
            </a:r>
            <a:r>
              <a:rPr lang="cs-CZ" altLang="cs-CZ" sz="800" dirty="0">
                <a:latin typeface="Arial" charset="0"/>
              </a:rPr>
              <a:t> )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ABT Pro –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antibakteriální ochrana lednice i mrazáku. Modul uvnitř chladicího systému katalyzuje vzduch a generuje energetické částice, které bez kontaminace rozkládají bakterie a molekuly zápachu na oxid uhličitý a vodu.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Zásobník na vodu s podavačem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 (manuální plnění, obsah 4 l)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Zásuvky s přímý vstupem do mrazáku 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– až 30 % úspora energie v porovnání s klasickou dvoudveřovou chladničkou.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Jeden chladící okruh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Funkce Rychlé chlazení, Rychlé mrazení, Dovolená, Dětská pojistka, 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Elektronické ovládání teploty +2 až +8°C chladnička / -14 až -24°C mrazák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Interní dotykový displej na pravém boku; Automatické odmrazování chladničky i mrazáku; Akustický signál otevřených dvířek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Chladnička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FontTx/>
              <a:buNone/>
            </a:pPr>
            <a:r>
              <a:rPr lang="cs-CZ" altLang="cs-CZ" sz="800" dirty="0">
                <a:latin typeface="Arial" charset="0"/>
              </a:rPr>
              <a:t>2 +1 skleněné police (z toho 1 v polovině rozdělitelná a výškově polohovací),  6 přihrádek ve dveřích, Zásobník na vodu (manuální plnění, bez připojení)</a:t>
            </a:r>
          </a:p>
          <a:p>
            <a:pPr marL="0" lvl="0" indent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Zásuvky Magic Zone, Active Fresh Zone a Chill Zone</a:t>
            </a: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Mrazák</a:t>
            </a:r>
          </a:p>
          <a:p>
            <a:pPr marL="0">
              <a:lnSpc>
                <a:spcPct val="115000"/>
              </a:lnSpc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4 zásuvky, 2 výsuvné police, tvořítko na led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LED osvětlení </a:t>
            </a:r>
            <a:r>
              <a:rPr lang="cs-CZ" altLang="cs-CZ" sz="800" dirty="0">
                <a:latin typeface="Arial" charset="0"/>
              </a:rPr>
              <a:t>umístěné na stropě chladničky, Integrované madlo, 2 nastavitelné nožičky; 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2 kolečka</a:t>
            </a:r>
          </a:p>
          <a:p>
            <a:pPr>
              <a:lnSpc>
                <a:spcPct val="115000"/>
              </a:lnSpc>
              <a:spcBef>
                <a:spcPct val="0"/>
              </a:spcBef>
              <a:buNone/>
            </a:pPr>
            <a:endParaRPr lang="cs-CZ" altLang="cs-CZ" sz="800" dirty="0">
              <a:solidFill>
                <a:srgbClr val="FF0000"/>
              </a:solidFill>
              <a:latin typeface="Arial" charset="0"/>
            </a:endParaRPr>
          </a:p>
        </p:txBody>
      </p:sp>
      <p:cxnSp>
        <p:nvCxnSpPr>
          <p:cNvPr id="10" name="Straight Connector 34">
            <a:extLst>
              <a:ext uri="{FF2B5EF4-FFF2-40B4-BE49-F238E27FC236}">
                <a16:creationId xmlns:a16="http://schemas.microsoft.com/office/drawing/2014/main" id="{55C391B9-6C53-8A18-3380-BC8C9EC370A1}"/>
              </a:ext>
            </a:extLst>
          </p:cNvPr>
          <p:cNvCxnSpPr/>
          <p:nvPr/>
        </p:nvCxnSpPr>
        <p:spPr>
          <a:xfrm>
            <a:off x="6218790" y="1010838"/>
            <a:ext cx="0" cy="5760000"/>
          </a:xfrm>
          <a:prstGeom prst="line">
            <a:avLst/>
          </a:prstGeom>
          <a:ln>
            <a:solidFill>
              <a:srgbClr val="005AAA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bdélník 10">
            <a:extLst>
              <a:ext uri="{FF2B5EF4-FFF2-40B4-BE49-F238E27FC236}">
                <a16:creationId xmlns:a16="http://schemas.microsoft.com/office/drawing/2014/main" id="{47973599-958F-BCF4-2835-C696DC979488}"/>
              </a:ext>
            </a:extLst>
          </p:cNvPr>
          <p:cNvSpPr/>
          <p:nvPr/>
        </p:nvSpPr>
        <p:spPr>
          <a:xfrm>
            <a:off x="6235520" y="5580629"/>
            <a:ext cx="3030514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1100" b="1" dirty="0">
                <a:solidFill>
                  <a:srgbClr val="005AAA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Kód		34006225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EAN		6901018002090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Barva		Nerez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latin typeface="Arial" panose="020B0604020202020204" pitchFamily="34" charset="0"/>
              </a:rPr>
              <a:t>Rozměry výrobku v x š x h (mm)	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1825 x 905 x 738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(kg)	131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(mm)	1894 x 951 x 776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(kg)	140</a:t>
            </a:r>
          </a:p>
          <a:p>
            <a:pPr lvl="0">
              <a:spcBef>
                <a:spcPct val="0"/>
              </a:spcBef>
            </a:pP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6218789" y="1106560"/>
            <a:ext cx="2761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2019/2016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</a:t>
            </a:r>
          </a:p>
        </p:txBody>
      </p:sp>
      <p:cxnSp>
        <p:nvCxnSpPr>
          <p:cNvPr id="6" name="Přímá spojnice 5"/>
          <p:cNvCxnSpPr/>
          <p:nvPr/>
        </p:nvCxnSpPr>
        <p:spPr>
          <a:xfrm>
            <a:off x="139700" y="959442"/>
            <a:ext cx="891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ázek 35">
            <a:extLst>
              <a:ext uri="{FF2B5EF4-FFF2-40B4-BE49-F238E27FC236}">
                <a16:creationId xmlns:a16="http://schemas.microsoft.com/office/drawing/2014/main" id="{5F1602C9-5BE6-C489-0894-6D6367C3BE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715" y="1106560"/>
            <a:ext cx="555625" cy="555625"/>
          </a:xfrm>
          <a:prstGeom prst="rect">
            <a:avLst/>
          </a:prstGeom>
        </p:spPr>
      </p:pic>
      <p:sp>
        <p:nvSpPr>
          <p:cNvPr id="37" name="TextovéPole 36">
            <a:extLst>
              <a:ext uri="{FF2B5EF4-FFF2-40B4-BE49-F238E27FC236}">
                <a16:creationId xmlns:a16="http://schemas.microsoft.com/office/drawing/2014/main" id="{883DDC93-6C83-E7C3-0261-E51E8B1C3F3C}"/>
              </a:ext>
            </a:extLst>
          </p:cNvPr>
          <p:cNvSpPr txBox="1"/>
          <p:nvPr/>
        </p:nvSpPr>
        <p:spPr>
          <a:xfrm>
            <a:off x="5354210" y="1116549"/>
            <a:ext cx="914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Beznámrazová technologie </a:t>
            </a:r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 Fresh Tech Total No Frost</a:t>
            </a:r>
          </a:p>
        </p:txBody>
      </p:sp>
      <p:sp>
        <p:nvSpPr>
          <p:cNvPr id="42" name="TextovéPole 41"/>
          <p:cNvSpPr txBox="1"/>
          <p:nvPr/>
        </p:nvSpPr>
        <p:spPr>
          <a:xfrm>
            <a:off x="4565497" y="1839178"/>
            <a:ext cx="9593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INVERTER</a:t>
            </a:r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EE03D741-4303-F4D3-D6A4-6EFDBCDA87FF}"/>
              </a:ext>
            </a:extLst>
          </p:cNvPr>
          <p:cNvSpPr txBox="1"/>
          <p:nvPr/>
        </p:nvSpPr>
        <p:spPr>
          <a:xfrm>
            <a:off x="5478612" y="1787823"/>
            <a:ext cx="8286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Invertorový kompresor –</a:t>
            </a:r>
            <a:r>
              <a:rPr lang="cs-CZ" alt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nízká spotřeba, tichý chod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EE03D741-4303-F4D3-D6A4-6EFDBCDA87FF}"/>
              </a:ext>
            </a:extLst>
          </p:cNvPr>
          <p:cNvSpPr txBox="1"/>
          <p:nvPr/>
        </p:nvSpPr>
        <p:spPr>
          <a:xfrm>
            <a:off x="5450109" y="4156642"/>
            <a:ext cx="818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Úsporné </a:t>
            </a:r>
            <a:r>
              <a:rPr lang="cs-CZ" sz="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</a:t>
            </a:r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 na stropě chladničky</a:t>
            </a:r>
          </a:p>
        </p:txBody>
      </p:sp>
      <p:sp>
        <p:nvSpPr>
          <p:cNvPr id="30" name="TextovéPole 29"/>
          <p:cNvSpPr txBox="1"/>
          <p:nvPr/>
        </p:nvSpPr>
        <p:spPr>
          <a:xfrm>
            <a:off x="4519494" y="5871582"/>
            <a:ext cx="10379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Zásobník vody s dávkovačem</a:t>
            </a:r>
          </a:p>
        </p:txBody>
      </p:sp>
      <p:sp>
        <p:nvSpPr>
          <p:cNvPr id="31" name="TextovéPole 30"/>
          <p:cNvSpPr txBox="1"/>
          <p:nvPr/>
        </p:nvSpPr>
        <p:spPr>
          <a:xfrm>
            <a:off x="5407059" y="5855287"/>
            <a:ext cx="926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Manuální plnění zásobníku bez nutnosti připojení na vodu</a:t>
            </a:r>
          </a:p>
        </p:txBody>
      </p:sp>
      <p:sp>
        <p:nvSpPr>
          <p:cNvPr id="33" name="TextovéPole 32"/>
          <p:cNvSpPr txBox="1"/>
          <p:nvPr/>
        </p:nvSpPr>
        <p:spPr>
          <a:xfrm>
            <a:off x="5452447" y="2530199"/>
            <a:ext cx="91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Zásuvka se samostatnou regulací ve třech úrovních</a:t>
            </a:r>
          </a:p>
        </p:txBody>
      </p:sp>
      <p:sp>
        <p:nvSpPr>
          <p:cNvPr id="34" name="TextovéPole 33"/>
          <p:cNvSpPr txBox="1"/>
          <p:nvPr/>
        </p:nvSpPr>
        <p:spPr>
          <a:xfrm>
            <a:off x="5421360" y="3293383"/>
            <a:ext cx="87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Fresh Zone – zásuvka           s řízenou vlhkostí 90 %</a:t>
            </a:r>
          </a:p>
        </p:txBody>
      </p:sp>
      <p:pic>
        <p:nvPicPr>
          <p:cNvPr id="35" name="Obrázek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1360" y="3267682"/>
            <a:ext cx="720000" cy="720000"/>
          </a:xfrm>
          <a:prstGeom prst="rect">
            <a:avLst/>
          </a:prstGeom>
        </p:spPr>
      </p:pic>
      <p:pic>
        <p:nvPicPr>
          <p:cNvPr id="39" name="Obrázek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99" y="4829860"/>
            <a:ext cx="720000" cy="720000"/>
          </a:xfrm>
          <a:prstGeom prst="rect">
            <a:avLst/>
          </a:prstGeom>
        </p:spPr>
      </p:pic>
      <p:sp>
        <p:nvSpPr>
          <p:cNvPr id="41" name="TextovéPole 40"/>
          <p:cNvSpPr txBox="1"/>
          <p:nvPr/>
        </p:nvSpPr>
        <p:spPr>
          <a:xfrm>
            <a:off x="5407059" y="5001128"/>
            <a:ext cx="914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ABT Pro - Antibakteriální ochrana interiéru lednice i mrazáku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6249521" y="1757081"/>
            <a:ext cx="1089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>
                <a:solidFill>
                  <a:srgbClr val="005AAA"/>
                </a:solidFill>
              </a:rPr>
              <a:t>XXXL KAPACITA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4583182" y="2565127"/>
            <a:ext cx="853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Magic Zone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7" t="3397" r="12390" b="3648"/>
          <a:stretch/>
        </p:blipFill>
        <p:spPr>
          <a:xfrm>
            <a:off x="7622703" y="3726611"/>
            <a:ext cx="1512497" cy="187854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62" t="6541" r="27610" b="5409"/>
          <a:stretch/>
        </p:blipFill>
        <p:spPr>
          <a:xfrm>
            <a:off x="6265010" y="2999048"/>
            <a:ext cx="1344478" cy="2658571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43" t="755" r="1949" b="90315"/>
          <a:stretch/>
        </p:blipFill>
        <p:spPr>
          <a:xfrm>
            <a:off x="7425898" y="1653891"/>
            <a:ext cx="586597" cy="612476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589" y="1673190"/>
            <a:ext cx="926076" cy="18521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" name="TextovéPole 43"/>
          <p:cNvSpPr txBox="1"/>
          <p:nvPr/>
        </p:nvSpPr>
        <p:spPr>
          <a:xfrm>
            <a:off x="4606138" y="4234116"/>
            <a:ext cx="8292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 osvětlení</a:t>
            </a:r>
          </a:p>
        </p:txBody>
      </p:sp>
    </p:spTree>
    <p:extLst>
      <p:ext uri="{BB962C8B-B14F-4D97-AF65-F5344CB8AC3E}">
        <p14:creationId xmlns:p14="http://schemas.microsoft.com/office/powerpoint/2010/main" val="4639631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</TotalTime>
  <Words>607</Words>
  <Application>Microsoft Office PowerPoint</Application>
  <PresentationFormat>Předvádění na obrazovce (4:3)</PresentationFormat>
  <Paragraphs>60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Motiv Office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Martina Křižáková</dc:creator>
  <cp:lastModifiedBy>Martina Křižáková</cp:lastModifiedBy>
  <cp:revision>67</cp:revision>
  <dcterms:created xsi:type="dcterms:W3CDTF">2026-02-18T10:09:31Z</dcterms:created>
  <dcterms:modified xsi:type="dcterms:W3CDTF">2026-07-16T09:50:23Z</dcterms:modified>
</cp:coreProperties>
</file>