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</p:sldIdLst>
  <p:sldSz cx="9144000" cy="6858000" type="screen4x3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8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  <p15:guide id="3" orient="horz" pos="1389" userDrawn="1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95405" autoAdjust="0"/>
  </p:normalViewPr>
  <p:slideViewPr>
    <p:cSldViewPr snapToGrid="0">
      <p:cViewPr varScale="1">
        <p:scale>
          <a:sx n="83" d="100"/>
          <a:sy n="83" d="100"/>
        </p:scale>
        <p:origin x="1402" y="86"/>
      </p:cViewPr>
      <p:guideLst>
        <p:guide orient="horz" pos="2478"/>
        <p:guide orient="horz" pos="2160"/>
        <p:guide orient="horz" pos="138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337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0866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9827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14536" y="410412"/>
            <a:ext cx="7772400" cy="576064"/>
          </a:xfrm>
          <a:prstGeom prst="rect">
            <a:avLst/>
          </a:prstGeom>
        </p:spPr>
        <p:txBody>
          <a:bodyPr anchor="t"/>
          <a:lstStyle>
            <a:lvl1pPr algn="l">
              <a:defRPr sz="2400" b="1" cap="all" baseline="0">
                <a:solidFill>
                  <a:srgbClr val="CC0000"/>
                </a:solidFill>
                <a:latin typeface="Gotham Narrow Bold" pitchFamily="50" charset="0"/>
              </a:defRPr>
            </a:lvl1pPr>
          </a:lstStyle>
          <a:p>
            <a:r>
              <a:rPr lang="cs-CZ" dirty="0"/>
              <a:t>Kliknutím lze upravit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20284" y="1170254"/>
            <a:ext cx="8517700" cy="37827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0">
                <a:solidFill>
                  <a:srgbClr val="CC0000"/>
                </a:solidFill>
                <a:latin typeface="Gotham Narrow Light" pitchFamily="50" charset="0"/>
              </a:defRPr>
            </a:lvl1pPr>
            <a:lvl2pPr marL="342891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pic>
        <p:nvPicPr>
          <p:cNvPr id="7" name="bolloH.png"/>
          <p:cNvPicPr/>
          <p:nvPr userDrawn="1"/>
        </p:nvPicPr>
        <p:blipFill>
          <a:blip r:embed="rId2" cstate="print">
            <a:alphaModFix amt="50277"/>
          </a:blip>
          <a:srcRect l="24242" t="42040"/>
          <a:stretch>
            <a:fillRect/>
          </a:stretch>
        </p:blipFill>
        <p:spPr>
          <a:xfrm>
            <a:off x="-16423" y="-27383"/>
            <a:ext cx="3148264" cy="2352183"/>
          </a:xfrm>
          <a:prstGeom prst="rect">
            <a:avLst/>
          </a:prstGeom>
          <a:ln w="12700">
            <a:miter lim="400000"/>
          </a:ln>
        </p:spPr>
      </p:pic>
      <p:sp>
        <p:nvSpPr>
          <p:cNvPr id="10" name="Segnaposto testo 2"/>
          <p:cNvSpPr>
            <a:spLocks noGrp="1"/>
          </p:cNvSpPr>
          <p:nvPr>
            <p:ph type="body" idx="14" hasCustomPrompt="1"/>
          </p:nvPr>
        </p:nvSpPr>
        <p:spPr>
          <a:xfrm>
            <a:off x="467544" y="2420888"/>
            <a:ext cx="3600400" cy="4176464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600" b="0" i="0">
                <a:solidFill>
                  <a:schemeClr val="tx1">
                    <a:lumMod val="50000"/>
                    <a:lumOff val="50000"/>
                  </a:schemeClr>
                </a:solidFill>
                <a:latin typeface="Gotham Narrow Medium"/>
                <a:cs typeface="Gotham Narrow Medium"/>
              </a:defRPr>
            </a:lvl1pPr>
            <a:lvl2pPr marL="342891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883245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2269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6662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463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5886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2310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9472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8632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C46-D848-4F40-BD5D-C53C2B13DC1D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8261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00C46-D848-4F40-BD5D-C53C2B13DC1D}" type="datetimeFigureOut">
              <a:rPr lang="cs-CZ" smtClean="0"/>
              <a:t>31.03.2022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B2602-5C8C-40B6-9BC1-5A569D89DB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8230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2" descr="L:\marketing\L O G O\HOOVER\logo Hoover 2014\logo_hoover Bi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2793" y="5922000"/>
            <a:ext cx="961207" cy="93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0"/>
            <a:ext cx="8755380" cy="928255"/>
          </a:xfrm>
        </p:spPr>
        <p:txBody>
          <a:bodyPr>
            <a:normAutofit/>
          </a:bodyPr>
          <a:lstStyle/>
          <a:p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HDG6DCK3B</a:t>
            </a:r>
            <a:b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400" b="0" cap="none" dirty="0">
                <a:latin typeface="Arial" charset="0"/>
                <a:cs typeface="Arial" panose="020B0604020202020204" pitchFamily="34" charset="0"/>
              </a:rPr>
              <a:t>Nástěnný</a:t>
            </a:r>
            <a:r>
              <a:rPr lang="cs-CZ" altLang="cs-CZ" sz="1400" b="0" cap="none" dirty="0">
                <a:latin typeface="Arial" charset="0"/>
              </a:rPr>
              <a:t> odsavač par šíře 60 cm H-HOOD 300 DECOR</a:t>
            </a:r>
            <a:br>
              <a:rPr lang="cs-CZ" altLang="cs-CZ" sz="1400" b="0" cap="none" dirty="0">
                <a:latin typeface="Arial" charset="0"/>
              </a:rPr>
            </a:br>
            <a:r>
              <a:rPr lang="cs-CZ" altLang="cs-CZ" sz="1400" b="0" cap="none" dirty="0">
                <a:solidFill>
                  <a:srgbClr val="706F6F"/>
                </a:solidFill>
                <a:latin typeface="Arial" charset="0"/>
              </a:rPr>
              <a:t>Odtah i recirkulace, elektronické tlačítkové ovládání, LED osvětlení, funkce Booster</a:t>
            </a:r>
            <a:endParaRPr lang="cs-CZ" altLang="cs-CZ" sz="1400" b="0" cap="none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1" name="Zástupný symbol pro text 3"/>
          <p:cNvSpPr>
            <a:spLocks noGrp="1"/>
          </p:cNvSpPr>
          <p:nvPr>
            <p:ph type="body" idx="14"/>
          </p:nvPr>
        </p:nvSpPr>
        <p:spPr>
          <a:xfrm>
            <a:off x="335884" y="920696"/>
            <a:ext cx="3786536" cy="5937304"/>
          </a:xfrm>
        </p:spPr>
        <p:txBody>
          <a:bodyPr anchor="t">
            <a:noAutofit/>
          </a:bodyPr>
          <a:lstStyle/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  <a:cs typeface="+mn-cs"/>
              </a:rPr>
              <a:t>Hlavní vlastnosti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Roční spotřeba energie (kWh/rok)		48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Energetická třída			A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Třída účinnosti proudění tekutin		A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Třída účinnosti osvětlení		B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Třída účinnosti tukové filtrace		D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Průtok vzduchu min/max/ Booster (m3/hod)	442/613/711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Hlučnost min /max/ Booster (dB(A))		60/65/69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endParaRPr lang="cs-CZ" altLang="cs-CZ" sz="800" dirty="0">
              <a:solidFill>
                <a:prstClr val="black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  <a:cs typeface="+mn-cs"/>
              </a:rPr>
              <a:t>Funkce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Verze pro odtah i recirkulaci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Dotykové ovládání s bílým podsvícením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4 rychlosti – </a:t>
            </a:r>
            <a:r>
              <a:rPr lang="cs-CZ" altLang="cs-CZ" sz="800" b="1" dirty="0">
                <a:solidFill>
                  <a:prstClr val="black"/>
                </a:solidFill>
                <a:latin typeface="Arial" charset="0"/>
                <a:cs typeface="+mn-cs"/>
              </a:rPr>
              <a:t>Booster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 pro dočasné zvýšení výkonu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Časovač – pro nastavení času ukončení odsávání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endParaRPr lang="cs-CZ" altLang="cs-CZ" sz="800" b="1" dirty="0">
              <a:solidFill>
                <a:srgbClr val="FF0000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  <a:cs typeface="+mn-cs"/>
              </a:rPr>
              <a:t>Konstrukce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Motor 1 x 270 W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Osvětlení 2 x 1,5 W LED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endParaRPr lang="cs-CZ" altLang="cs-CZ" sz="800" dirty="0">
              <a:solidFill>
                <a:prstClr val="black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Tukový hliníkový filtr (2x) 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Pachový uhlíkový filtr – FCR17 </a:t>
            </a:r>
            <a:r>
              <a:rPr lang="en-US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2 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ks –součástí výrobku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Deflektor vzduchu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Zpětná klapka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endParaRPr lang="cs-CZ" altLang="cs-CZ" sz="800" dirty="0">
              <a:solidFill>
                <a:prstClr val="black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Sací potrubí Ø 150 mm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  <a:cs typeface="+mn-cs"/>
              </a:rPr>
              <a:t>Redukce 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Ø 120 mm</a:t>
            </a:r>
          </a:p>
          <a:p>
            <a:pPr lvl="0">
              <a:lnSpc>
                <a:spcPct val="100000"/>
              </a:lnSpc>
              <a:spcBef>
                <a:spcPct val="0"/>
              </a:spcBef>
            </a:pPr>
            <a:endParaRPr lang="cs-CZ" altLang="cs-CZ" sz="800" dirty="0">
              <a:solidFill>
                <a:prstClr val="black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endParaRPr lang="cs-CZ" altLang="cs-CZ" sz="800" dirty="0">
              <a:solidFill>
                <a:prstClr val="black"/>
              </a:solidFill>
              <a:latin typeface="Arial" charset="0"/>
              <a:cs typeface="+mn-cs"/>
            </a:endParaRPr>
          </a:p>
          <a:p>
            <a:pPr lvl="0">
              <a:lnSpc>
                <a:spcPct val="100000"/>
              </a:lnSpc>
              <a:spcBef>
                <a:spcPct val="0"/>
              </a:spcBef>
            </a:pPr>
            <a:endParaRPr lang="cs-CZ" altLang="cs-CZ" sz="800" b="1" dirty="0">
              <a:solidFill>
                <a:prstClr val="black"/>
              </a:solidFill>
              <a:latin typeface="Arial" charset="0"/>
              <a:cs typeface="+mn-cs"/>
            </a:endParaRPr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cs-CZ" altLang="cs-CZ" sz="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cs-CZ" altLang="cs-CZ" sz="8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126078" y="1067303"/>
            <a:ext cx="0" cy="5400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678604" y="1067314"/>
            <a:ext cx="0" cy="5400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6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2786" y="2973140"/>
            <a:ext cx="720000" cy="720000"/>
          </a:xfrm>
          <a:prstGeom prst="rect">
            <a:avLst/>
          </a:prstGeom>
        </p:spPr>
      </p:pic>
      <p:sp>
        <p:nvSpPr>
          <p:cNvPr id="37" name="TextBox 22"/>
          <p:cNvSpPr txBox="1"/>
          <p:nvPr/>
        </p:nvSpPr>
        <p:spPr>
          <a:xfrm>
            <a:off x="4970127" y="3183100"/>
            <a:ext cx="65946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ks</a:t>
            </a:r>
            <a:endParaRPr lang="cs-CZ" sz="700" b="1" dirty="0">
              <a:solidFill>
                <a:schemeClr val="bg1"/>
              </a:solidFill>
            </a:endParaRPr>
          </a:p>
        </p:txBody>
      </p:sp>
      <p:pic>
        <p:nvPicPr>
          <p:cNvPr id="23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2786" y="1196987"/>
            <a:ext cx="720000" cy="720000"/>
          </a:xfrm>
          <a:prstGeom prst="rect">
            <a:avLst/>
          </a:prstGeom>
        </p:spPr>
      </p:pic>
      <p:sp>
        <p:nvSpPr>
          <p:cNvPr id="25" name="TextBox 22"/>
          <p:cNvSpPr txBox="1"/>
          <p:nvPr/>
        </p:nvSpPr>
        <p:spPr>
          <a:xfrm>
            <a:off x="4925984" y="1375772"/>
            <a:ext cx="7204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Možnost použití</a:t>
            </a:r>
            <a:endParaRPr lang="cs-CZ" sz="700" b="1" dirty="0">
              <a:solidFill>
                <a:schemeClr val="bg1"/>
              </a:solidFill>
            </a:endParaRPr>
          </a:p>
        </p:txBody>
      </p:sp>
      <p:pic>
        <p:nvPicPr>
          <p:cNvPr id="27" name="Picture 21" descr="Hoover_kolecko-H_red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8026" y="2065667"/>
            <a:ext cx="720000" cy="720000"/>
          </a:xfrm>
          <a:prstGeom prst="rect">
            <a:avLst/>
          </a:prstGeom>
        </p:spPr>
      </p:pic>
      <p:sp>
        <p:nvSpPr>
          <p:cNvPr id="28" name="TextBox 22"/>
          <p:cNvSpPr txBox="1"/>
          <p:nvPr/>
        </p:nvSpPr>
        <p:spPr>
          <a:xfrm>
            <a:off x="4885267" y="2250917"/>
            <a:ext cx="8027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Osvětlení </a:t>
            </a:r>
          </a:p>
          <a:p>
            <a:pPr algn="ctr"/>
            <a:r>
              <a:rPr lang="cs-CZ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LED 2x1,5W</a:t>
            </a:r>
            <a:endParaRPr lang="cs-CZ" sz="700" b="1" dirty="0">
              <a:solidFill>
                <a:schemeClr val="bg1"/>
              </a:solidFill>
            </a:endParaRPr>
          </a:p>
        </p:txBody>
      </p:sp>
      <p:sp>
        <p:nvSpPr>
          <p:cNvPr id="35" name="Obdélník 34"/>
          <p:cNvSpPr/>
          <p:nvPr/>
        </p:nvSpPr>
        <p:spPr>
          <a:xfrm>
            <a:off x="5707536" y="4941168"/>
            <a:ext cx="34364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Logistická data</a:t>
            </a:r>
          </a:p>
          <a:p>
            <a:pPr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Kód		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36901620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</a:t>
            </a:r>
          </a:p>
          <a:p>
            <a:pPr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EAN		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8059019015811</a:t>
            </a:r>
          </a:p>
          <a:p>
            <a:pPr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Barva 		Černé sklo</a:t>
            </a:r>
          </a:p>
          <a:p>
            <a:pPr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Rozměry výrobku v x š x h (mm)	850-1230 x 598 </a:t>
            </a:r>
            <a:r>
              <a:rPr lang="cs-CZ" altLang="cs-CZ" sz="800">
                <a:solidFill>
                  <a:prstClr val="black"/>
                </a:solidFill>
                <a:latin typeface="Arial" panose="020B0604020202020204" pitchFamily="34" charset="0"/>
              </a:rPr>
              <a:t>x 403,1</a:t>
            </a:r>
            <a:endParaRPr lang="cs-CZ" altLang="cs-CZ" sz="800" b="1" dirty="0">
              <a:solidFill>
                <a:prstClr val="black"/>
              </a:solidFill>
              <a:latin typeface="Arial" charset="0"/>
            </a:endParaRPr>
          </a:p>
          <a:p>
            <a:pPr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Čistá váha výrobku (kg)	18,8</a:t>
            </a:r>
          </a:p>
          <a:p>
            <a:pPr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Rozměry balení v x š x h (mm)	</a:t>
            </a:r>
            <a:r>
              <a:rPr lang="cs-CZ" altLang="cs-CZ" sz="800" dirty="0">
                <a:latin typeface="Arial" panose="020B0604020202020204" pitchFamily="34" charset="0"/>
              </a:rPr>
              <a:t>645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x 545 x 510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  <a:p>
            <a:pPr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Hmotnost s obalem (kg)	20,6</a:t>
            </a:r>
          </a:p>
        </p:txBody>
      </p:sp>
      <p:cxnSp>
        <p:nvCxnSpPr>
          <p:cNvPr id="29" name="Přímá spojnice se šipkou 28"/>
          <p:cNvCxnSpPr/>
          <p:nvPr/>
        </p:nvCxnSpPr>
        <p:spPr>
          <a:xfrm>
            <a:off x="6012160" y="1772816"/>
            <a:ext cx="2592288" cy="0"/>
          </a:xfrm>
          <a:prstGeom prst="straightConnector1">
            <a:avLst/>
          </a:prstGeom>
          <a:ln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/>
          <p:nvPr/>
        </p:nvSpPr>
        <p:spPr>
          <a:xfrm>
            <a:off x="6842604" y="1412776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60 cm</a:t>
            </a:r>
          </a:p>
        </p:txBody>
      </p:sp>
      <p:sp>
        <p:nvSpPr>
          <p:cNvPr id="31" name="Vývojový diagram: spojnice 30"/>
          <p:cNvSpPr/>
          <p:nvPr/>
        </p:nvSpPr>
        <p:spPr>
          <a:xfrm>
            <a:off x="4174624" y="2972192"/>
            <a:ext cx="720000" cy="720000"/>
          </a:xfrm>
          <a:prstGeom prst="flowChartConnector">
            <a:avLst/>
          </a:prstGeom>
          <a:noFill/>
          <a:ln w="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4174624" y="3112433"/>
            <a:ext cx="72008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TUKOVÝ HLINÍKOVÝ FILTR</a:t>
            </a:r>
          </a:p>
        </p:txBody>
      </p:sp>
      <p:sp>
        <p:nvSpPr>
          <p:cNvPr id="38" name="Vývojový diagram: spojnice 37"/>
          <p:cNvSpPr/>
          <p:nvPr/>
        </p:nvSpPr>
        <p:spPr>
          <a:xfrm>
            <a:off x="4174624" y="1174656"/>
            <a:ext cx="720000" cy="720000"/>
          </a:xfrm>
          <a:prstGeom prst="flowChartConnector">
            <a:avLst/>
          </a:prstGeom>
          <a:noFill/>
          <a:ln w="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4102616" y="1292384"/>
            <a:ext cx="86409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ODTAH </a:t>
            </a:r>
          </a:p>
          <a:p>
            <a:pPr algn="ctr"/>
            <a:r>
              <a:rPr lang="cs-CZ" sz="7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  <a:p>
            <a:pPr algn="ctr"/>
            <a:r>
              <a:rPr lang="cs-CZ" sz="7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RECIRKULACE</a:t>
            </a:r>
          </a:p>
        </p:txBody>
      </p:sp>
      <p:pic>
        <p:nvPicPr>
          <p:cNvPr id="43" name="Obrázek 42"/>
          <p:cNvPicPr>
            <a:picLocks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00" t="400" r="-1599"/>
          <a:stretch/>
        </p:blipFill>
        <p:spPr>
          <a:xfrm>
            <a:off x="4174624" y="2058184"/>
            <a:ext cx="720000" cy="720000"/>
          </a:xfrm>
          <a:prstGeom prst="flowChartConnector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48" name="TextovéPole 47"/>
          <p:cNvSpPr txBox="1"/>
          <p:nvPr/>
        </p:nvSpPr>
        <p:spPr>
          <a:xfrm>
            <a:off x="4334644" y="2202200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9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LED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1DEB2DD-66B4-4B08-B387-59654F9E73E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65875" y="1886319"/>
            <a:ext cx="1884857" cy="2596838"/>
          </a:xfrm>
          <a:prstGeom prst="rect">
            <a:avLst/>
          </a:prstGeom>
        </p:spPr>
      </p:pic>
      <p:sp>
        <p:nvSpPr>
          <p:cNvPr id="24" name="Vývojový diagram: spojnice 23">
            <a:extLst>
              <a:ext uri="{FF2B5EF4-FFF2-40B4-BE49-F238E27FC236}">
                <a16:creationId xmlns:a16="http://schemas.microsoft.com/office/drawing/2014/main" id="{33B6287F-8457-4626-8FA9-9D82D49EEDC6}"/>
              </a:ext>
            </a:extLst>
          </p:cNvPr>
          <p:cNvSpPr/>
          <p:nvPr/>
        </p:nvSpPr>
        <p:spPr>
          <a:xfrm>
            <a:off x="4185887" y="3793004"/>
            <a:ext cx="720000" cy="720000"/>
          </a:xfrm>
          <a:prstGeom prst="flowChartConnector">
            <a:avLst/>
          </a:prstGeom>
          <a:noFill/>
          <a:ln w="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pic>
        <p:nvPicPr>
          <p:cNvPr id="26" name="Picture 21" descr="Hoover_kolecko-H_red.png">
            <a:extLst>
              <a:ext uri="{FF2B5EF4-FFF2-40B4-BE49-F238E27FC236}">
                <a16:creationId xmlns:a16="http://schemas.microsoft.com/office/drawing/2014/main" id="{23BE269C-1022-4711-81B6-2156D3ED7B1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5695" y="3772046"/>
            <a:ext cx="720000" cy="720000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EC034D04-8655-4205-8359-E4E87D17236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10372" y="3899644"/>
            <a:ext cx="499318" cy="469445"/>
          </a:xfrm>
          <a:prstGeom prst="rect">
            <a:avLst/>
          </a:prstGeom>
        </p:spPr>
      </p:pic>
      <p:sp>
        <p:nvSpPr>
          <p:cNvPr id="33" name="TextBox 22">
            <a:extLst>
              <a:ext uri="{FF2B5EF4-FFF2-40B4-BE49-F238E27FC236}">
                <a16:creationId xmlns:a16="http://schemas.microsoft.com/office/drawing/2014/main" id="{15F72457-520D-46F8-8A1C-38D86C00BC5D}"/>
              </a:ext>
            </a:extLst>
          </p:cNvPr>
          <p:cNvSpPr txBox="1"/>
          <p:nvPr/>
        </p:nvSpPr>
        <p:spPr>
          <a:xfrm>
            <a:off x="4982602" y="3978157"/>
            <a:ext cx="6594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Funkce Booster</a:t>
            </a:r>
            <a:endParaRPr lang="cs-CZ" sz="7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9211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526</TotalTime>
  <Words>242</Words>
  <Application>Microsoft Office PowerPoint</Application>
  <PresentationFormat>Předvádění na obrazovce (4:3)</PresentationFormat>
  <Paragraphs>49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Gotham Narrow Bold</vt:lpstr>
      <vt:lpstr>Gotham Narrow Light</vt:lpstr>
      <vt:lpstr>Gotham Narrow Medium</vt:lpstr>
      <vt:lpstr>Motiv Office</vt:lpstr>
      <vt:lpstr>HDG6DCK3B Nástěnný odsavač par šíře 60 cm H-HOOD 300 DECOR Odtah i recirkulace, elektronické tlačítkové ovládání, LED osvětlení, funkce Booster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CP70_CP50011 - SÁČKOVÝ vysavač CAPTURE</dc:title>
  <dc:creator>Martina Křižáková</dc:creator>
  <cp:lastModifiedBy>Kristýna Kopecká</cp:lastModifiedBy>
  <cp:revision>88</cp:revision>
  <cp:lastPrinted>2016-03-31T14:41:45Z</cp:lastPrinted>
  <dcterms:created xsi:type="dcterms:W3CDTF">2016-03-31T13:54:55Z</dcterms:created>
  <dcterms:modified xsi:type="dcterms:W3CDTF">2022-03-31T16:11:37Z</dcterms:modified>
</cp:coreProperties>
</file>